
<file path=[Content_Types].xml><?xml version="1.0" encoding="utf-8"?>
<Types xmlns="http://schemas.openxmlformats.org/package/2006/content-types">
  <Default Extension="wmf" ContentType="image/x-wmf"/>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notesMasterIdLst>
    <p:notesMasterId r:id="rId27"/>
  </p:notesMasterIdLst>
  <p:handoutMasterIdLst>
    <p:handoutMasterId r:id="rId28"/>
  </p:handoutMasterIdLst>
  <p:sldIdLst>
    <p:sldId id="256" r:id="rId5"/>
    <p:sldId id="257" r:id="rId6"/>
    <p:sldId id="264" r:id="rId7"/>
    <p:sldId id="265" r:id="rId8"/>
    <p:sldId id="275" r:id="rId9"/>
    <p:sldId id="266" r:id="rId10"/>
    <p:sldId id="271" r:id="rId11"/>
    <p:sldId id="267" r:id="rId12"/>
    <p:sldId id="272" r:id="rId13"/>
    <p:sldId id="276" r:id="rId14"/>
    <p:sldId id="277" r:id="rId15"/>
    <p:sldId id="259" r:id="rId16"/>
    <p:sldId id="260" r:id="rId17"/>
    <p:sldId id="269" r:id="rId18"/>
    <p:sldId id="268" r:id="rId19"/>
    <p:sldId id="274" r:id="rId20"/>
    <p:sldId id="270" r:id="rId21"/>
    <p:sldId id="278" r:id="rId22"/>
    <p:sldId id="279" r:id="rId23"/>
    <p:sldId id="280" r:id="rId24"/>
    <p:sldId id="281" r:id="rId25"/>
    <p:sldId id="282" r:id="rId26"/>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p15:clr>
            <a:srgbClr val="A4A3A4"/>
          </p15:clr>
        </p15:guide>
        <p15:guide id="2" pos="292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heresa.wynn" initials="t"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66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114" autoAdjust="0"/>
    <p:restoredTop sz="94706" autoAdjust="0"/>
  </p:normalViewPr>
  <p:slideViewPr>
    <p:cSldViewPr>
      <p:cViewPr varScale="1">
        <p:scale>
          <a:sx n="112" d="100"/>
          <a:sy n="112" d="100"/>
        </p:scale>
        <p:origin x="2298" y="114"/>
      </p:cViewPr>
      <p:guideLst>
        <p:guide orient="horz" pos="2160"/>
        <p:guide pos="2880"/>
      </p:guideLst>
    </p:cSldViewPr>
  </p:slideViewPr>
  <p:outlineViewPr>
    <p:cViewPr>
      <p:scale>
        <a:sx n="33" d="100"/>
        <a:sy n="33" d="100"/>
      </p:scale>
      <p:origin x="0" y="1834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2" d="100"/>
          <a:sy n="112" d="100"/>
        </p:scale>
        <p:origin x="-1746" y="-84"/>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4029075" cy="3508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vl1pPr>
          </a:lstStyle>
          <a:p>
            <a:pPr>
              <a:defRPr/>
            </a:pPr>
            <a:endParaRPr lang="en-US"/>
          </a:p>
        </p:txBody>
      </p:sp>
      <p:sp>
        <p:nvSpPr>
          <p:cNvPr id="24579" name="Rectangle 3"/>
          <p:cNvSpPr>
            <a:spLocks noGrp="1" noChangeArrowheads="1"/>
          </p:cNvSpPr>
          <p:nvPr>
            <p:ph type="dt" sz="quarter" idx="1"/>
          </p:nvPr>
        </p:nvSpPr>
        <p:spPr bwMode="auto">
          <a:xfrm>
            <a:off x="5265738" y="0"/>
            <a:ext cx="4029075" cy="3508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lvl1pPr>
          </a:lstStyle>
          <a:p>
            <a:pPr>
              <a:defRPr/>
            </a:pPr>
            <a:endParaRPr lang="en-US"/>
          </a:p>
        </p:txBody>
      </p:sp>
      <p:sp>
        <p:nvSpPr>
          <p:cNvPr id="24580" name="Rectangle 4"/>
          <p:cNvSpPr>
            <a:spLocks noGrp="1" noChangeArrowheads="1"/>
          </p:cNvSpPr>
          <p:nvPr>
            <p:ph type="ftr" sz="quarter" idx="2"/>
          </p:nvPr>
        </p:nvSpPr>
        <p:spPr bwMode="auto">
          <a:xfrm>
            <a:off x="0" y="6657975"/>
            <a:ext cx="4029075" cy="3508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vl1pPr>
          </a:lstStyle>
          <a:p>
            <a:pPr>
              <a:defRPr/>
            </a:pPr>
            <a:endParaRPr lang="en-US"/>
          </a:p>
        </p:txBody>
      </p:sp>
      <p:sp>
        <p:nvSpPr>
          <p:cNvPr id="24581" name="Rectangle 5"/>
          <p:cNvSpPr>
            <a:spLocks noGrp="1" noChangeArrowheads="1"/>
          </p:cNvSpPr>
          <p:nvPr>
            <p:ph type="sldNum" sz="quarter" idx="3"/>
          </p:nvPr>
        </p:nvSpPr>
        <p:spPr bwMode="auto">
          <a:xfrm>
            <a:off x="5265738" y="6657975"/>
            <a:ext cx="4029075" cy="3508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3996E65-53CD-4CAF-9FE0-397CC113D5D1}" type="slidenum">
              <a:rPr lang="en-US"/>
              <a:pPr>
                <a:defRPr/>
              </a:pPr>
              <a:t>‹#›</a:t>
            </a:fld>
            <a:endParaRPr lang="en-US" dirty="0"/>
          </a:p>
        </p:txBody>
      </p:sp>
    </p:spTree>
    <p:extLst>
      <p:ext uri="{BB962C8B-B14F-4D97-AF65-F5344CB8AC3E}">
        <p14:creationId xmlns:p14="http://schemas.microsoft.com/office/powerpoint/2010/main" val="2809939775"/>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0-11-10T19:24:42.16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4029075" cy="3508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vl1pPr>
          </a:lstStyle>
          <a:p>
            <a:pPr>
              <a:defRPr/>
            </a:pPr>
            <a:endParaRPr lang="en-US"/>
          </a:p>
        </p:txBody>
      </p:sp>
      <p:sp>
        <p:nvSpPr>
          <p:cNvPr id="22531" name="Rectangle 3"/>
          <p:cNvSpPr>
            <a:spLocks noGrp="1" noChangeArrowheads="1"/>
          </p:cNvSpPr>
          <p:nvPr>
            <p:ph type="dt" idx="1"/>
          </p:nvPr>
        </p:nvSpPr>
        <p:spPr bwMode="auto">
          <a:xfrm>
            <a:off x="5265738" y="0"/>
            <a:ext cx="4029075" cy="3508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lvl1pPr>
          </a:lstStyle>
          <a:p>
            <a:pPr>
              <a:defRPr/>
            </a:pPr>
            <a:endParaRPr lang="en-US"/>
          </a:p>
        </p:txBody>
      </p:sp>
      <p:sp>
        <p:nvSpPr>
          <p:cNvPr id="18436" name="Rectangle 4"/>
          <p:cNvSpPr>
            <a:spLocks noGrp="1" noRot="1" noChangeAspect="1" noChangeArrowheads="1" noTextEdit="1"/>
          </p:cNvSpPr>
          <p:nvPr>
            <p:ph type="sldImg" idx="2"/>
          </p:nvPr>
        </p:nvSpPr>
        <p:spPr bwMode="auto">
          <a:xfrm>
            <a:off x="2898775" y="525463"/>
            <a:ext cx="3505200" cy="2628900"/>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930275" y="3330575"/>
            <a:ext cx="7435850" cy="3154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2534" name="Rectangle 6"/>
          <p:cNvSpPr>
            <a:spLocks noGrp="1" noChangeArrowheads="1"/>
          </p:cNvSpPr>
          <p:nvPr>
            <p:ph type="ftr" sz="quarter" idx="4"/>
          </p:nvPr>
        </p:nvSpPr>
        <p:spPr bwMode="auto">
          <a:xfrm>
            <a:off x="0" y="6657975"/>
            <a:ext cx="4029075" cy="3508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vl1pPr>
          </a:lstStyle>
          <a:p>
            <a:pPr>
              <a:defRPr/>
            </a:pPr>
            <a:endParaRPr lang="en-US"/>
          </a:p>
        </p:txBody>
      </p:sp>
      <p:sp>
        <p:nvSpPr>
          <p:cNvPr id="22535" name="Rectangle 7"/>
          <p:cNvSpPr>
            <a:spLocks noGrp="1" noChangeArrowheads="1"/>
          </p:cNvSpPr>
          <p:nvPr>
            <p:ph type="sldNum" sz="quarter" idx="5"/>
          </p:nvPr>
        </p:nvSpPr>
        <p:spPr bwMode="auto">
          <a:xfrm>
            <a:off x="5265738" y="6657975"/>
            <a:ext cx="4029075" cy="3508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A223DE0-7442-4615-9C23-7E5D6F27F517}" type="slidenum">
              <a:rPr lang="en-US"/>
              <a:pPr>
                <a:defRPr/>
              </a:pPr>
              <a:t>‹#›</a:t>
            </a:fld>
            <a:endParaRPr lang="en-US" dirty="0"/>
          </a:p>
        </p:txBody>
      </p:sp>
    </p:spTree>
    <p:extLst>
      <p:ext uri="{BB962C8B-B14F-4D97-AF65-F5344CB8AC3E}">
        <p14:creationId xmlns:p14="http://schemas.microsoft.com/office/powerpoint/2010/main" val="23661739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en-US" smtClean="0"/>
          </a:p>
        </p:txBody>
      </p:sp>
      <p:sp>
        <p:nvSpPr>
          <p:cNvPr id="19460" name="Slide Number Placeholder 3"/>
          <p:cNvSpPr>
            <a:spLocks noGrp="1"/>
          </p:cNvSpPr>
          <p:nvPr>
            <p:ph type="sldNum" sz="quarter" idx="5"/>
          </p:nvPr>
        </p:nvSpPr>
        <p:spPr>
          <a:noFill/>
        </p:spPr>
        <p:txBody>
          <a:bodyPr/>
          <a:lstStyle/>
          <a:p>
            <a:fld id="{E6DE3626-0767-41AC-A885-4D1F100DCE21}" type="slidenum">
              <a:rPr lang="en-US" smtClean="0"/>
              <a:pPr/>
              <a:t>1</a:t>
            </a:fld>
            <a:endParaRPr lang="en-US" smtClean="0"/>
          </a:p>
        </p:txBody>
      </p:sp>
    </p:spTree>
    <p:extLst>
      <p:ext uri="{BB962C8B-B14F-4D97-AF65-F5344CB8AC3E}">
        <p14:creationId xmlns:p14="http://schemas.microsoft.com/office/powerpoint/2010/main" val="833966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8A8E9069-4E9C-457C-83C3-F795D126A932}" type="slidenum">
              <a:rPr lang="en-US" smtClean="0"/>
              <a:pPr/>
              <a:t>16</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99006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endParaRPr lang="en-US" smtClean="0"/>
          </a:p>
        </p:txBody>
      </p:sp>
      <p:sp>
        <p:nvSpPr>
          <p:cNvPr id="21508" name="Slide Number Placeholder 3"/>
          <p:cNvSpPr>
            <a:spLocks noGrp="1"/>
          </p:cNvSpPr>
          <p:nvPr>
            <p:ph type="sldNum" sz="quarter" idx="5"/>
          </p:nvPr>
        </p:nvSpPr>
        <p:spPr>
          <a:noFill/>
        </p:spPr>
        <p:txBody>
          <a:bodyPr/>
          <a:lstStyle/>
          <a:p>
            <a:fld id="{31B8C7D8-DA1F-4D83-9A10-11E1504C1F87}" type="slidenum">
              <a:rPr lang="en-US" smtClean="0"/>
              <a:pPr/>
              <a:t>17</a:t>
            </a:fld>
            <a:endParaRPr lang="en-US" smtClean="0"/>
          </a:p>
        </p:txBody>
      </p:sp>
    </p:spTree>
    <p:extLst>
      <p:ext uri="{BB962C8B-B14F-4D97-AF65-F5344CB8AC3E}">
        <p14:creationId xmlns:p14="http://schemas.microsoft.com/office/powerpoint/2010/main" val="387097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42AAAF6-5AB9-4CD0-9BC8-BEEF2790291B}"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982E8C-639E-464B-A78E-B80AC82ECA1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9FFBE9-496B-4405-A70C-34EB26BEFD8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40FFC2-DB11-4E29-9B6B-4ECAD881A55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09C1E6C-EE13-41FE-9839-07248680F15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39E9DA9-A2BD-4312-9F74-8D90959E671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55F0B95-FD1E-4137-BCFC-CA50EB42005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FF55886-73C5-44FC-89E5-CBEE3EDEEA5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4A2CABC-EFBA-4E96-AA41-D0FF510A3E7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8A1CC0C-2B52-4CE8-A778-957CD5CA685E}"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B5D8670-A9A6-4FCA-B474-0C8B5F8833E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dirty="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dirty="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8F075CD-219C-4FE2-8624-0D90D61A8F3E}"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www.travel.dgs.ca.gov/default.htm" TargetMode="External"/><Relationship Id="rId3" Type="http://schemas.openxmlformats.org/officeDocument/2006/relationships/hyperlink" Target="mailto:David.e.Droege.nfg@mail.mil" TargetMode="External"/><Relationship Id="rId7" Type="http://schemas.openxmlformats.org/officeDocument/2006/relationships/hyperlink" Target="https://portal.ca.ngb.army.mil/shrinkurl/?id=51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portal.ca.ngb.army.mil/sites/cajs-sc/Travel/" TargetMode="External"/><Relationship Id="rId11" Type="http://schemas.openxmlformats.org/officeDocument/2006/relationships/hyperlink" Target="http://www.enterprise.com/car_rental/home.do" TargetMode="External"/><Relationship Id="rId5" Type="http://schemas.openxmlformats.org/officeDocument/2006/relationships/hyperlink" Target="http://www.sco.ca.gov/calaters_global.html" TargetMode="External"/><Relationship Id="rId10" Type="http://schemas.openxmlformats.org/officeDocument/2006/relationships/hyperlink" Target="http://www.caltravelstore.com/pages/travelstore" TargetMode="External"/><Relationship Id="rId4" Type="http://schemas.openxmlformats.org/officeDocument/2006/relationships/hyperlink" Target="mailto:Theresa.a.Wynn2.nfg@mail.mil" TargetMode="External"/><Relationship Id="rId9" Type="http://schemas.openxmlformats.org/officeDocument/2006/relationships/hyperlink" Target="http://www.sam.dgs.ca.gov/TOC/700/default.ht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David.E.Droege.nfg@mail.mi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emf"/><Relationship Id="rId5" Type="http://schemas.openxmlformats.org/officeDocument/2006/relationships/customXml" Target="../ink/ink1.xml"/><Relationship Id="rId4" Type="http://schemas.openxmlformats.org/officeDocument/2006/relationships/hyperlink" Target="mailto:George.Saca.nfg@mail.mi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mapquest.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altravelstore.com/pages/Caltravelstor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enterprise.com/car_rental/ticketReceiptRequest.do" TargetMode="External"/><Relationship Id="rId2" Type="http://schemas.openxmlformats.org/officeDocument/2006/relationships/hyperlink" Target="http://www.enterprise.com/car_rental/home.d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documents.dgs.ca.gov/ofa/travel/SCO_VehicleJustificationForm.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documents.dgs.ca.gov/osp/pdf/std261.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533400"/>
            <a:ext cx="9144000" cy="1371600"/>
          </a:xfrm>
        </p:spPr>
        <p:txBody>
          <a:bodyPr/>
          <a:lstStyle/>
          <a:p>
            <a:pPr eaLnBrk="1" fontAlgn="auto" hangingPunct="1">
              <a:lnSpc>
                <a:spcPct val="80000"/>
              </a:lnSpc>
              <a:spcAft>
                <a:spcPts val="0"/>
              </a:spcAft>
              <a:defRPr/>
            </a:pPr>
            <a:r>
              <a:rPr lang="en-US" sz="4200" dirty="0" smtClean="0"/>
              <a:t>Military Department</a:t>
            </a:r>
            <a:r>
              <a:rPr lang="en-US" dirty="0" smtClean="0"/>
              <a:t/>
            </a:r>
            <a:br>
              <a:rPr lang="en-US" dirty="0" smtClean="0"/>
            </a:br>
            <a:r>
              <a:rPr lang="en-US" sz="2500" dirty="0" smtClean="0">
                <a:solidFill>
                  <a:schemeClr val="tx1">
                    <a:lumMod val="85000"/>
                    <a:lumOff val="15000"/>
                  </a:schemeClr>
                </a:solidFill>
              </a:rPr>
              <a:t>State Travel Course</a:t>
            </a:r>
            <a:r>
              <a:rPr lang="en-US" dirty="0" smtClean="0">
                <a:solidFill>
                  <a:schemeClr val="tx1">
                    <a:lumMod val="85000"/>
                    <a:lumOff val="15000"/>
                  </a:schemeClr>
                </a:solidFill>
              </a:rPr>
              <a:t/>
            </a:r>
            <a:br>
              <a:rPr lang="en-US" dirty="0" smtClean="0">
                <a:solidFill>
                  <a:schemeClr val="tx1">
                    <a:lumMod val="85000"/>
                    <a:lumOff val="15000"/>
                  </a:schemeClr>
                </a:solidFill>
              </a:rPr>
            </a:br>
            <a:endParaRPr lang="en-US" dirty="0" smtClean="0"/>
          </a:p>
        </p:txBody>
      </p:sp>
      <p:pic>
        <p:nvPicPr>
          <p:cNvPr id="3076" name="Picture 4" descr="j0293234"/>
          <p:cNvPicPr>
            <a:picLocks noChangeAspect="1" noChangeArrowheads="1"/>
          </p:cNvPicPr>
          <p:nvPr/>
        </p:nvPicPr>
        <p:blipFill>
          <a:blip r:embed="rId3" cstate="print"/>
          <a:srcRect/>
          <a:stretch>
            <a:fillRect/>
          </a:stretch>
        </p:blipFill>
        <p:spPr bwMode="auto">
          <a:xfrm>
            <a:off x="1295400" y="2057400"/>
            <a:ext cx="6096000" cy="3962400"/>
          </a:xfrm>
          <a:prstGeom prst="rect">
            <a:avLst/>
          </a:prstGeom>
          <a:noFill/>
          <a:ln w="9525">
            <a:noFill/>
            <a:miter lim="800000"/>
            <a:headEnd/>
            <a:tailEnd/>
          </a:ln>
        </p:spPr>
      </p:pic>
      <p:sp>
        <p:nvSpPr>
          <p:cNvPr id="5" name="Rectangle 3"/>
          <p:cNvSpPr txBox="1">
            <a:spLocks noChangeArrowheads="1"/>
          </p:cNvSpPr>
          <p:nvPr/>
        </p:nvSpPr>
        <p:spPr bwMode="auto">
          <a:xfrm>
            <a:off x="1371600" y="5029200"/>
            <a:ext cx="6629400" cy="1524000"/>
          </a:xfrm>
          <a:prstGeom prst="rect">
            <a:avLst/>
          </a:prstGeom>
          <a:noFill/>
          <a:ln w="9525">
            <a:noFill/>
            <a:miter lim="800000"/>
            <a:headEnd/>
            <a:tailEnd/>
          </a:ln>
        </p:spPr>
        <p:txBody>
          <a:bodyPr>
            <a:normAutofit/>
          </a:bodyPr>
          <a:lstStyle/>
          <a:p>
            <a:pPr fontAlgn="auto">
              <a:lnSpc>
                <a:spcPct val="160000"/>
              </a:lnSpc>
              <a:spcBef>
                <a:spcPct val="20000"/>
              </a:spcBef>
              <a:spcAft>
                <a:spcPts val="0"/>
              </a:spcAft>
              <a:buClr>
                <a:schemeClr val="tx1">
                  <a:shade val="95000"/>
                </a:schemeClr>
              </a:buClr>
              <a:buFont typeface="Wingdings 2"/>
              <a:buNone/>
              <a:defRPr/>
            </a:pPr>
            <a:endParaRPr lang="en-US" spc="50" dirty="0">
              <a:solidFill>
                <a:srgbClr val="FF0000"/>
              </a:solidFill>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200" dirty="0" smtClean="0"/>
              <a:t>Subsistence</a:t>
            </a:r>
            <a:br>
              <a:rPr lang="en-US" sz="3200" dirty="0" smtClean="0"/>
            </a:br>
            <a:r>
              <a:rPr lang="en-US" sz="2000" dirty="0" smtClean="0"/>
              <a:t>(Meals and Incidentals)</a:t>
            </a:r>
            <a:endParaRPr lang="en-US" sz="3200" dirty="0"/>
          </a:p>
        </p:txBody>
      </p:sp>
      <p:sp>
        <p:nvSpPr>
          <p:cNvPr id="4" name="Content Placeholder 3"/>
          <p:cNvSpPr>
            <a:spLocks noGrp="1"/>
          </p:cNvSpPr>
          <p:nvPr>
            <p:ph idx="1"/>
          </p:nvPr>
        </p:nvSpPr>
        <p:spPr/>
        <p:txBody>
          <a:bodyPr/>
          <a:lstStyle/>
          <a:p>
            <a:pPr>
              <a:buFont typeface="Wingdings" pitchFamily="2" charset="2"/>
              <a:buChar char="ü"/>
            </a:pPr>
            <a:r>
              <a:rPr lang="en-US" sz="1600" dirty="0" smtClean="0"/>
              <a:t>Employees may claim only their </a:t>
            </a:r>
            <a:r>
              <a:rPr lang="en-US" sz="1600" i="1" dirty="0" smtClean="0"/>
              <a:t>actual</a:t>
            </a:r>
            <a:r>
              <a:rPr lang="en-US" sz="1600" dirty="0" smtClean="0"/>
              <a:t> expense and must have receipts substantiating the amounts claimed. </a:t>
            </a:r>
          </a:p>
          <a:p>
            <a:pPr>
              <a:buFont typeface="Wingdings" pitchFamily="2" charset="2"/>
              <a:buChar char="ü"/>
            </a:pPr>
            <a:r>
              <a:rPr lang="en-US" sz="1600" dirty="0" smtClean="0"/>
              <a:t>Maximum amounts an employee may claim for each “full” 24-hour period:</a:t>
            </a:r>
          </a:p>
          <a:p>
            <a:pPr lvl="1">
              <a:buFont typeface="Wingdings" pitchFamily="2" charset="2"/>
              <a:buChar char="q"/>
            </a:pPr>
            <a:r>
              <a:rPr lang="en-US" sz="1400" dirty="0" smtClean="0"/>
              <a:t>Breakfast - actual expense up to $7</a:t>
            </a:r>
          </a:p>
          <a:p>
            <a:pPr lvl="1">
              <a:buFont typeface="Wingdings" pitchFamily="2" charset="2"/>
              <a:buChar char="q"/>
            </a:pPr>
            <a:r>
              <a:rPr lang="en-US" sz="1400" dirty="0" smtClean="0"/>
              <a:t>Lunch - actual expense up to $11</a:t>
            </a:r>
          </a:p>
          <a:p>
            <a:pPr lvl="1">
              <a:buFont typeface="Wingdings" pitchFamily="2" charset="2"/>
              <a:buChar char="q"/>
            </a:pPr>
            <a:r>
              <a:rPr lang="en-US" sz="1400" dirty="0" smtClean="0"/>
              <a:t>Dinner - actual expense up to $23</a:t>
            </a:r>
          </a:p>
          <a:p>
            <a:pPr lvl="1">
              <a:buFont typeface="Wingdings" pitchFamily="2" charset="2"/>
              <a:buChar char="q"/>
            </a:pPr>
            <a:r>
              <a:rPr lang="en-US" sz="1400" dirty="0" smtClean="0"/>
              <a:t>Incidentals - actual expense up to $5</a:t>
            </a:r>
          </a:p>
          <a:p>
            <a:pPr>
              <a:buFont typeface="Wingdings" pitchFamily="2" charset="2"/>
              <a:buChar char="ü"/>
            </a:pPr>
            <a:r>
              <a:rPr lang="en-US" sz="1600" dirty="0" smtClean="0"/>
              <a:t>Employees may claim meals (as noted above), based on the following timeframes: </a:t>
            </a:r>
          </a:p>
          <a:p>
            <a:pPr lvl="1"/>
            <a:r>
              <a:rPr lang="en-US" sz="1400" b="1" dirty="0" smtClean="0"/>
              <a:t>First day of travel</a:t>
            </a:r>
            <a:r>
              <a:rPr lang="en-US" sz="1400" dirty="0" smtClean="0"/>
              <a:t> </a:t>
            </a:r>
          </a:p>
          <a:p>
            <a:pPr lvl="2">
              <a:buFont typeface="Wingdings" pitchFamily="2" charset="2"/>
              <a:buChar char="q"/>
            </a:pPr>
            <a:r>
              <a:rPr lang="en-US" sz="1400" dirty="0" smtClean="0"/>
              <a:t>Trip begins at or before 6 am - breakfast may be claimed</a:t>
            </a:r>
          </a:p>
          <a:p>
            <a:pPr lvl="2">
              <a:buFont typeface="Wingdings" pitchFamily="2" charset="2"/>
              <a:buChar char="q"/>
            </a:pPr>
            <a:r>
              <a:rPr lang="en-US" sz="1400" dirty="0" smtClean="0"/>
              <a:t>Trip begins at or before 11 am - lunch may be claimed</a:t>
            </a:r>
          </a:p>
          <a:p>
            <a:pPr lvl="2">
              <a:buFont typeface="Wingdings" pitchFamily="2" charset="2"/>
              <a:buChar char="q"/>
            </a:pPr>
            <a:r>
              <a:rPr lang="en-US" sz="1400" dirty="0" smtClean="0"/>
              <a:t>Trip begins at or before 5 pm - dinner may be claimed</a:t>
            </a:r>
          </a:p>
          <a:p>
            <a:pPr lvl="1"/>
            <a:endParaRPr lang="en-US" sz="1400" b="1" dirty="0" smtClean="0"/>
          </a:p>
          <a:p>
            <a:pPr lvl="1"/>
            <a:r>
              <a:rPr lang="en-US" sz="1400" b="1" dirty="0" smtClean="0"/>
              <a:t>Continuing after 24 hours</a:t>
            </a:r>
            <a:endParaRPr lang="en-US" sz="1400" dirty="0" smtClean="0"/>
          </a:p>
          <a:p>
            <a:pPr lvl="2">
              <a:buFont typeface="Wingdings" pitchFamily="2" charset="2"/>
              <a:buChar char="q"/>
            </a:pPr>
            <a:r>
              <a:rPr lang="en-US" sz="1400" dirty="0" smtClean="0"/>
              <a:t>Trip ends at or after 8 am - breakfast may be claimed</a:t>
            </a:r>
          </a:p>
          <a:p>
            <a:pPr lvl="2">
              <a:buFont typeface="Wingdings" pitchFamily="2" charset="2"/>
              <a:buChar char="q"/>
            </a:pPr>
            <a:r>
              <a:rPr lang="en-US" sz="1400" dirty="0" smtClean="0"/>
              <a:t>Trip ends at or after 2 pm - lunch may be claimed</a:t>
            </a:r>
          </a:p>
          <a:p>
            <a:pPr lvl="2">
              <a:buFont typeface="Wingdings" pitchFamily="2" charset="2"/>
              <a:buChar char="q"/>
            </a:pPr>
            <a:r>
              <a:rPr lang="en-US" sz="1400" dirty="0" smtClean="0"/>
              <a:t>Trip ends at or after 7 pm - dinner may be claimed</a:t>
            </a:r>
          </a:p>
          <a:p>
            <a:pPr>
              <a:buFont typeface="Wingdings" pitchFamily="2" charset="2"/>
              <a:buChar char="ü"/>
            </a:pPr>
            <a:endParaRPr lang="en-US"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wrap="none"/>
          <a:lstStyle/>
          <a:p>
            <a:pPr>
              <a:spcAft>
                <a:spcPts val="0"/>
              </a:spcAft>
            </a:pPr>
            <a:r>
              <a:rPr lang="en-US" sz="3200" dirty="0" smtClean="0"/>
              <a:t>Subsistence</a:t>
            </a:r>
            <a:br>
              <a:rPr lang="en-US" sz="3200" dirty="0" smtClean="0"/>
            </a:br>
            <a:r>
              <a:rPr lang="en-US" sz="2000" dirty="0" smtClean="0"/>
              <a:t>(Meals and Incidentals - Continued)</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sz="1400" dirty="0" smtClean="0"/>
              <a:t>When returning from a trip exceeding 24 hour in duration, employees must proceed directly to their assigned headquarters from the airport during normal work hours.  Noon meal claims are not authorized when stopping in route from the airport to assigned headquarters before 2:00 pm.  </a:t>
            </a:r>
          </a:p>
          <a:p>
            <a:pPr>
              <a:buFont typeface="Wingdings" pitchFamily="2" charset="2"/>
              <a:buChar char="ü"/>
            </a:pPr>
            <a:endParaRPr lang="en-US" sz="1400" b="1" dirty="0" smtClean="0"/>
          </a:p>
          <a:p>
            <a:pPr>
              <a:buFont typeface="Wingdings" pitchFamily="2" charset="2"/>
              <a:buChar char="ü"/>
            </a:pPr>
            <a:r>
              <a:rPr lang="en-US" sz="1400" b="1" dirty="0" smtClean="0"/>
              <a:t>Trips of Less than 24 Hours.  </a:t>
            </a:r>
            <a:r>
              <a:rPr lang="en-US" sz="1400" dirty="0" smtClean="0"/>
              <a:t>For travel lasting less than 24 hours, employees may claim breakfast and/or dinner (as noted above), based on the following timeframes: </a:t>
            </a:r>
          </a:p>
          <a:p>
            <a:pPr lvl="1"/>
            <a:r>
              <a:rPr lang="en-US" sz="1400" b="1" dirty="0" smtClean="0"/>
              <a:t>Fractional day of travel</a:t>
            </a:r>
            <a:endParaRPr lang="en-US" sz="1400" dirty="0" smtClean="0"/>
          </a:p>
          <a:p>
            <a:pPr lvl="2">
              <a:buFont typeface="Wingdings" pitchFamily="2" charset="2"/>
              <a:buChar char="q"/>
            </a:pPr>
            <a:r>
              <a:rPr lang="en-US" sz="1400" dirty="0" smtClean="0"/>
              <a:t>Trip begins at or before 6 am and ends at or after 9 am - breakfast may be claimed</a:t>
            </a:r>
          </a:p>
          <a:p>
            <a:pPr lvl="2">
              <a:buFont typeface="Wingdings" pitchFamily="2" charset="2"/>
              <a:buChar char="q"/>
            </a:pPr>
            <a:r>
              <a:rPr lang="en-US" sz="1400" dirty="0" smtClean="0"/>
              <a:t>Trip begins at or before 4 pm and ends at or after 7 pm - dinner may be claimed</a:t>
            </a:r>
          </a:p>
          <a:p>
            <a:pPr lvl="1">
              <a:buNone/>
            </a:pPr>
            <a:r>
              <a:rPr lang="en-US" sz="1600" b="1" i="1" dirty="0" smtClean="0">
                <a:solidFill>
                  <a:srgbClr val="FF0000"/>
                </a:solidFill>
              </a:rPr>
              <a:t>Employees may not claim lunch or incidentals on one-day trips. When trips are less than 24 hours and there's no overnight stay, meals claimed are taxable</a:t>
            </a:r>
            <a:r>
              <a:rPr lang="en-US" sz="1000" i="1" dirty="0" smtClean="0"/>
              <a:t>.</a:t>
            </a:r>
            <a:endParaRPr lang="en-US" sz="1000" dirty="0" smtClean="0"/>
          </a:p>
          <a:p>
            <a:pPr>
              <a:buFont typeface="Wingdings" pitchFamily="2" charset="2"/>
              <a:buChar char="ü"/>
            </a:pPr>
            <a:r>
              <a:rPr lang="en-US" sz="1400" dirty="0" smtClean="0"/>
              <a:t>Employees may not claim meals provided by the State, included in hotel expenses or training fees, meals included in transportation costs such as airline tickets, or meals that are otherwise provided as part of an event or activity.</a:t>
            </a:r>
          </a:p>
          <a:p>
            <a:pPr>
              <a:buFont typeface="Wingdings" pitchFamily="2" charset="2"/>
              <a:buChar char="ü"/>
            </a:pPr>
            <a:endParaRPr lang="en-US" sz="1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2800" dirty="0" smtClean="0"/>
              <a:t>Required CalATERS Backup Documents</a:t>
            </a:r>
          </a:p>
        </p:txBody>
      </p:sp>
      <p:sp>
        <p:nvSpPr>
          <p:cNvPr id="11267" name="Rectangle 3"/>
          <p:cNvSpPr>
            <a:spLocks noGrp="1" noChangeArrowheads="1"/>
          </p:cNvSpPr>
          <p:nvPr>
            <p:ph idx="1"/>
          </p:nvPr>
        </p:nvSpPr>
        <p:spPr>
          <a:xfrm>
            <a:off x="1066800" y="1600200"/>
            <a:ext cx="7543800" cy="4708525"/>
          </a:xfrm>
        </p:spPr>
        <p:txBody>
          <a:bodyPr/>
          <a:lstStyle/>
          <a:p>
            <a:pPr marL="609600" indent="-609600" eaLnBrk="1" hangingPunct="1">
              <a:lnSpc>
                <a:spcPct val="90000"/>
              </a:lnSpc>
              <a:buFont typeface="Arial" charset="0"/>
              <a:buNone/>
            </a:pPr>
            <a:r>
              <a:rPr lang="en-US" sz="1800" dirty="0" smtClean="0"/>
              <a:t>1. State Active Duty Orders (Temporary State Active Duty)</a:t>
            </a:r>
          </a:p>
          <a:p>
            <a:pPr marL="609600" indent="-609600" eaLnBrk="1" hangingPunct="1">
              <a:lnSpc>
                <a:spcPct val="90000"/>
              </a:lnSpc>
              <a:buFont typeface="Arial" charset="0"/>
              <a:buNone/>
            </a:pPr>
            <a:r>
              <a:rPr lang="en-US" sz="1800" dirty="0" smtClean="0"/>
              <a:t>2. Copy of flight itinerary </a:t>
            </a:r>
          </a:p>
          <a:p>
            <a:pPr marL="609600" indent="-609600" eaLnBrk="1" hangingPunct="1">
              <a:lnSpc>
                <a:spcPct val="90000"/>
              </a:lnSpc>
              <a:buFont typeface="Arial" charset="0"/>
              <a:buNone/>
            </a:pPr>
            <a:r>
              <a:rPr lang="en-US" sz="1800" dirty="0" smtClean="0"/>
              <a:t>3. Rental Car receipt </a:t>
            </a:r>
          </a:p>
          <a:p>
            <a:pPr marL="609600" indent="-609600" eaLnBrk="1" hangingPunct="1">
              <a:lnSpc>
                <a:spcPct val="90000"/>
              </a:lnSpc>
              <a:buFont typeface="Arial" charset="0"/>
              <a:buNone/>
            </a:pPr>
            <a:r>
              <a:rPr lang="en-US" sz="1800" dirty="0" smtClean="0"/>
              <a:t>4. Original Hotel/ Lodging receipt</a:t>
            </a:r>
          </a:p>
          <a:p>
            <a:pPr marL="609600" indent="-609600" eaLnBrk="1" hangingPunct="1">
              <a:lnSpc>
                <a:spcPct val="90000"/>
              </a:lnSpc>
              <a:buFont typeface="Arial" charset="0"/>
              <a:buNone/>
            </a:pPr>
            <a:r>
              <a:rPr lang="en-US" sz="1800" dirty="0" smtClean="0"/>
              <a:t>5. All receipts showing proof of Cost of Transportation charges </a:t>
            </a:r>
          </a:p>
          <a:p>
            <a:pPr marL="609600" indent="-609600" eaLnBrk="1" hangingPunct="1">
              <a:lnSpc>
                <a:spcPct val="90000"/>
              </a:lnSpc>
              <a:buFont typeface="Arial" charset="0"/>
              <a:buNone/>
            </a:pPr>
            <a:r>
              <a:rPr lang="en-US" sz="1800" dirty="0" smtClean="0"/>
              <a:t>6. Copy of certificate and agenda for any organized event: meetings, training, and meals provided.</a:t>
            </a:r>
          </a:p>
          <a:p>
            <a:pPr marL="609600" indent="-609600" eaLnBrk="1" hangingPunct="1">
              <a:lnSpc>
                <a:spcPct val="90000"/>
              </a:lnSpc>
              <a:buFont typeface="Arial" charset="0"/>
              <a:buNone/>
            </a:pPr>
            <a:r>
              <a:rPr lang="en-US" sz="1800" dirty="0" smtClean="0"/>
              <a:t>7. Cost Comparison Worksheet if required</a:t>
            </a:r>
          </a:p>
          <a:p>
            <a:pPr marL="609600" indent="-609600" eaLnBrk="1" hangingPunct="1">
              <a:lnSpc>
                <a:spcPct val="90000"/>
              </a:lnSpc>
              <a:buFont typeface="Arial" charset="0"/>
              <a:buNone/>
            </a:pPr>
            <a:r>
              <a:rPr lang="en-US" sz="1800" dirty="0" smtClean="0"/>
              <a:t>8. When traveling Out of State, (O/S) memo must be submitted </a:t>
            </a:r>
          </a:p>
          <a:p>
            <a:pPr marL="609600" indent="-609600" eaLnBrk="1" hangingPunct="1">
              <a:lnSpc>
                <a:spcPct val="90000"/>
              </a:lnSpc>
              <a:buFont typeface="Arial" charset="0"/>
              <a:buNone/>
            </a:pPr>
            <a:r>
              <a:rPr lang="en-US" sz="1800" dirty="0" smtClean="0"/>
              <a:t>9. All explanations/justifications to explain situations out of the ordinary</a:t>
            </a:r>
          </a:p>
          <a:p>
            <a:pPr marL="609600" indent="-609600" eaLnBrk="1" hangingPunct="1">
              <a:lnSpc>
                <a:spcPct val="90000"/>
              </a:lnSpc>
              <a:buFont typeface="Arial" charset="0"/>
              <a:buNone/>
            </a:pPr>
            <a:r>
              <a:rPr lang="en-US" sz="1800" dirty="0" smtClean="0"/>
              <a:t>    should be submitted in the Notes area of the CalATERS report</a:t>
            </a:r>
          </a:p>
          <a:p>
            <a:pPr marL="609600" indent="-609600" eaLnBrk="1" hangingPunct="1">
              <a:lnSpc>
                <a:spcPct val="90000"/>
              </a:lnSpc>
              <a:buFontTx/>
              <a:buNone/>
            </a:pPr>
            <a:endParaRPr lang="en-US" sz="1500" dirty="0" smtClean="0"/>
          </a:p>
          <a:p>
            <a:pPr marL="609600" indent="-609600" eaLnBrk="1" hangingPunct="1">
              <a:lnSpc>
                <a:spcPct val="90000"/>
              </a:lnSpc>
              <a:buFontTx/>
              <a:buNone/>
            </a:pPr>
            <a:endParaRPr lang="en-US" sz="1500" dirty="0" smtClean="0">
              <a:solidFill>
                <a:srgbClr val="CC0000"/>
              </a:solidFill>
            </a:endParaRPr>
          </a:p>
          <a:p>
            <a:pPr marL="609600" indent="-609600" eaLnBrk="1" hangingPunct="1">
              <a:lnSpc>
                <a:spcPct val="90000"/>
              </a:lnSpc>
              <a:buFontTx/>
              <a:buNone/>
            </a:pPr>
            <a:r>
              <a:rPr lang="en-US" sz="1600" dirty="0" smtClean="0">
                <a:solidFill>
                  <a:srgbClr val="CC0000"/>
                </a:solidFill>
              </a:rPr>
              <a:t>  </a:t>
            </a:r>
            <a:r>
              <a:rPr lang="en-US" sz="1600" b="1" dirty="0" smtClean="0">
                <a:solidFill>
                  <a:srgbClr val="CC0000"/>
                </a:solidFill>
              </a:rPr>
              <a:t>(If not included with CalATERS report, submission will be corrected or returned)</a:t>
            </a:r>
          </a:p>
          <a:p>
            <a:pPr marL="609600" indent="-609600" eaLnBrk="1" hangingPunct="1">
              <a:lnSpc>
                <a:spcPct val="90000"/>
              </a:lnSpc>
              <a:buFontTx/>
              <a:buNone/>
            </a:pPr>
            <a:endParaRPr lang="en-US" sz="15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152400" y="76200"/>
            <a:ext cx="8229600" cy="1143000"/>
          </a:xfrm>
        </p:spPr>
        <p:txBody>
          <a:bodyPr/>
          <a:lstStyle/>
          <a:p>
            <a:pPr eaLnBrk="1" hangingPunct="1"/>
            <a:r>
              <a:rPr lang="en-US" sz="3200" dirty="0" smtClean="0"/>
              <a:t>Travel Advances</a:t>
            </a:r>
          </a:p>
        </p:txBody>
      </p:sp>
      <p:sp>
        <p:nvSpPr>
          <p:cNvPr id="12291" name="Rectangle 3"/>
          <p:cNvSpPr>
            <a:spLocks noGrp="1" noChangeArrowheads="1"/>
          </p:cNvSpPr>
          <p:nvPr>
            <p:ph type="body" idx="4294967295"/>
          </p:nvPr>
        </p:nvSpPr>
        <p:spPr>
          <a:xfrm>
            <a:off x="914400" y="1447800"/>
            <a:ext cx="7315200" cy="4678363"/>
          </a:xfrm>
        </p:spPr>
        <p:txBody>
          <a:bodyPr/>
          <a:lstStyle/>
          <a:p>
            <a:pPr eaLnBrk="1" hangingPunct="1">
              <a:lnSpc>
                <a:spcPct val="80000"/>
              </a:lnSpc>
              <a:buFont typeface="Wingdings" pitchFamily="2" charset="2"/>
              <a:buChar char="ü"/>
            </a:pPr>
            <a:r>
              <a:rPr lang="en-US" sz="1900" dirty="0" smtClean="0"/>
              <a:t>Travel Advance Request Forms (located on the Portal) should be completed and attached to Travel Advance printouts from CalATERS </a:t>
            </a:r>
          </a:p>
          <a:p>
            <a:pPr eaLnBrk="1" hangingPunct="1">
              <a:lnSpc>
                <a:spcPct val="80000"/>
              </a:lnSpc>
              <a:buFont typeface="Arial" charset="0"/>
              <a:buNone/>
            </a:pPr>
            <a:r>
              <a:rPr lang="en-US" sz="1900" dirty="0" smtClean="0"/>
              <a:t> 	</a:t>
            </a:r>
            <a:r>
              <a:rPr lang="en-US" sz="1400" u="sng" dirty="0" smtClean="0">
                <a:solidFill>
                  <a:srgbClr val="FF0000"/>
                </a:solidFill>
              </a:rPr>
              <a:t>Note: Submit to Accounting 2 weeks prior to trip taking place</a:t>
            </a:r>
          </a:p>
          <a:p>
            <a:pPr eaLnBrk="1" hangingPunct="1">
              <a:lnSpc>
                <a:spcPct val="80000"/>
              </a:lnSpc>
              <a:buFont typeface="Arial" charset="0"/>
              <a:buNone/>
            </a:pPr>
            <a:endParaRPr lang="en-US" sz="1900" dirty="0" smtClean="0"/>
          </a:p>
          <a:p>
            <a:pPr eaLnBrk="1" hangingPunct="1">
              <a:lnSpc>
                <a:spcPct val="80000"/>
              </a:lnSpc>
              <a:buFont typeface="Wingdings" pitchFamily="2" charset="2"/>
              <a:buChar char="ü"/>
            </a:pPr>
            <a:r>
              <a:rPr lang="en-US" sz="1900" dirty="0" smtClean="0"/>
              <a:t>Only one travel advance is authorized at a time</a:t>
            </a:r>
          </a:p>
          <a:p>
            <a:pPr eaLnBrk="1" hangingPunct="1">
              <a:lnSpc>
                <a:spcPct val="80000"/>
              </a:lnSpc>
              <a:buFont typeface="Wingdings" pitchFamily="2" charset="2"/>
              <a:buChar char="ü"/>
            </a:pPr>
            <a:endParaRPr lang="en-US" sz="1900" dirty="0" smtClean="0"/>
          </a:p>
          <a:p>
            <a:pPr eaLnBrk="1" hangingPunct="1">
              <a:lnSpc>
                <a:spcPct val="80000"/>
              </a:lnSpc>
              <a:buFont typeface="Wingdings" pitchFamily="2" charset="2"/>
              <a:buChar char="ü"/>
            </a:pPr>
            <a:r>
              <a:rPr lang="en-US" sz="1900" dirty="0" smtClean="0"/>
              <a:t>Outstanding travel advances must be cleared prior to the issue of a second advance </a:t>
            </a:r>
          </a:p>
          <a:p>
            <a:pPr eaLnBrk="1" hangingPunct="1">
              <a:lnSpc>
                <a:spcPct val="80000"/>
              </a:lnSpc>
              <a:buFont typeface="Wingdings" pitchFamily="2" charset="2"/>
              <a:buChar char="ü"/>
            </a:pPr>
            <a:endParaRPr lang="en-US" sz="1900" dirty="0" smtClean="0"/>
          </a:p>
          <a:p>
            <a:pPr eaLnBrk="1" hangingPunct="1">
              <a:lnSpc>
                <a:spcPct val="80000"/>
              </a:lnSpc>
              <a:buFont typeface="Wingdings" pitchFamily="2" charset="2"/>
              <a:buChar char="ü"/>
            </a:pPr>
            <a:r>
              <a:rPr lang="en-US" sz="1900" dirty="0" smtClean="0"/>
              <a:t>Deductions are applied to the first CalATERS report submitted following the advance</a:t>
            </a:r>
          </a:p>
          <a:p>
            <a:pPr eaLnBrk="1" hangingPunct="1">
              <a:lnSpc>
                <a:spcPct val="80000"/>
              </a:lnSpc>
              <a:buFont typeface="Wingdings" pitchFamily="2" charset="2"/>
              <a:buChar char="ü"/>
            </a:pPr>
            <a:endParaRPr lang="en-US" sz="1900" dirty="0" smtClean="0"/>
          </a:p>
          <a:p>
            <a:pPr eaLnBrk="1" hangingPunct="1">
              <a:lnSpc>
                <a:spcPct val="80000"/>
              </a:lnSpc>
              <a:buFont typeface="Wingdings" pitchFamily="2" charset="2"/>
              <a:buChar char="ü"/>
            </a:pPr>
            <a:r>
              <a:rPr lang="en-US" sz="1900" dirty="0" smtClean="0"/>
              <a:t>Advances are authorized at 80% of the estimated expenses</a:t>
            </a:r>
          </a:p>
          <a:p>
            <a:pPr eaLnBrk="1" hangingPunct="1">
              <a:lnSpc>
                <a:spcPct val="80000"/>
              </a:lnSpc>
              <a:buFont typeface="Arial" charset="0"/>
              <a:buNone/>
            </a:pPr>
            <a:endParaRPr lang="en-US" sz="15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09600" y="0"/>
            <a:ext cx="7391400" cy="1143000"/>
          </a:xfrm>
        </p:spPr>
        <p:txBody>
          <a:bodyPr/>
          <a:lstStyle/>
          <a:p>
            <a:pPr eaLnBrk="1" hangingPunct="1"/>
            <a:r>
              <a:rPr lang="en-US" sz="3200" smtClean="0"/>
              <a:t>Common Errors</a:t>
            </a:r>
          </a:p>
        </p:txBody>
      </p:sp>
      <p:sp>
        <p:nvSpPr>
          <p:cNvPr id="3" name="Content Placeholder 2"/>
          <p:cNvSpPr>
            <a:spLocks noGrp="1"/>
          </p:cNvSpPr>
          <p:nvPr>
            <p:ph idx="1"/>
          </p:nvPr>
        </p:nvSpPr>
        <p:spPr>
          <a:xfrm>
            <a:off x="1066800" y="914400"/>
            <a:ext cx="7239000" cy="5486400"/>
          </a:xfrm>
        </p:spPr>
        <p:txBody>
          <a:bodyPr rtlCol="0">
            <a:normAutofit fontScale="62500" lnSpcReduction="20000"/>
          </a:bodyPr>
          <a:lstStyle/>
          <a:p>
            <a:pPr marL="548640" indent="-411480" eaLnBrk="1" fontAlgn="auto" hangingPunct="1">
              <a:spcAft>
                <a:spcPts val="0"/>
              </a:spcAft>
              <a:buClr>
                <a:schemeClr val="tx1">
                  <a:shade val="95000"/>
                </a:schemeClr>
              </a:buClr>
              <a:buFont typeface="Wingdings 2"/>
              <a:buNone/>
              <a:tabLst>
                <a:tab pos="457200" algn="l"/>
              </a:tabLst>
              <a:defRPr/>
            </a:pPr>
            <a:r>
              <a:rPr lang="en-US" sz="2800" dirty="0" smtClean="0"/>
              <a:t>Process:</a:t>
            </a:r>
          </a:p>
          <a:p>
            <a:pPr marL="548640" indent="-411480" eaLnBrk="1" fontAlgn="auto" hangingPunct="1">
              <a:spcAft>
                <a:spcPts val="0"/>
              </a:spcAft>
              <a:buClr>
                <a:schemeClr val="tx1">
                  <a:shade val="95000"/>
                </a:schemeClr>
              </a:buClr>
              <a:buFont typeface="Wingdings 2"/>
              <a:buNone/>
              <a:tabLst>
                <a:tab pos="457200" algn="l"/>
              </a:tabLst>
              <a:defRPr/>
            </a:pPr>
            <a:r>
              <a:rPr lang="en-US" sz="2100" dirty="0" smtClean="0"/>
              <a:t>Purchasing airline tickets or rooms through a third party </a:t>
            </a:r>
          </a:p>
          <a:p>
            <a:pPr marL="548640" indent="-411480" eaLnBrk="1" fontAlgn="auto" hangingPunct="1">
              <a:spcAft>
                <a:spcPts val="0"/>
              </a:spcAft>
              <a:buClr>
                <a:schemeClr val="tx1">
                  <a:shade val="95000"/>
                </a:schemeClr>
              </a:buClr>
              <a:buFont typeface="Wingdings 2"/>
              <a:buNone/>
              <a:tabLst>
                <a:tab pos="457200" algn="l"/>
              </a:tabLst>
              <a:defRPr/>
            </a:pPr>
            <a:r>
              <a:rPr lang="en-US" sz="2100" dirty="0" smtClean="0"/>
              <a:t>Charging rental vehicles or airline tickets on personal credit cards</a:t>
            </a:r>
          </a:p>
          <a:p>
            <a:pPr marL="548640" indent="-411480" eaLnBrk="1" fontAlgn="auto" hangingPunct="1">
              <a:spcAft>
                <a:spcPts val="0"/>
              </a:spcAft>
              <a:buClr>
                <a:schemeClr val="tx1">
                  <a:shade val="95000"/>
                </a:schemeClr>
              </a:buClr>
              <a:buFont typeface="Wingdings 2"/>
              <a:buNone/>
              <a:tabLst>
                <a:tab pos="457200" algn="l"/>
              </a:tabLst>
              <a:defRPr/>
            </a:pPr>
            <a:r>
              <a:rPr lang="en-US" sz="2100" dirty="0" smtClean="0"/>
              <a:t>Not calling Accounts Payable with questions </a:t>
            </a:r>
            <a:r>
              <a:rPr lang="en-US" sz="2100" i="1" dirty="0" smtClean="0"/>
              <a:t>since we are here to help</a:t>
            </a:r>
          </a:p>
          <a:p>
            <a:pPr marL="548640" indent="-411480" eaLnBrk="1" fontAlgn="auto" hangingPunct="1">
              <a:spcAft>
                <a:spcPts val="0"/>
              </a:spcAft>
              <a:buClr>
                <a:schemeClr val="tx1">
                  <a:shade val="95000"/>
                </a:schemeClr>
              </a:buClr>
              <a:buFont typeface="Wingdings 2"/>
              <a:buNone/>
              <a:tabLst>
                <a:tab pos="457200" algn="l"/>
              </a:tabLst>
              <a:defRPr/>
            </a:pPr>
            <a:r>
              <a:rPr lang="en-US" sz="2100" i="1" dirty="0" smtClean="0"/>
              <a:t>Not taping receipts on a 8 1/2” X 11” piece of paper</a:t>
            </a:r>
          </a:p>
          <a:p>
            <a:pPr marL="548640" indent="-411480" eaLnBrk="1" fontAlgn="auto" hangingPunct="1">
              <a:spcAft>
                <a:spcPts val="0"/>
              </a:spcAft>
              <a:buClr>
                <a:schemeClr val="tx1">
                  <a:shade val="95000"/>
                </a:schemeClr>
              </a:buClr>
              <a:buFont typeface="Wingdings 2"/>
              <a:buNone/>
              <a:tabLst>
                <a:tab pos="457200" algn="l"/>
              </a:tabLst>
              <a:defRPr/>
            </a:pPr>
            <a:r>
              <a:rPr lang="en-US" sz="2100" i="1" dirty="0" smtClean="0"/>
              <a:t>Not adding commercial Airfare and Auto Rental charges as direct charge </a:t>
            </a:r>
          </a:p>
          <a:p>
            <a:pPr marL="548640" indent="-411480" eaLnBrk="1" fontAlgn="auto" hangingPunct="1">
              <a:spcAft>
                <a:spcPts val="0"/>
              </a:spcAft>
              <a:buClr>
                <a:schemeClr val="tx1">
                  <a:shade val="95000"/>
                </a:schemeClr>
              </a:buClr>
              <a:buFont typeface="Wingdings 2"/>
              <a:buNone/>
              <a:tabLst>
                <a:tab pos="457200" algn="l"/>
              </a:tabLst>
              <a:defRPr/>
            </a:pPr>
            <a:r>
              <a:rPr lang="en-US" sz="2100" i="1" dirty="0" smtClean="0"/>
              <a:t>Putting Tape over printed information on receipts (date , time , &amp; etc..)</a:t>
            </a:r>
          </a:p>
          <a:p>
            <a:pPr marL="548640" indent="-411480" eaLnBrk="1" fontAlgn="auto" hangingPunct="1">
              <a:spcAft>
                <a:spcPts val="0"/>
              </a:spcAft>
              <a:buClr>
                <a:schemeClr val="tx1">
                  <a:shade val="95000"/>
                </a:schemeClr>
              </a:buClr>
              <a:buFont typeface="Wingdings 2"/>
              <a:buNone/>
              <a:tabLst>
                <a:tab pos="457200" algn="l"/>
              </a:tabLst>
              <a:defRPr/>
            </a:pPr>
            <a:endParaRPr lang="en-US" sz="1800" i="1" dirty="0" smtClean="0"/>
          </a:p>
          <a:p>
            <a:pPr marL="548640" indent="-411480" eaLnBrk="1" fontAlgn="auto" hangingPunct="1">
              <a:spcAft>
                <a:spcPts val="0"/>
              </a:spcAft>
              <a:buClr>
                <a:schemeClr val="tx1">
                  <a:shade val="95000"/>
                </a:schemeClr>
              </a:buClr>
              <a:buFont typeface="Wingdings 2"/>
              <a:buNone/>
              <a:tabLst>
                <a:tab pos="457200" algn="l"/>
              </a:tabLst>
              <a:defRPr/>
            </a:pPr>
            <a:r>
              <a:rPr lang="en-US" sz="2800" dirty="0" smtClean="0"/>
              <a:t>Missed details causing the return of your CalATERS report unpaid:</a:t>
            </a:r>
          </a:p>
          <a:p>
            <a:pPr marL="548640" indent="-411480" eaLnBrk="1" fontAlgn="auto" hangingPunct="1">
              <a:spcAft>
                <a:spcPts val="0"/>
              </a:spcAft>
              <a:buClr>
                <a:schemeClr val="tx1">
                  <a:shade val="95000"/>
                </a:schemeClr>
              </a:buClr>
              <a:buFont typeface="Wingdings 2"/>
              <a:buNone/>
              <a:tabLst>
                <a:tab pos="457200" algn="l"/>
              </a:tabLst>
              <a:defRPr/>
            </a:pPr>
            <a:r>
              <a:rPr lang="en-US" sz="2100" dirty="0" smtClean="0"/>
              <a:t>Failing to annotate the purpose of trip </a:t>
            </a:r>
            <a:r>
              <a:rPr lang="en-US" sz="2100" u="sng" dirty="0" smtClean="0"/>
              <a:t>be specific</a:t>
            </a:r>
            <a:r>
              <a:rPr lang="en-US" sz="2100" dirty="0" smtClean="0"/>
              <a:t> </a:t>
            </a:r>
          </a:p>
          <a:p>
            <a:pPr marL="548640" indent="-411480" eaLnBrk="1" fontAlgn="auto" hangingPunct="1">
              <a:spcAft>
                <a:spcPts val="0"/>
              </a:spcAft>
              <a:buClr>
                <a:schemeClr val="tx1">
                  <a:shade val="95000"/>
                </a:schemeClr>
              </a:buClr>
              <a:buFont typeface="Wingdings 2"/>
              <a:buNone/>
              <a:tabLst>
                <a:tab pos="457200" algn="l"/>
              </a:tabLst>
              <a:defRPr/>
            </a:pPr>
            <a:r>
              <a:rPr lang="en-US" sz="2100" dirty="0" smtClean="0"/>
              <a:t>Failing to include the Signed/Approved, Out-of-State Trip Memo </a:t>
            </a:r>
          </a:p>
          <a:p>
            <a:pPr marL="548640" indent="-411480" eaLnBrk="1" fontAlgn="auto" hangingPunct="1">
              <a:spcAft>
                <a:spcPts val="0"/>
              </a:spcAft>
              <a:buClr>
                <a:schemeClr val="tx1">
                  <a:shade val="95000"/>
                </a:schemeClr>
              </a:buClr>
              <a:buFont typeface="Wingdings 2"/>
              <a:buNone/>
              <a:tabLst>
                <a:tab pos="457200" algn="l"/>
              </a:tabLst>
              <a:defRPr/>
            </a:pPr>
            <a:r>
              <a:rPr lang="en-US" sz="2100" dirty="0" smtClean="0"/>
              <a:t>Not providing justification for out of the ordinary situations- notes tab/signed memo</a:t>
            </a:r>
          </a:p>
          <a:p>
            <a:pPr marL="548640" indent="-411480" eaLnBrk="1" fontAlgn="auto" hangingPunct="1">
              <a:spcAft>
                <a:spcPts val="0"/>
              </a:spcAft>
              <a:buClr>
                <a:schemeClr val="tx1">
                  <a:shade val="95000"/>
                </a:schemeClr>
              </a:buClr>
              <a:buFont typeface="Wingdings 2"/>
              <a:buNone/>
              <a:tabLst>
                <a:tab pos="457200" algn="l"/>
              </a:tabLst>
              <a:defRPr/>
            </a:pPr>
            <a:r>
              <a:rPr lang="en-US" sz="2100" dirty="0" smtClean="0"/>
              <a:t>Failing to annotate details on trips that are for multiple locations</a:t>
            </a:r>
          </a:p>
          <a:p>
            <a:pPr marL="548640" indent="-411480" eaLnBrk="1" fontAlgn="auto" hangingPunct="1">
              <a:spcAft>
                <a:spcPts val="0"/>
              </a:spcAft>
              <a:buClr>
                <a:schemeClr val="tx1">
                  <a:shade val="95000"/>
                </a:schemeClr>
              </a:buClr>
              <a:buFont typeface="Wingdings 2"/>
              <a:buNone/>
              <a:tabLst>
                <a:tab pos="457200" algn="l"/>
              </a:tabLst>
              <a:defRPr/>
            </a:pPr>
            <a:r>
              <a:rPr lang="en-US" sz="2100" dirty="0" smtClean="0"/>
              <a:t>Failing to attach a training agenda or certificate to the CalATERS report</a:t>
            </a:r>
          </a:p>
          <a:p>
            <a:pPr marL="548640" indent="-411480" eaLnBrk="1" fontAlgn="auto" hangingPunct="1">
              <a:spcAft>
                <a:spcPts val="0"/>
              </a:spcAft>
              <a:buClr>
                <a:schemeClr val="tx1">
                  <a:shade val="95000"/>
                </a:schemeClr>
              </a:buClr>
              <a:buFont typeface="Arial" charset="0"/>
              <a:buNone/>
              <a:tabLst>
                <a:tab pos="457200" algn="l"/>
              </a:tabLst>
              <a:defRPr/>
            </a:pPr>
            <a:r>
              <a:rPr lang="en-US" sz="2100" dirty="0" smtClean="0"/>
              <a:t>Failing to include the Original Form ID number (TEA#), on supplemental CalATERS report</a:t>
            </a:r>
          </a:p>
          <a:p>
            <a:pPr marL="548640" indent="-411480" eaLnBrk="1" fontAlgn="auto" hangingPunct="1">
              <a:spcAft>
                <a:spcPts val="0"/>
              </a:spcAft>
              <a:buClr>
                <a:schemeClr val="tx1">
                  <a:shade val="95000"/>
                </a:schemeClr>
              </a:buClr>
              <a:buNone/>
              <a:tabLst>
                <a:tab pos="457200" algn="l"/>
              </a:tabLst>
              <a:defRPr/>
            </a:pPr>
            <a:r>
              <a:rPr lang="en-US" sz="2100" dirty="0" smtClean="0"/>
              <a:t>Failing to include normal </a:t>
            </a:r>
            <a:r>
              <a:rPr lang="en-US" sz="2100" u="sng" dirty="0" smtClean="0"/>
              <a:t>work hours</a:t>
            </a:r>
            <a:r>
              <a:rPr lang="en-US" sz="2100" dirty="0" smtClean="0"/>
              <a:t> in the CalATERS report.</a:t>
            </a:r>
          </a:p>
          <a:p>
            <a:pPr marL="548640" indent="-411480" eaLnBrk="1" fontAlgn="auto" hangingPunct="1">
              <a:spcAft>
                <a:spcPts val="0"/>
              </a:spcAft>
              <a:buClr>
                <a:schemeClr val="tx1">
                  <a:shade val="95000"/>
                </a:schemeClr>
              </a:buClr>
              <a:buNone/>
              <a:tabLst>
                <a:tab pos="457200" algn="l"/>
              </a:tabLst>
              <a:defRPr/>
            </a:pPr>
            <a:endParaRPr lang="en-US" sz="1800" dirty="0" smtClean="0"/>
          </a:p>
          <a:p>
            <a:pPr marL="548640" indent="-411480" eaLnBrk="1" fontAlgn="auto" hangingPunct="1">
              <a:spcAft>
                <a:spcPts val="0"/>
              </a:spcAft>
              <a:buClr>
                <a:schemeClr val="tx1">
                  <a:shade val="95000"/>
                </a:schemeClr>
              </a:buClr>
              <a:buFont typeface="Wingdings 2"/>
              <a:buNone/>
              <a:tabLst>
                <a:tab pos="457200" algn="l"/>
              </a:tabLst>
              <a:defRPr/>
            </a:pPr>
            <a:r>
              <a:rPr lang="en-US" sz="2800" dirty="0" smtClean="0"/>
              <a:t>Unauthorized Expenses:</a:t>
            </a:r>
          </a:p>
          <a:p>
            <a:pPr marL="548640" indent="-411480" eaLnBrk="1" fontAlgn="auto" hangingPunct="1">
              <a:spcAft>
                <a:spcPts val="0"/>
              </a:spcAft>
              <a:buClr>
                <a:schemeClr val="tx1">
                  <a:shade val="95000"/>
                </a:schemeClr>
              </a:buClr>
              <a:buFont typeface="Wingdings 2"/>
              <a:buNone/>
              <a:tabLst>
                <a:tab pos="457200" algn="l"/>
              </a:tabLst>
              <a:defRPr/>
            </a:pPr>
            <a:r>
              <a:rPr lang="en-US" sz="2100" dirty="0" smtClean="0"/>
              <a:t>Claiming excess lodging without an Excess Lodging Approval form (STD 255C)</a:t>
            </a:r>
          </a:p>
          <a:p>
            <a:pPr marL="548640" indent="-411480" eaLnBrk="1" fontAlgn="auto" hangingPunct="1">
              <a:spcAft>
                <a:spcPts val="0"/>
              </a:spcAft>
              <a:buClr>
                <a:schemeClr val="tx1">
                  <a:shade val="95000"/>
                </a:schemeClr>
              </a:buClr>
              <a:buFont typeface="Wingdings 2"/>
              <a:buNone/>
              <a:tabLst>
                <a:tab pos="457200" algn="l"/>
              </a:tabLst>
              <a:defRPr/>
            </a:pPr>
            <a:r>
              <a:rPr lang="en-US" sz="2100" dirty="0" smtClean="0"/>
              <a:t>Claiming valet parking </a:t>
            </a:r>
          </a:p>
          <a:p>
            <a:pPr marL="548640" indent="-411480" eaLnBrk="1" fontAlgn="auto" hangingPunct="1">
              <a:spcAft>
                <a:spcPts val="0"/>
              </a:spcAft>
              <a:buClr>
                <a:schemeClr val="tx1">
                  <a:shade val="95000"/>
                </a:schemeClr>
              </a:buClr>
              <a:buFont typeface="Wingdings 2"/>
              <a:buNone/>
              <a:tabLst>
                <a:tab pos="457200" algn="l"/>
              </a:tabLst>
              <a:defRPr/>
            </a:pPr>
            <a:r>
              <a:rPr lang="en-US" sz="2100" dirty="0" smtClean="0"/>
              <a:t>Claiming business expense without an explanation and receipt</a:t>
            </a:r>
          </a:p>
          <a:p>
            <a:pPr marL="548640" indent="-411480" eaLnBrk="1" fontAlgn="auto" hangingPunct="1">
              <a:spcAft>
                <a:spcPts val="0"/>
              </a:spcAft>
              <a:buClr>
                <a:schemeClr val="tx1">
                  <a:shade val="95000"/>
                </a:schemeClr>
              </a:buClr>
              <a:buFont typeface="Wingdings 2"/>
              <a:buNone/>
              <a:tabLst>
                <a:tab pos="457200" algn="l"/>
              </a:tabLst>
              <a:defRPr/>
            </a:pPr>
            <a:r>
              <a:rPr lang="en-US" sz="2100" dirty="0" smtClean="0"/>
              <a:t>Not submitting a copy of flight itinerary or car rental receipt</a:t>
            </a:r>
          </a:p>
          <a:p>
            <a:pPr marL="548640" indent="-411480" eaLnBrk="1" fontAlgn="auto" hangingPunct="1">
              <a:spcAft>
                <a:spcPts val="0"/>
              </a:spcAft>
              <a:buClr>
                <a:schemeClr val="tx1">
                  <a:shade val="95000"/>
                </a:schemeClr>
              </a:buClr>
              <a:buFont typeface="Wingdings 2"/>
              <a:buNone/>
              <a:tabLst>
                <a:tab pos="457200" algn="l"/>
              </a:tabLst>
              <a:defRPr/>
            </a:pPr>
            <a:r>
              <a:rPr lang="en-US" sz="2100" dirty="0" smtClean="0"/>
              <a:t>Not submitting a copy of SAD orders (for those on temporary SAD status) </a:t>
            </a:r>
          </a:p>
          <a:p>
            <a:pPr marL="548640" indent="-411480" eaLnBrk="1" fontAlgn="auto" hangingPunct="1">
              <a:spcAft>
                <a:spcPts val="0"/>
              </a:spcAft>
              <a:buClr>
                <a:schemeClr val="tx1">
                  <a:shade val="95000"/>
                </a:schemeClr>
              </a:buClr>
              <a:buFont typeface="Wingdings 2"/>
              <a:buNone/>
              <a:tabLst>
                <a:tab pos="457200" algn="l"/>
              </a:tabLst>
              <a:defRPr/>
            </a:pPr>
            <a:r>
              <a:rPr lang="en-US" sz="2100" dirty="0" smtClean="0"/>
              <a:t>Not providing a current Standard form 261 (Use of </a:t>
            </a:r>
            <a:r>
              <a:rPr lang="en-US" sz="2100" dirty="0" err="1" smtClean="0"/>
              <a:t>POV</a:t>
            </a:r>
            <a:r>
              <a:rPr lang="en-US" sz="2100" dirty="0" smtClean="0"/>
              <a:t> Authorization) updated annually</a:t>
            </a:r>
          </a:p>
          <a:p>
            <a:pPr marL="548640" indent="-411480" eaLnBrk="1" fontAlgn="auto" hangingPunct="1">
              <a:spcAft>
                <a:spcPts val="0"/>
              </a:spcAft>
              <a:buClr>
                <a:schemeClr val="tx1">
                  <a:shade val="95000"/>
                </a:schemeClr>
              </a:buClr>
              <a:buFont typeface="Wingdings 2"/>
              <a:buNone/>
              <a:tabLst>
                <a:tab pos="457200" algn="l"/>
              </a:tabLst>
              <a:defRPr/>
            </a:pPr>
            <a:r>
              <a:rPr lang="en-US" sz="2100" dirty="0" smtClean="0"/>
              <a:t>Not providing License Plate Number when claiming mileage</a:t>
            </a:r>
            <a:endParaRPr lang="en-US" sz="21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371600" y="0"/>
            <a:ext cx="6172200" cy="990600"/>
          </a:xfrm>
        </p:spPr>
        <p:txBody>
          <a:bodyPr/>
          <a:lstStyle/>
          <a:p>
            <a:pPr eaLnBrk="1" hangingPunct="1"/>
            <a:r>
              <a:rPr lang="en-US" sz="3200" smtClean="0"/>
              <a:t>Reminders</a:t>
            </a:r>
          </a:p>
        </p:txBody>
      </p:sp>
      <p:sp>
        <p:nvSpPr>
          <p:cNvPr id="14339" name="Rectangle 3"/>
          <p:cNvSpPr>
            <a:spLocks noGrp="1" noChangeArrowheads="1"/>
          </p:cNvSpPr>
          <p:nvPr>
            <p:ph idx="1"/>
          </p:nvPr>
        </p:nvSpPr>
        <p:spPr>
          <a:xfrm>
            <a:off x="838200" y="914400"/>
            <a:ext cx="7620000" cy="5638800"/>
          </a:xfrm>
        </p:spPr>
        <p:txBody>
          <a:bodyPr/>
          <a:lstStyle/>
          <a:p>
            <a:pPr eaLnBrk="1" hangingPunct="1">
              <a:lnSpc>
                <a:spcPct val="80000"/>
              </a:lnSpc>
              <a:buFont typeface="Wingdings" pitchFamily="2" charset="2"/>
              <a:buChar char="ü"/>
            </a:pPr>
            <a:r>
              <a:rPr lang="en-US" sz="1400" dirty="0" smtClean="0"/>
              <a:t>CalATERS reports must be signed by claimants’ Directorate, prior to submitting</a:t>
            </a:r>
          </a:p>
          <a:p>
            <a:pPr eaLnBrk="1" hangingPunct="1">
              <a:lnSpc>
                <a:spcPct val="80000"/>
              </a:lnSpc>
              <a:buFont typeface="Arial" charset="0"/>
              <a:buNone/>
            </a:pPr>
            <a:endParaRPr lang="en-US" sz="1400" dirty="0" smtClean="0"/>
          </a:p>
          <a:p>
            <a:pPr eaLnBrk="1" hangingPunct="1">
              <a:lnSpc>
                <a:spcPct val="80000"/>
              </a:lnSpc>
              <a:buFont typeface="Wingdings" pitchFamily="2" charset="2"/>
              <a:buChar char="ü"/>
            </a:pPr>
            <a:r>
              <a:rPr lang="en-US" sz="1400" dirty="0" smtClean="0"/>
              <a:t>Remember: Keep expenses in the best interest of the State</a:t>
            </a:r>
          </a:p>
          <a:p>
            <a:pPr eaLnBrk="1" hangingPunct="1">
              <a:lnSpc>
                <a:spcPct val="80000"/>
              </a:lnSpc>
              <a:buFont typeface="Wingdings" pitchFamily="2" charset="2"/>
              <a:buChar char="ü"/>
            </a:pPr>
            <a:endParaRPr lang="en-US" sz="1400" dirty="0" smtClean="0"/>
          </a:p>
          <a:p>
            <a:pPr eaLnBrk="1" hangingPunct="1">
              <a:lnSpc>
                <a:spcPct val="80000"/>
              </a:lnSpc>
              <a:buFont typeface="Wingdings" pitchFamily="2" charset="2"/>
              <a:buChar char="ü"/>
            </a:pPr>
            <a:r>
              <a:rPr lang="en-US" sz="1400" dirty="0" smtClean="0"/>
              <a:t>Pre-Plan  (Standard form 261 , Excess Lodging form, Rental Car Justifications)</a:t>
            </a:r>
          </a:p>
          <a:p>
            <a:pPr eaLnBrk="1" hangingPunct="1">
              <a:lnSpc>
                <a:spcPct val="80000"/>
              </a:lnSpc>
              <a:buFont typeface="Wingdings" pitchFamily="2" charset="2"/>
              <a:buChar char="ü"/>
            </a:pPr>
            <a:endParaRPr lang="en-US" sz="1400" dirty="0" smtClean="0"/>
          </a:p>
          <a:p>
            <a:pPr eaLnBrk="1" hangingPunct="1">
              <a:lnSpc>
                <a:spcPct val="80000"/>
              </a:lnSpc>
              <a:buFont typeface="Wingdings" pitchFamily="2" charset="2"/>
              <a:buChar char="ü"/>
            </a:pPr>
            <a:r>
              <a:rPr lang="en-US" sz="1400" dirty="0" smtClean="0"/>
              <a:t>All travel that results in any cost (Airline/Rental Car) to the State, must be supported by a CalATERS report.</a:t>
            </a:r>
          </a:p>
          <a:p>
            <a:pPr eaLnBrk="1" hangingPunct="1">
              <a:lnSpc>
                <a:spcPct val="80000"/>
              </a:lnSpc>
              <a:buFont typeface="Wingdings" pitchFamily="2" charset="2"/>
              <a:buChar char="ü"/>
            </a:pPr>
            <a:endParaRPr lang="en-US" sz="1400" dirty="0" smtClean="0"/>
          </a:p>
          <a:p>
            <a:pPr eaLnBrk="1" hangingPunct="1">
              <a:lnSpc>
                <a:spcPct val="80000"/>
              </a:lnSpc>
              <a:buFont typeface="Wingdings" pitchFamily="2" charset="2"/>
              <a:buChar char="ü"/>
            </a:pPr>
            <a:r>
              <a:rPr lang="en-US" sz="1400" dirty="0" smtClean="0"/>
              <a:t>Meals provided by airline, hotel, training  or otherwise, may not be claimed for reimbursement</a:t>
            </a:r>
          </a:p>
          <a:p>
            <a:pPr eaLnBrk="1" hangingPunct="1">
              <a:lnSpc>
                <a:spcPct val="80000"/>
              </a:lnSpc>
              <a:buFont typeface="Wingdings" pitchFamily="2" charset="2"/>
              <a:buChar char="ü"/>
            </a:pPr>
            <a:endParaRPr lang="en-US" sz="1400" dirty="0" smtClean="0"/>
          </a:p>
          <a:p>
            <a:pPr eaLnBrk="1" hangingPunct="1">
              <a:lnSpc>
                <a:spcPct val="80000"/>
              </a:lnSpc>
              <a:buFont typeface="Wingdings" pitchFamily="2" charset="2"/>
              <a:buChar char="ü"/>
            </a:pPr>
            <a:r>
              <a:rPr lang="en-US" sz="1400" dirty="0" smtClean="0"/>
              <a:t>All forms of transportation used during the trip and all related information must be noted</a:t>
            </a:r>
          </a:p>
          <a:p>
            <a:pPr eaLnBrk="1" hangingPunct="1">
              <a:lnSpc>
                <a:spcPct val="80000"/>
              </a:lnSpc>
              <a:buFont typeface="Arial" charset="0"/>
              <a:buNone/>
            </a:pPr>
            <a:endParaRPr lang="en-US" sz="1400" dirty="0" smtClean="0"/>
          </a:p>
          <a:p>
            <a:pPr eaLnBrk="1" hangingPunct="1">
              <a:lnSpc>
                <a:spcPct val="80000"/>
              </a:lnSpc>
              <a:buFont typeface="Wingdings" pitchFamily="2" charset="2"/>
              <a:buChar char="ü"/>
            </a:pPr>
            <a:r>
              <a:rPr lang="en-US" sz="1400" dirty="0" smtClean="0"/>
              <a:t>When attending training, claimant must include an Excess Lodging Form if lodging rate is over the State rate.  Even if the training is State sponsored. </a:t>
            </a:r>
          </a:p>
          <a:p>
            <a:pPr eaLnBrk="1" hangingPunct="1">
              <a:lnSpc>
                <a:spcPct val="80000"/>
              </a:lnSpc>
              <a:buFont typeface="Wingdings" pitchFamily="2" charset="2"/>
              <a:buChar char="ü"/>
            </a:pPr>
            <a:endParaRPr lang="en-US" sz="1400" dirty="0" smtClean="0"/>
          </a:p>
          <a:p>
            <a:pPr eaLnBrk="1" hangingPunct="1">
              <a:lnSpc>
                <a:spcPct val="80000"/>
              </a:lnSpc>
              <a:buFont typeface="Wingdings" pitchFamily="2" charset="2"/>
              <a:buChar char="ü"/>
            </a:pPr>
            <a:r>
              <a:rPr lang="en-US" sz="1400" dirty="0" smtClean="0"/>
              <a:t>Include the training agenda and/or certificate as back up to their CalATERS report. </a:t>
            </a:r>
          </a:p>
          <a:p>
            <a:pPr eaLnBrk="1" hangingPunct="1">
              <a:lnSpc>
                <a:spcPct val="80000"/>
              </a:lnSpc>
              <a:buFont typeface="Arial" charset="0"/>
              <a:buNone/>
            </a:pPr>
            <a:endParaRPr lang="en-US" sz="1400" dirty="0" smtClean="0"/>
          </a:p>
          <a:p>
            <a:pPr eaLnBrk="1" hangingPunct="1">
              <a:lnSpc>
                <a:spcPct val="80000"/>
              </a:lnSpc>
              <a:buFont typeface="Wingdings" pitchFamily="2" charset="2"/>
              <a:buChar char="ü"/>
            </a:pPr>
            <a:r>
              <a:rPr lang="en-US" sz="1400" dirty="0" smtClean="0"/>
              <a:t>When traveling less than 24 hours (fraction day trips),lunch and incidentals may not be claimed, all other meals are taxable. </a:t>
            </a:r>
          </a:p>
          <a:p>
            <a:pPr eaLnBrk="1" hangingPunct="1">
              <a:lnSpc>
                <a:spcPct val="80000"/>
              </a:lnSpc>
              <a:buFont typeface="Arial" charset="0"/>
              <a:buNone/>
            </a:pPr>
            <a:endParaRPr lang="en-US" sz="1400" dirty="0" smtClean="0"/>
          </a:p>
          <a:p>
            <a:pPr eaLnBrk="1" hangingPunct="1">
              <a:lnSpc>
                <a:spcPct val="80000"/>
              </a:lnSpc>
              <a:buFontTx/>
              <a:buNone/>
            </a:pPr>
            <a:r>
              <a:rPr lang="en-US" sz="1600" b="1" dirty="0" smtClean="0">
                <a:solidFill>
                  <a:srgbClr val="CC0000"/>
                </a:solidFill>
              </a:rPr>
              <a:t>[ALWAYS REMEMBER _ Any out of the ordinary situation – must include an explanation in the notes tab in CalATERS or in a memo signed by claimant and supervisor]</a:t>
            </a:r>
            <a:endParaRPr lang="en-US" sz="1300" dirty="0" smtClean="0"/>
          </a:p>
          <a:p>
            <a:pPr eaLnBrk="1" hangingPunct="1">
              <a:lnSpc>
                <a:spcPct val="80000"/>
              </a:lnSpc>
              <a:buFont typeface="Wingdings 2" pitchFamily="18" charset="2"/>
              <a:buNone/>
            </a:pPr>
            <a:endParaRPr lang="en-US" sz="1300" dirty="0" smtClean="0"/>
          </a:p>
          <a:p>
            <a:pPr eaLnBrk="1" hangingPunct="1">
              <a:lnSpc>
                <a:spcPct val="80000"/>
              </a:lnSpc>
            </a:pPr>
            <a:endParaRPr lang="en-US" sz="13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0" y="152400"/>
            <a:ext cx="8534400" cy="1143000"/>
          </a:xfrm>
        </p:spPr>
        <p:txBody>
          <a:bodyPr/>
          <a:lstStyle/>
          <a:p>
            <a:pPr eaLnBrk="1" hangingPunct="1"/>
            <a:r>
              <a:rPr lang="en-US" sz="3200" dirty="0" smtClean="0"/>
              <a:t>Travel Desk Contacts &amp; Web Resources</a:t>
            </a:r>
          </a:p>
        </p:txBody>
      </p:sp>
      <p:sp>
        <p:nvSpPr>
          <p:cNvPr id="15363" name="Rectangle 3"/>
          <p:cNvSpPr>
            <a:spLocks noGrp="1" noChangeArrowheads="1"/>
          </p:cNvSpPr>
          <p:nvPr>
            <p:ph type="body" idx="4294967295"/>
          </p:nvPr>
        </p:nvSpPr>
        <p:spPr>
          <a:xfrm>
            <a:off x="685800" y="1219200"/>
            <a:ext cx="8229600" cy="5334000"/>
          </a:xfrm>
        </p:spPr>
        <p:txBody>
          <a:bodyPr rtlCol="0">
            <a:normAutofit/>
          </a:bodyPr>
          <a:lstStyle/>
          <a:p>
            <a:pPr marL="548640" indent="-411480" eaLnBrk="1" fontAlgn="auto" hangingPunct="1">
              <a:lnSpc>
                <a:spcPct val="120000"/>
              </a:lnSpc>
              <a:spcAft>
                <a:spcPts val="0"/>
              </a:spcAft>
              <a:buClr>
                <a:schemeClr val="tx1">
                  <a:shade val="95000"/>
                </a:schemeClr>
              </a:buClr>
              <a:buFontTx/>
              <a:buNone/>
              <a:defRPr/>
            </a:pPr>
            <a:r>
              <a:rPr lang="en-US" sz="1400" u="sng" dirty="0" smtClean="0"/>
              <a:t>Help Desk Contacts:</a:t>
            </a:r>
            <a:endParaRPr lang="en-US" sz="1400" u="sng" dirty="0" smtClean="0">
              <a:solidFill>
                <a:schemeClr val="tx1">
                  <a:lumMod val="85000"/>
                  <a:lumOff val="15000"/>
                </a:schemeClr>
              </a:solidFill>
            </a:endParaRPr>
          </a:p>
          <a:p>
            <a:pPr marL="548640" lvl="1" indent="-411480" eaLnBrk="1" fontAlgn="auto" hangingPunct="1">
              <a:lnSpc>
                <a:spcPct val="120000"/>
              </a:lnSpc>
              <a:spcAft>
                <a:spcPts val="0"/>
              </a:spcAft>
              <a:buClr>
                <a:schemeClr val="tx1">
                  <a:shade val="95000"/>
                </a:schemeClr>
              </a:buClr>
              <a:buSzPct val="65000"/>
              <a:buNone/>
              <a:defRPr/>
            </a:pPr>
            <a:r>
              <a:rPr lang="en-US" sz="1400" dirty="0" smtClean="0"/>
              <a:t>	Email: </a:t>
            </a:r>
            <a:r>
              <a:rPr lang="en-US" sz="1400" dirty="0" smtClean="0">
                <a:hlinkClick r:id="rId3"/>
              </a:rPr>
              <a:t>David.e.Droege.nfg@mail.mil</a:t>
            </a:r>
            <a:r>
              <a:rPr lang="en-US" sz="1400" dirty="0" smtClean="0"/>
              <a:t> </a:t>
            </a:r>
            <a:r>
              <a:rPr lang="en-US" sz="1400" smtClean="0"/>
              <a:t>or </a:t>
            </a:r>
            <a:r>
              <a:rPr lang="en-US" sz="1400" smtClean="0">
                <a:hlinkClick r:id="rId4"/>
              </a:rPr>
              <a:t>Theresa.a.Wynn2.nfg@mail.mil</a:t>
            </a:r>
            <a:r>
              <a:rPr lang="en-US" sz="1400" smtClean="0"/>
              <a:t> </a:t>
            </a:r>
            <a:endParaRPr lang="en-US" sz="1400" dirty="0" smtClean="0"/>
          </a:p>
          <a:p>
            <a:pPr marL="548640" lvl="1" indent="-411480" eaLnBrk="1" fontAlgn="auto" hangingPunct="1">
              <a:lnSpc>
                <a:spcPct val="120000"/>
              </a:lnSpc>
              <a:spcAft>
                <a:spcPts val="0"/>
              </a:spcAft>
              <a:buClr>
                <a:schemeClr val="tx1">
                  <a:shade val="95000"/>
                </a:schemeClr>
              </a:buClr>
              <a:buSzPct val="65000"/>
              <a:buFont typeface="Wingdings 2"/>
              <a:buNone/>
              <a:defRPr/>
            </a:pPr>
            <a:r>
              <a:rPr lang="en-US" sz="1400" dirty="0" smtClean="0"/>
              <a:t>		</a:t>
            </a:r>
            <a:endParaRPr lang="en-US" sz="1400" dirty="0" smtClean="0">
              <a:solidFill>
                <a:schemeClr val="tx1">
                  <a:lumMod val="85000"/>
                  <a:lumOff val="15000"/>
                </a:schemeClr>
              </a:solidFill>
            </a:endParaRPr>
          </a:p>
          <a:p>
            <a:pPr marL="548640" lvl="1" indent="-411480" eaLnBrk="1" fontAlgn="auto" hangingPunct="1">
              <a:lnSpc>
                <a:spcPct val="120000"/>
              </a:lnSpc>
              <a:spcAft>
                <a:spcPts val="0"/>
              </a:spcAft>
              <a:buClr>
                <a:schemeClr val="tx1">
                  <a:shade val="95000"/>
                </a:schemeClr>
              </a:buClr>
              <a:buSzPct val="65000"/>
              <a:buFont typeface="Wingdings 2"/>
              <a:buNone/>
              <a:defRPr/>
            </a:pPr>
            <a:r>
              <a:rPr lang="en-US" sz="1400" u="sng" dirty="0" smtClean="0"/>
              <a:t>Resource Web Sites:</a:t>
            </a:r>
          </a:p>
          <a:p>
            <a:pPr marL="868680" lvl="1" indent="-283464" eaLnBrk="1" fontAlgn="auto" hangingPunct="1">
              <a:spcAft>
                <a:spcPts val="0"/>
              </a:spcAft>
              <a:buFont typeface="Wingdings 2" pitchFamily="18" charset="2"/>
              <a:buNone/>
              <a:defRPr/>
            </a:pPr>
            <a:r>
              <a:rPr lang="en-US" sz="1400" dirty="0" smtClean="0"/>
              <a:t>CalATERS report/Travel Advance:</a:t>
            </a:r>
          </a:p>
          <a:p>
            <a:pPr marL="868680" lvl="1" indent="-283464" eaLnBrk="1" fontAlgn="auto" hangingPunct="1">
              <a:spcAft>
                <a:spcPts val="0"/>
              </a:spcAft>
              <a:buFont typeface="Arial" charset="0"/>
              <a:buNone/>
              <a:defRPr/>
            </a:pPr>
            <a:r>
              <a:rPr lang="en-US" sz="1400" dirty="0" smtClean="0"/>
              <a:t>CalATERS:  </a:t>
            </a:r>
            <a:r>
              <a:rPr lang="en-US" sz="1400" dirty="0" smtClean="0">
                <a:solidFill>
                  <a:schemeClr val="tx1">
                    <a:lumMod val="85000"/>
                    <a:lumOff val="15000"/>
                  </a:schemeClr>
                </a:solidFill>
                <a:hlinkClick r:id="rId5"/>
              </a:rPr>
              <a:t>http://www.sco.ca.gov/calaters_global.html</a:t>
            </a:r>
            <a:endParaRPr lang="en-US" sz="1400" dirty="0" smtClean="0">
              <a:solidFill>
                <a:schemeClr val="tx1">
                  <a:lumMod val="85000"/>
                  <a:lumOff val="15000"/>
                </a:schemeClr>
              </a:solidFill>
            </a:endParaRPr>
          </a:p>
          <a:p>
            <a:pPr marL="868680" lvl="1" indent="-283464" eaLnBrk="1" fontAlgn="auto" hangingPunct="1">
              <a:spcAft>
                <a:spcPts val="0"/>
              </a:spcAft>
              <a:buFont typeface="Wingdings 2" pitchFamily="18" charset="2"/>
              <a:buNone/>
              <a:defRPr/>
            </a:pPr>
            <a:endParaRPr lang="en-US" sz="1400" dirty="0" smtClean="0"/>
          </a:p>
          <a:p>
            <a:pPr marL="468630" indent="-283464" eaLnBrk="1" fontAlgn="auto" hangingPunct="1">
              <a:spcAft>
                <a:spcPts val="0"/>
              </a:spcAft>
              <a:buFontTx/>
              <a:buNone/>
              <a:defRPr/>
            </a:pPr>
            <a:r>
              <a:rPr lang="en-US" sz="1400" u="sng" dirty="0" smtClean="0"/>
              <a:t>Rules and Regulations: </a:t>
            </a:r>
          </a:p>
          <a:p>
            <a:pPr marL="468630" indent="-283464" eaLnBrk="1" fontAlgn="auto" hangingPunct="1">
              <a:spcAft>
                <a:spcPts val="0"/>
              </a:spcAft>
              <a:buFontTx/>
              <a:buNone/>
              <a:defRPr/>
            </a:pPr>
            <a:r>
              <a:rPr lang="en-US" sz="1400" dirty="0" smtClean="0"/>
              <a:t>	   Military </a:t>
            </a:r>
            <a:r>
              <a:rPr lang="en-US" sz="1400" dirty="0"/>
              <a:t>Department Travel </a:t>
            </a:r>
            <a:r>
              <a:rPr lang="en-US" sz="1400" dirty="0" smtClean="0"/>
              <a:t>Guide: </a:t>
            </a:r>
            <a:r>
              <a:rPr lang="en-US" sz="1400" dirty="0" smtClean="0">
                <a:solidFill>
                  <a:schemeClr val="tx1">
                    <a:lumMod val="85000"/>
                    <a:lumOff val="15000"/>
                  </a:schemeClr>
                </a:solidFill>
                <a:hlinkClick r:id="rId6"/>
              </a:rPr>
              <a:t>https://portal.ca.ngb.army.mil/sites/cajs-sc/Travel/</a:t>
            </a:r>
            <a:endParaRPr lang="en-US" sz="1400" dirty="0" smtClean="0">
              <a:solidFill>
                <a:schemeClr val="tx1">
                  <a:lumMod val="85000"/>
                  <a:lumOff val="15000"/>
                </a:schemeClr>
              </a:solidFill>
            </a:endParaRPr>
          </a:p>
          <a:p>
            <a:pPr marL="468630" indent="-283464" eaLnBrk="1" fontAlgn="auto" hangingPunct="1">
              <a:spcAft>
                <a:spcPts val="0"/>
              </a:spcAft>
              <a:buFont typeface="Wingdings 2" pitchFamily="18" charset="2"/>
              <a:buNone/>
              <a:defRPr/>
            </a:pPr>
            <a:r>
              <a:rPr lang="en-US" sz="1400" dirty="0" smtClean="0"/>
              <a:t>	   State Travel Quick Reference Guide (TRIFOLD): </a:t>
            </a:r>
            <a:r>
              <a:rPr lang="en-US" sz="1400" dirty="0" smtClean="0">
                <a:hlinkClick r:id="rId7"/>
              </a:rPr>
              <a:t>https://portal.ca.ngb.army.mil/shrinkurl/?id=512</a:t>
            </a:r>
            <a:endParaRPr lang="en-US" sz="1400" dirty="0" smtClean="0"/>
          </a:p>
          <a:p>
            <a:pPr marL="468630" indent="-283464" eaLnBrk="1" fontAlgn="auto" hangingPunct="1">
              <a:spcAft>
                <a:spcPts val="0"/>
              </a:spcAft>
              <a:buFont typeface="Wingdings 2" pitchFamily="18" charset="2"/>
              <a:buNone/>
              <a:defRPr/>
            </a:pPr>
            <a:r>
              <a:rPr lang="en-US" sz="1400" dirty="0" smtClean="0"/>
              <a:t>	   DGS Travel : </a:t>
            </a:r>
            <a:r>
              <a:rPr lang="en-US" sz="1400" dirty="0" smtClean="0">
                <a:solidFill>
                  <a:schemeClr val="tx1">
                    <a:lumMod val="85000"/>
                    <a:lumOff val="15000"/>
                  </a:schemeClr>
                </a:solidFill>
                <a:hlinkClick r:id="rId8"/>
              </a:rPr>
              <a:t>http://www.travel.dgs.ca.gov/default.htm</a:t>
            </a:r>
            <a:endParaRPr lang="en-US" sz="1400" dirty="0">
              <a:solidFill>
                <a:schemeClr val="tx1">
                  <a:lumMod val="85000"/>
                  <a:lumOff val="15000"/>
                </a:schemeClr>
              </a:solidFill>
            </a:endParaRPr>
          </a:p>
          <a:p>
            <a:pPr marL="468630" indent="-283464" eaLnBrk="1" fontAlgn="auto" hangingPunct="1">
              <a:spcAft>
                <a:spcPts val="0"/>
              </a:spcAft>
              <a:buFont typeface="Wingdings 2" pitchFamily="18" charset="2"/>
              <a:buNone/>
              <a:defRPr/>
            </a:pPr>
            <a:r>
              <a:rPr lang="en-US" sz="1400" dirty="0" smtClean="0"/>
              <a:t>	   SAM 700: </a:t>
            </a:r>
            <a:r>
              <a:rPr lang="en-US" sz="1400" dirty="0" smtClean="0">
                <a:solidFill>
                  <a:schemeClr val="tx1">
                    <a:lumMod val="85000"/>
                    <a:lumOff val="15000"/>
                  </a:schemeClr>
                </a:solidFill>
                <a:hlinkClick r:id="rId9"/>
              </a:rPr>
              <a:t>http://www.sam.dgs.ca.gov/TOC/700/default.htm</a:t>
            </a:r>
            <a:endParaRPr lang="en-US" sz="1400" dirty="0" smtClean="0">
              <a:solidFill>
                <a:schemeClr val="tx1">
                  <a:lumMod val="85000"/>
                  <a:lumOff val="15000"/>
                </a:schemeClr>
              </a:solidFill>
            </a:endParaRPr>
          </a:p>
          <a:p>
            <a:pPr marL="468630" indent="-283464" eaLnBrk="1" fontAlgn="auto" hangingPunct="1">
              <a:spcAft>
                <a:spcPts val="0"/>
              </a:spcAft>
              <a:buFont typeface="Wingdings 2" pitchFamily="18" charset="2"/>
              <a:buNone/>
              <a:defRPr/>
            </a:pPr>
            <a:endParaRPr lang="en-US" sz="1400" u="sng" dirty="0" smtClean="0">
              <a:solidFill>
                <a:schemeClr val="tx1">
                  <a:lumMod val="85000"/>
                  <a:lumOff val="15000"/>
                </a:schemeClr>
              </a:solidFill>
            </a:endParaRPr>
          </a:p>
          <a:p>
            <a:pPr marL="468630" indent="-283464" eaLnBrk="1" fontAlgn="auto" hangingPunct="1">
              <a:spcAft>
                <a:spcPts val="0"/>
              </a:spcAft>
              <a:buFont typeface="Wingdings 2" pitchFamily="18" charset="2"/>
              <a:buNone/>
              <a:defRPr/>
            </a:pPr>
            <a:r>
              <a:rPr lang="en-US" sz="1400" u="sng" dirty="0" smtClean="0"/>
              <a:t>Reservations: </a:t>
            </a:r>
          </a:p>
          <a:p>
            <a:pPr marL="868680" lvl="1" indent="-283464" eaLnBrk="1" fontAlgn="auto" hangingPunct="1">
              <a:spcAft>
                <a:spcPts val="0"/>
              </a:spcAft>
              <a:buFont typeface="Wingdings 2" pitchFamily="18" charset="2"/>
              <a:buNone/>
              <a:defRPr/>
            </a:pPr>
            <a:r>
              <a:rPr lang="en-US" sz="1400" dirty="0" smtClean="0"/>
              <a:t>The Travel Store (Cliqbook): </a:t>
            </a:r>
            <a:r>
              <a:rPr lang="en-US" sz="1400" dirty="0" smtClean="0">
                <a:solidFill>
                  <a:schemeClr val="tx1">
                    <a:lumMod val="85000"/>
                    <a:lumOff val="15000"/>
                  </a:schemeClr>
                </a:solidFill>
                <a:hlinkClick r:id="rId10"/>
              </a:rPr>
              <a:t>http://www.caltravelstore.com/pages/travelstore</a:t>
            </a:r>
            <a:endParaRPr lang="en-US" sz="1400" dirty="0" smtClean="0">
              <a:solidFill>
                <a:schemeClr val="tx1">
                  <a:lumMod val="85000"/>
                  <a:lumOff val="15000"/>
                </a:schemeClr>
              </a:solidFill>
            </a:endParaRPr>
          </a:p>
          <a:p>
            <a:pPr marL="868680" lvl="1" indent="-283464" eaLnBrk="1" fontAlgn="auto" hangingPunct="1">
              <a:spcAft>
                <a:spcPts val="0"/>
              </a:spcAft>
              <a:buFont typeface="Wingdings 2" pitchFamily="18" charset="2"/>
              <a:buNone/>
              <a:defRPr/>
            </a:pPr>
            <a:r>
              <a:rPr lang="en-US" sz="1400" dirty="0" smtClean="0"/>
              <a:t>Enterprise: </a:t>
            </a:r>
            <a:r>
              <a:rPr lang="en-US" sz="1400" dirty="0" smtClean="0">
                <a:solidFill>
                  <a:schemeClr val="tx1">
                    <a:lumMod val="85000"/>
                    <a:lumOff val="15000"/>
                  </a:schemeClr>
                </a:solidFill>
                <a:hlinkClick r:id="rId11"/>
              </a:rPr>
              <a:t>http://www.enterprise.com/car_rental/home.do</a:t>
            </a:r>
            <a:endParaRPr lang="en-US" sz="1400" dirty="0" smtClean="0">
              <a:solidFill>
                <a:schemeClr val="tx1">
                  <a:lumMod val="85000"/>
                  <a:lumOff val="15000"/>
                </a:schemeClr>
              </a:solidFill>
            </a:endParaRPr>
          </a:p>
          <a:p>
            <a:pPr marL="868680" lvl="1" indent="-283464" eaLnBrk="1" fontAlgn="auto" hangingPunct="1">
              <a:lnSpc>
                <a:spcPct val="90000"/>
              </a:lnSpc>
              <a:spcAft>
                <a:spcPts val="0"/>
              </a:spcAft>
              <a:buFontTx/>
              <a:buNone/>
              <a:defRPr/>
            </a:pPr>
            <a:endParaRPr lang="en-US" sz="1600" dirty="0">
              <a:solidFill>
                <a:schemeClr val="accent3"/>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1371600" y="274638"/>
            <a:ext cx="6629400" cy="1143000"/>
          </a:xfrm>
        </p:spPr>
        <p:txBody>
          <a:bodyPr/>
          <a:lstStyle/>
          <a:p>
            <a:pPr eaLnBrk="1" hangingPunct="1"/>
            <a:r>
              <a:rPr lang="en-US" sz="3200" dirty="0" smtClean="0"/>
              <a:t>Travel Reimbursement Test</a:t>
            </a:r>
          </a:p>
        </p:txBody>
      </p:sp>
      <p:sp>
        <p:nvSpPr>
          <p:cNvPr id="1028" name="Rectangle 3"/>
          <p:cNvSpPr>
            <a:spLocks noGrp="1" noChangeArrowheads="1"/>
          </p:cNvSpPr>
          <p:nvPr>
            <p:ph idx="1"/>
          </p:nvPr>
        </p:nvSpPr>
        <p:spPr>
          <a:xfrm>
            <a:off x="1066800" y="1524000"/>
            <a:ext cx="7162800" cy="4419600"/>
          </a:xfrm>
        </p:spPr>
        <p:txBody>
          <a:bodyPr/>
          <a:lstStyle/>
          <a:p>
            <a:pPr algn="ctr" eaLnBrk="1" hangingPunct="1">
              <a:lnSpc>
                <a:spcPct val="80000"/>
              </a:lnSpc>
              <a:buFont typeface="Arial" charset="0"/>
              <a:buNone/>
            </a:pPr>
            <a:endParaRPr lang="en-US" sz="3400" dirty="0" smtClean="0"/>
          </a:p>
          <a:p>
            <a:pPr algn="ctr" eaLnBrk="1" hangingPunct="1">
              <a:lnSpc>
                <a:spcPct val="80000"/>
              </a:lnSpc>
              <a:buNone/>
            </a:pPr>
            <a:r>
              <a:rPr lang="en-US" sz="2000" dirty="0" smtClean="0"/>
              <a:t>The following test will need to be taken manually. After completing </a:t>
            </a:r>
          </a:p>
          <a:p>
            <a:pPr algn="ctr" eaLnBrk="1" hangingPunct="1">
              <a:lnSpc>
                <a:spcPct val="80000"/>
              </a:lnSpc>
              <a:buNone/>
            </a:pPr>
            <a:r>
              <a:rPr lang="en-US" sz="2000" dirty="0" smtClean="0"/>
              <a:t>the test, you will need to forward (only slides 18 - 22) to: E-mail:</a:t>
            </a:r>
          </a:p>
          <a:p>
            <a:pPr algn="ctr" eaLnBrk="1" hangingPunct="1">
              <a:lnSpc>
                <a:spcPct val="80000"/>
              </a:lnSpc>
              <a:buNone/>
            </a:pPr>
            <a:r>
              <a:rPr lang="en-US" sz="2000" dirty="0" smtClean="0">
                <a:hlinkClick r:id="rId3"/>
              </a:rPr>
              <a:t>Miguel.C.DaCosta.nfg@mail.mil </a:t>
            </a:r>
            <a:r>
              <a:rPr lang="en-US" sz="2000" dirty="0" smtClean="0"/>
              <a:t>or </a:t>
            </a:r>
            <a:r>
              <a:rPr lang="en-US" sz="2000" dirty="0" smtClean="0">
                <a:hlinkClick r:id="rId4"/>
              </a:rPr>
              <a:t>George.Saca.nfg@mail.mil</a:t>
            </a:r>
            <a:endParaRPr lang="en-US" sz="2000" dirty="0" smtClean="0"/>
          </a:p>
          <a:p>
            <a:pPr algn="just" eaLnBrk="1" hangingPunct="1">
              <a:lnSpc>
                <a:spcPct val="80000"/>
              </a:lnSpc>
              <a:buFont typeface="Arial" charset="0"/>
              <a:buNone/>
            </a:pPr>
            <a:r>
              <a:rPr lang="en-US" sz="2000" dirty="0" smtClean="0"/>
              <a:t>                                      </a:t>
            </a:r>
          </a:p>
          <a:p>
            <a:pPr algn="ctr" eaLnBrk="1" hangingPunct="1">
              <a:lnSpc>
                <a:spcPct val="80000"/>
              </a:lnSpc>
              <a:buFont typeface="Arial" charset="0"/>
              <a:buNone/>
            </a:pPr>
            <a:r>
              <a:rPr lang="en-US" sz="2000" dirty="0" smtClean="0"/>
              <a:t> or fax (916) 854-3793 </a:t>
            </a:r>
          </a:p>
          <a:p>
            <a:pPr eaLnBrk="1" hangingPunct="1">
              <a:lnSpc>
                <a:spcPct val="80000"/>
              </a:lnSpc>
              <a:buFont typeface="Arial" charset="0"/>
              <a:buNone/>
            </a:pPr>
            <a:endParaRPr lang="en-US" sz="2000" dirty="0" smtClean="0"/>
          </a:p>
          <a:p>
            <a:pPr algn="ctr" eaLnBrk="1" hangingPunct="1">
              <a:lnSpc>
                <a:spcPct val="80000"/>
              </a:lnSpc>
              <a:buFont typeface="Arial" charset="0"/>
              <a:buNone/>
            </a:pPr>
            <a:r>
              <a:rPr lang="en-US" sz="2000" dirty="0" smtClean="0"/>
              <a:t>You will need a score of 100% to pass</a:t>
            </a:r>
            <a:r>
              <a:rPr lang="en-US" sz="1600" dirty="0" smtClean="0"/>
              <a:t/>
            </a:r>
            <a:br>
              <a:rPr lang="en-US" sz="1600" dirty="0" smtClean="0"/>
            </a:br>
            <a:r>
              <a:rPr lang="en-US" sz="1600" dirty="0" smtClean="0"/>
              <a:t/>
            </a:r>
            <a:br>
              <a:rPr lang="en-US" sz="1600" dirty="0" smtClean="0"/>
            </a:br>
            <a:endParaRPr lang="en-US" sz="1600" dirty="0" smtClean="0"/>
          </a:p>
          <a:p>
            <a:pPr eaLnBrk="1" hangingPunct="1">
              <a:lnSpc>
                <a:spcPct val="80000"/>
              </a:lnSpc>
              <a:buFontTx/>
              <a:buNone/>
            </a:pPr>
            <a:endParaRPr lang="en-US" sz="1600" dirty="0" smtClean="0"/>
          </a:p>
          <a:p>
            <a:pPr eaLnBrk="1" hangingPunct="1">
              <a:lnSpc>
                <a:spcPct val="80000"/>
              </a:lnSpc>
              <a:buFontTx/>
              <a:buNone/>
            </a:pPr>
            <a:endParaRPr lang="en-US" sz="1600" dirty="0" smtClean="0"/>
          </a:p>
          <a:p>
            <a:pPr algn="ctr" eaLnBrk="1" hangingPunct="1">
              <a:lnSpc>
                <a:spcPct val="80000"/>
              </a:lnSpc>
              <a:buFontTx/>
              <a:buNone/>
            </a:pPr>
            <a:r>
              <a:rPr lang="en-US" sz="3000" dirty="0" smtClean="0">
                <a:solidFill>
                  <a:srgbClr val="CC0000"/>
                </a:solidFill>
              </a:rPr>
              <a:t>Test starts on the following screen </a:t>
            </a:r>
          </a:p>
          <a:p>
            <a:pPr eaLnBrk="1" hangingPunct="1">
              <a:lnSpc>
                <a:spcPct val="80000"/>
              </a:lnSpc>
              <a:buFont typeface="Wingdings 2" pitchFamily="18" charset="2"/>
              <a:buNone/>
            </a:pPr>
            <a:endParaRPr lang="en-US" sz="1500" dirty="0" smtClean="0"/>
          </a:p>
          <a:p>
            <a:pPr eaLnBrk="1" hangingPunct="1">
              <a:lnSpc>
                <a:spcPct val="80000"/>
              </a:lnSpc>
            </a:pPr>
            <a:endParaRPr lang="en-US" sz="2400" dirty="0" smtClean="0"/>
          </a:p>
        </p:txBody>
      </p:sp>
      <mc:AlternateContent xmlns:mc="http://schemas.openxmlformats.org/markup-compatibility/2006" xmlns:p14="http://schemas.microsoft.com/office/powerpoint/2010/main">
        <mc:Choice Requires="p14">
          <p:contentPart p14:bwMode="auto" r:id="rId5">
            <p14:nvContentPartPr>
              <p14:cNvPr id="1026" name="Ink 4"/>
              <p14:cNvContentPartPr>
                <a14:cpLocks xmlns:a14="http://schemas.microsoft.com/office/drawing/2010/main" noRot="1" noChangeAspect="1" noEditPoints="1" noChangeArrowheads="1" noChangeShapeType="1"/>
              </p14:cNvContentPartPr>
              <p14:nvPr/>
            </p14:nvContentPartPr>
            <p14:xfrm>
              <a:off x="491878938" y="220722825"/>
              <a:ext cx="0" cy="0"/>
            </p14:xfrm>
          </p:contentPart>
        </mc:Choice>
        <mc:Fallback xmlns="">
          <p:pic>
            <p:nvPicPr>
              <p:cNvPr id="1026" name="Ink 4"/>
              <p:cNvPicPr>
                <a:picLocks noRot="1" noChangeAspect="1" noEditPoints="1" noChangeArrowheads="1" noChangeShapeType="1"/>
              </p:cNvPicPr>
              <p:nvPr/>
            </p:nvPicPr>
            <p:blipFill>
              <a:blip r:embed="rId6"/>
              <a:stretch>
                <a:fillRect/>
              </a:stretch>
            </p:blipFill>
            <p:spPr>
              <a:xfrm>
                <a:off x="491878938" y="220722825"/>
                <a:ext cx="0" cy="0"/>
              </a:xfrm>
              <a:prstGeom prst="rect">
                <a:avLst/>
              </a:prstGeom>
            </p:spPr>
          </p:pic>
        </mc:Fallback>
      </mc:AlternateContent>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6934200" cy="792162"/>
          </a:xfrm>
        </p:spPr>
        <p:txBody>
          <a:bodyPr/>
          <a:lstStyle/>
          <a:p>
            <a:r>
              <a:rPr lang="en-US" sz="1600" dirty="0" smtClean="0"/>
              <a:t>                         </a:t>
            </a:r>
            <a:r>
              <a:rPr lang="en-US" sz="2500" dirty="0" smtClean="0"/>
              <a:t>Military Department State Travel Course</a:t>
            </a:r>
            <a:r>
              <a:rPr lang="en-US" sz="1600" dirty="0" smtClean="0"/>
              <a:t>	</a:t>
            </a:r>
            <a:br>
              <a:rPr lang="en-US" sz="1600" dirty="0" smtClean="0"/>
            </a:br>
            <a:r>
              <a:rPr lang="en-US" sz="1600" dirty="0" smtClean="0"/>
              <a:t>           Fax: (916)854-3793 E-mail</a:t>
            </a:r>
            <a:r>
              <a:rPr lang="en-US" sz="1600" smtClean="0"/>
              <a:t>: Miguel.C.DaCosta.nfg@mail.mil</a:t>
            </a:r>
            <a:endParaRPr lang="en-US" sz="1600" dirty="0" smtClean="0"/>
          </a:p>
        </p:txBody>
      </p:sp>
      <p:sp>
        <p:nvSpPr>
          <p:cNvPr id="7" name="Content Placeholder 6"/>
          <p:cNvSpPr>
            <a:spLocks noGrp="1"/>
          </p:cNvSpPr>
          <p:nvPr>
            <p:ph idx="1"/>
          </p:nvPr>
        </p:nvSpPr>
        <p:spPr>
          <a:xfrm>
            <a:off x="457200" y="990600"/>
            <a:ext cx="8229600" cy="5715000"/>
          </a:xfrm>
        </p:spPr>
        <p:txBody>
          <a:bodyPr/>
          <a:lstStyle/>
          <a:p>
            <a:pPr>
              <a:buNone/>
            </a:pPr>
            <a:r>
              <a:rPr lang="en-US" sz="1200" dirty="0" smtClean="0"/>
              <a:t>Name: ______________________ </a:t>
            </a:r>
          </a:p>
          <a:p>
            <a:pPr>
              <a:buNone/>
            </a:pPr>
            <a:r>
              <a:rPr lang="en-US" sz="1200" dirty="0" smtClean="0"/>
              <a:t>Section: _____________________ </a:t>
            </a:r>
          </a:p>
          <a:p>
            <a:pPr>
              <a:buNone/>
            </a:pPr>
            <a:r>
              <a:rPr lang="en-US" sz="1200" dirty="0" smtClean="0"/>
              <a:t>E-mail: ______________________ </a:t>
            </a:r>
          </a:p>
          <a:p>
            <a:pPr>
              <a:buNone/>
            </a:pPr>
            <a:r>
              <a:rPr lang="en-US" sz="1200" dirty="0" smtClean="0"/>
              <a:t>Phone # _____________________</a:t>
            </a:r>
          </a:p>
          <a:p>
            <a:pPr>
              <a:buNone/>
            </a:pPr>
            <a:endParaRPr lang="en-US" sz="1600" dirty="0" smtClean="0"/>
          </a:p>
          <a:p>
            <a:pPr lvl="0">
              <a:buNone/>
            </a:pPr>
            <a:r>
              <a:rPr lang="en-US" sz="1200" dirty="0" smtClean="0"/>
              <a:t>1. 	 When parking at an Airport, what type of parking will be reimbursed?</a:t>
            </a:r>
          </a:p>
          <a:p>
            <a:pPr lvl="1" indent="-342900">
              <a:buFont typeface="+mj-lt"/>
              <a:buAutoNum type="alphaUcPeriod"/>
            </a:pPr>
            <a:r>
              <a:rPr lang="en-US" sz="1200" dirty="0" smtClean="0"/>
              <a:t>The closest to the gate of departure</a:t>
            </a:r>
          </a:p>
          <a:p>
            <a:pPr lvl="1" indent="-342900">
              <a:buFont typeface="+mj-lt"/>
              <a:buAutoNum type="alphaUcPeriod"/>
            </a:pPr>
            <a:r>
              <a:rPr lang="en-US" sz="1200" dirty="0" smtClean="0"/>
              <a:t>Valet parking</a:t>
            </a:r>
          </a:p>
          <a:p>
            <a:pPr lvl="1" indent="-342900">
              <a:buFont typeface="+mj-lt"/>
              <a:buAutoNum type="alphaUcPeriod"/>
            </a:pPr>
            <a:r>
              <a:rPr lang="en-US" sz="1200" dirty="0" smtClean="0"/>
              <a:t>Eco-friendly parking</a:t>
            </a:r>
          </a:p>
          <a:p>
            <a:pPr lvl="1" indent="-342900">
              <a:buFont typeface="+mj-lt"/>
              <a:buAutoNum type="alphaUcPeriod"/>
            </a:pPr>
            <a:r>
              <a:rPr lang="en-US" sz="1200" dirty="0" smtClean="0"/>
              <a:t>Economical parking</a:t>
            </a:r>
          </a:p>
          <a:p>
            <a:pPr lvl="1" indent="-342900">
              <a:buNone/>
            </a:pPr>
            <a:endParaRPr lang="en-US" sz="1200" dirty="0" smtClean="0"/>
          </a:p>
          <a:p>
            <a:pPr lvl="0">
              <a:buNone/>
            </a:pPr>
            <a:r>
              <a:rPr lang="en-US" sz="1200" dirty="0" smtClean="0"/>
              <a:t>2. 	Which of the following is required when completing an excess lodging form:</a:t>
            </a:r>
          </a:p>
          <a:p>
            <a:pPr lvl="1" indent="-342900">
              <a:buFont typeface="+mj-lt"/>
              <a:buAutoNum type="alphaUcPeriod"/>
            </a:pPr>
            <a:r>
              <a:rPr lang="en-US" sz="1200" dirty="0" smtClean="0"/>
              <a:t> Complete prior to trip taking place </a:t>
            </a:r>
          </a:p>
          <a:p>
            <a:pPr lvl="1" indent="-342900">
              <a:buFont typeface="+mj-lt"/>
              <a:buAutoNum type="alphaUcPeriod"/>
            </a:pPr>
            <a:r>
              <a:rPr lang="en-US" sz="1200" dirty="0" smtClean="0"/>
              <a:t>All blocks must be completed to include Documented “Good Faith” effort ,  Claimant’s signature , title, CBID , Date Signed,  Department Contact, title and phone # </a:t>
            </a:r>
          </a:p>
          <a:p>
            <a:pPr lvl="1" indent="-342900">
              <a:buFont typeface="+mj-lt"/>
              <a:buAutoNum type="alphaUcPeriod"/>
            </a:pPr>
            <a:r>
              <a:rPr lang="en-US" sz="1200" dirty="0" smtClean="0"/>
              <a:t>Department Approval by Division Director, including title and date, prior to trip taking place.</a:t>
            </a:r>
          </a:p>
          <a:p>
            <a:pPr lvl="1" indent="-342900">
              <a:buFont typeface="+mj-lt"/>
              <a:buAutoNum type="alphaUcPeriod"/>
            </a:pPr>
            <a:r>
              <a:rPr lang="en-US" sz="1200" dirty="0" smtClean="0"/>
              <a:t>All of the above</a:t>
            </a:r>
          </a:p>
          <a:p>
            <a:pPr lvl="1" indent="-342900">
              <a:buFont typeface="+mj-lt"/>
              <a:buAutoNum type="alphaUcPeriod"/>
            </a:pPr>
            <a:endParaRPr lang="en-US" sz="1200" dirty="0" smtClean="0"/>
          </a:p>
          <a:p>
            <a:pPr lvl="0">
              <a:buNone/>
            </a:pPr>
            <a:r>
              <a:rPr lang="en-US" sz="1200" dirty="0" smtClean="0"/>
              <a:t>3. 	A traveler stays at a hotel in Anaheim, Ca (Orange County – state rate $120.00+tax) for 1 night at a lodging rate of $135.00/night, hotel charged 10% tax, and no excess lodging form was completed.  How much will the claimant be reimbursed:  </a:t>
            </a:r>
            <a:r>
              <a:rPr lang="en-US" sz="1000" dirty="0" smtClean="0">
                <a:solidFill>
                  <a:srgbClr val="CC0000"/>
                </a:solidFill>
              </a:rPr>
              <a:t>(Hint:  Tax percentage must be calculated and applied to the maximum allowable room rate to determine the cost of per diem per night plus tax. )</a:t>
            </a:r>
          </a:p>
          <a:p>
            <a:pPr lvl="1">
              <a:buFont typeface="+mj-lt"/>
              <a:buAutoNum type="alphaUcPeriod"/>
            </a:pPr>
            <a:r>
              <a:rPr lang="en-US" sz="1200" dirty="0" smtClean="0"/>
              <a:t>$132.00</a:t>
            </a:r>
          </a:p>
          <a:p>
            <a:pPr lvl="1">
              <a:buFont typeface="+mj-lt"/>
              <a:buAutoNum type="alphaUcPeriod"/>
            </a:pPr>
            <a:r>
              <a:rPr lang="en-US" sz="1200" dirty="0" smtClean="0"/>
              <a:t>$148.50</a:t>
            </a:r>
          </a:p>
          <a:p>
            <a:pPr lvl="1">
              <a:buFont typeface="+mj-lt"/>
              <a:buAutoNum type="alphaUcPeriod"/>
            </a:pPr>
            <a:r>
              <a:rPr lang="en-US" sz="1200" dirty="0" smtClean="0"/>
              <a:t>$120.00</a:t>
            </a:r>
          </a:p>
          <a:p>
            <a:pPr lvl="1">
              <a:buFont typeface="+mj-lt"/>
              <a:buAutoNum type="alphaUcPeriod"/>
            </a:pPr>
            <a:r>
              <a:rPr lang="en-US" sz="1200" dirty="0" smtClean="0"/>
              <a:t>$600.00 - Disneyland is expensive!</a:t>
            </a:r>
          </a:p>
          <a:p>
            <a:pPr lvl="1" indent="-342900">
              <a:buNone/>
            </a:pPr>
            <a:endParaRPr lang="en-US" sz="1200" dirty="0" smtClean="0"/>
          </a:p>
          <a:p>
            <a:pPr lvl="1" indent="-342900">
              <a:buNone/>
            </a:pPr>
            <a:endParaRPr lang="en-US" sz="1200" dirty="0" smtClean="0"/>
          </a:p>
          <a:p>
            <a:pPr>
              <a:buNone/>
            </a:pPr>
            <a:endParaRPr lang="en-US" sz="1600" dirty="0" smtClean="0"/>
          </a:p>
          <a:p>
            <a:pPr>
              <a:buNone/>
            </a:pPr>
            <a:endParaRPr lang="en-US"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lstStyle/>
          <a:p>
            <a:pPr>
              <a:buNone/>
            </a:pPr>
            <a:endParaRPr lang="en-US" sz="1200" dirty="0" smtClean="0"/>
          </a:p>
          <a:p>
            <a:pPr lvl="0">
              <a:buNone/>
            </a:pPr>
            <a:r>
              <a:rPr lang="en-US" sz="1200" dirty="0" smtClean="0"/>
              <a:t>4. 	I can always claim mileage to/from my home of record while traveling, even though my headquarters address might be less.</a:t>
            </a:r>
          </a:p>
          <a:p>
            <a:pPr lvl="1" indent="-342900">
              <a:buFont typeface="+mj-lt"/>
              <a:buAutoNum type="alphaUcPeriod"/>
            </a:pPr>
            <a:r>
              <a:rPr lang="en-US" sz="1200" dirty="0" smtClean="0"/>
              <a:t>True</a:t>
            </a:r>
          </a:p>
          <a:p>
            <a:pPr lvl="1" indent="-342900">
              <a:buFont typeface="+mj-lt"/>
              <a:buAutoNum type="alphaUcPeriod"/>
            </a:pPr>
            <a:r>
              <a:rPr lang="en-US" sz="1200" dirty="0" smtClean="0"/>
              <a:t>False</a:t>
            </a:r>
          </a:p>
          <a:p>
            <a:pPr>
              <a:buNone/>
            </a:pPr>
            <a:r>
              <a:rPr lang="en-US" sz="1200" dirty="0" smtClean="0"/>
              <a:t> </a:t>
            </a:r>
          </a:p>
          <a:p>
            <a:pPr lvl="0">
              <a:buNone/>
            </a:pPr>
            <a:r>
              <a:rPr lang="en-US" sz="1200" dirty="0" smtClean="0"/>
              <a:t>5. 	When traveling within 50 miles of my Headquarters (HQ)or home of record (HOR) on an approved trip, traveler can claim: </a:t>
            </a:r>
          </a:p>
          <a:p>
            <a:pPr lvl="1" indent="-342900">
              <a:buFont typeface="+mj-lt"/>
              <a:buAutoNum type="alphaUcPeriod"/>
            </a:pPr>
            <a:r>
              <a:rPr lang="en-US" sz="1200" dirty="0" smtClean="0"/>
              <a:t>Breakfast, Lunch and Dinner</a:t>
            </a:r>
          </a:p>
          <a:p>
            <a:pPr lvl="1" indent="-342900">
              <a:buFont typeface="+mj-lt"/>
              <a:buAutoNum type="alphaUcPeriod"/>
            </a:pPr>
            <a:r>
              <a:rPr lang="en-US" sz="1200" dirty="0" smtClean="0"/>
              <a:t>Mileage, Parking  and Tolls</a:t>
            </a:r>
          </a:p>
          <a:p>
            <a:pPr lvl="1" indent="-342900">
              <a:buFont typeface="+mj-lt"/>
              <a:buAutoNum type="alphaUcPeriod"/>
            </a:pPr>
            <a:r>
              <a:rPr lang="en-US" sz="1200" dirty="0" smtClean="0"/>
              <a:t>Lodging and Meals </a:t>
            </a:r>
          </a:p>
          <a:p>
            <a:pPr lvl="1" indent="-342900">
              <a:buFont typeface="+mj-lt"/>
              <a:buAutoNum type="alphaUcPeriod"/>
            </a:pPr>
            <a:r>
              <a:rPr lang="en-US" sz="1200" dirty="0" smtClean="0"/>
              <a:t>All freebies</a:t>
            </a:r>
          </a:p>
          <a:p>
            <a:pPr>
              <a:buNone/>
            </a:pPr>
            <a:r>
              <a:rPr lang="en-US" sz="1200" dirty="0" smtClean="0"/>
              <a:t> </a:t>
            </a:r>
          </a:p>
          <a:p>
            <a:pPr lvl="0">
              <a:buNone/>
            </a:pPr>
            <a:r>
              <a:rPr lang="en-US" sz="1200" dirty="0" smtClean="0"/>
              <a:t>6. 	When a trip is less than 24 hours , the claimant can only be reimbursed for:</a:t>
            </a:r>
          </a:p>
          <a:p>
            <a:pPr lvl="1" indent="-342900">
              <a:buFont typeface="+mj-lt"/>
              <a:buAutoNum type="alphaUcPeriod"/>
            </a:pPr>
            <a:r>
              <a:rPr lang="en-US" sz="1200" dirty="0" smtClean="0"/>
              <a:t>Mileage to a really good restaurant if it was worth it</a:t>
            </a:r>
          </a:p>
          <a:p>
            <a:pPr lvl="1" indent="-342900">
              <a:buFont typeface="+mj-lt"/>
              <a:buAutoNum type="alphaUcPeriod"/>
            </a:pPr>
            <a:r>
              <a:rPr lang="en-US" sz="1200" dirty="0" smtClean="0"/>
              <a:t>Mileage, Breakfast (if trip starts at or before 6am/ and end at or after 9am), Lunch (if trip begins at or before 11am/end at or after 2pm) and Dinner (if trip begins at 4pm or ends after 7pm).</a:t>
            </a:r>
          </a:p>
          <a:p>
            <a:pPr lvl="1" indent="-342900">
              <a:buFont typeface="+mj-lt"/>
              <a:buAutoNum type="alphaUcPeriod"/>
            </a:pPr>
            <a:r>
              <a:rPr lang="en-US" sz="1200" dirty="0" smtClean="0"/>
              <a:t>Mileage, Breakfast (if trip starts at or before 6am/ and end at or after 9am), and Dinner (if trip begins at 4pm or ends after 7pm).  No lunch or incidentals may be claimed, if there is no overnight stay, meals are taxable.</a:t>
            </a:r>
          </a:p>
          <a:p>
            <a:pPr lvl="1" indent="-342900">
              <a:buFont typeface="+mj-lt"/>
              <a:buAutoNum type="alphaUcPeriod"/>
            </a:pPr>
            <a:r>
              <a:rPr lang="en-US" sz="1200" dirty="0" smtClean="0"/>
              <a:t>All expenses </a:t>
            </a:r>
          </a:p>
          <a:p>
            <a:pPr>
              <a:buNone/>
            </a:pPr>
            <a:endParaRPr lang="en-US" sz="1200" dirty="0" smtClean="0"/>
          </a:p>
          <a:p>
            <a:pPr lvl="0">
              <a:buNone/>
            </a:pPr>
            <a:r>
              <a:rPr lang="en-US" sz="1200" dirty="0" smtClean="0"/>
              <a:t>7. 	An official lodging receipt (not a copy) is considered an original and valid if it contains the following information:</a:t>
            </a:r>
          </a:p>
          <a:p>
            <a:pPr marL="800100" lvl="1" indent="-342900">
              <a:buFont typeface="+mj-lt"/>
              <a:buAutoNum type="alphaUcPeriod"/>
            </a:pPr>
            <a:r>
              <a:rPr lang="en-US" sz="1200" dirty="0" smtClean="0"/>
              <a:t>Claimant’s name</a:t>
            </a:r>
          </a:p>
          <a:p>
            <a:pPr marL="800100" lvl="1" indent="-342900">
              <a:buFont typeface="+mj-lt"/>
              <a:buAutoNum type="alphaUcPeriod"/>
            </a:pPr>
            <a:r>
              <a:rPr lang="en-US" sz="1200" dirty="0" smtClean="0"/>
              <a:t>hotel name and address </a:t>
            </a:r>
          </a:p>
          <a:p>
            <a:pPr marL="800100" lvl="1" indent="-342900">
              <a:buFont typeface="+mj-lt"/>
              <a:buAutoNum type="alphaUcPeriod"/>
            </a:pPr>
            <a:r>
              <a:rPr lang="en-US" sz="1200" dirty="0" smtClean="0"/>
              <a:t>Itemization , check in/out time, and zero balance</a:t>
            </a:r>
          </a:p>
          <a:p>
            <a:pPr marL="800100" lvl="1" indent="-342900">
              <a:buFont typeface="+mj-lt"/>
              <a:buAutoNum type="alphaUcPeriod"/>
            </a:pPr>
            <a:r>
              <a:rPr lang="en-US" sz="1200" dirty="0" smtClean="0"/>
              <a:t>All of the above</a:t>
            </a:r>
          </a:p>
          <a:p>
            <a:pPr lvl="1" indent="-342900">
              <a:buNone/>
            </a:pPr>
            <a:endParaRPr lang="en-US" sz="1200" dirty="0" smtClean="0"/>
          </a:p>
          <a:p>
            <a:pPr lvl="0">
              <a:buNone/>
            </a:pPr>
            <a:r>
              <a:rPr lang="en-US" sz="1200" dirty="0" smtClean="0"/>
              <a:t>8. 	I should use an internet site such as </a:t>
            </a:r>
            <a:r>
              <a:rPr lang="en-US" sz="1200" dirty="0" smtClean="0">
                <a:hlinkClick r:id="rId2"/>
              </a:rPr>
              <a:t>www.mapquest.com</a:t>
            </a:r>
            <a:r>
              <a:rPr lang="en-US" sz="1200" dirty="0" smtClean="0"/>
              <a:t> to check my mileage before submitting my claim.</a:t>
            </a:r>
          </a:p>
          <a:p>
            <a:pPr lvl="1" indent="-342900">
              <a:buFont typeface="+mj-lt"/>
              <a:buAutoNum type="alphaUcPeriod"/>
            </a:pPr>
            <a:r>
              <a:rPr lang="en-US" sz="1200" dirty="0" smtClean="0"/>
              <a:t>True</a:t>
            </a:r>
          </a:p>
          <a:p>
            <a:pPr lvl="1" indent="-342900">
              <a:buFont typeface="+mj-lt"/>
              <a:buAutoNum type="alphaUcPeriod"/>
            </a:pPr>
            <a:r>
              <a:rPr lang="en-US" sz="1200" dirty="0" smtClean="0"/>
              <a:t>False</a:t>
            </a:r>
          </a:p>
          <a:p>
            <a:pPr>
              <a:buNone/>
            </a:pPr>
            <a:r>
              <a:rPr lang="en-US" sz="1200" dirty="0" smtClean="0"/>
              <a:t> </a:t>
            </a:r>
          </a:p>
          <a:p>
            <a:pPr>
              <a:buNone/>
            </a:pPr>
            <a:r>
              <a:rPr lang="en-US" sz="1200" dirty="0" smtClean="0"/>
              <a:t> </a:t>
            </a:r>
          </a:p>
          <a:p>
            <a:pPr>
              <a:buFont typeface="+mj-lt"/>
            </a:pPr>
            <a:endParaRPr lang="en-US" sz="12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28600"/>
            <a:ext cx="8001000" cy="838200"/>
          </a:xfrm>
        </p:spPr>
        <p:txBody>
          <a:bodyPr/>
          <a:lstStyle/>
          <a:p>
            <a:pPr eaLnBrk="1" hangingPunct="1"/>
            <a:r>
              <a:rPr lang="en-US" sz="3200" dirty="0" smtClean="0"/>
              <a:t>Training Topics  </a:t>
            </a:r>
          </a:p>
        </p:txBody>
      </p:sp>
      <p:sp>
        <p:nvSpPr>
          <p:cNvPr id="4099" name="Rectangle 3"/>
          <p:cNvSpPr>
            <a:spLocks noGrp="1" noChangeArrowheads="1"/>
          </p:cNvSpPr>
          <p:nvPr>
            <p:ph idx="1"/>
          </p:nvPr>
        </p:nvSpPr>
        <p:spPr>
          <a:xfrm>
            <a:off x="1143000" y="1295400"/>
            <a:ext cx="7239000" cy="5257800"/>
          </a:xfrm>
        </p:spPr>
        <p:txBody>
          <a:bodyPr/>
          <a:lstStyle/>
          <a:p>
            <a:pPr eaLnBrk="1" hangingPunct="1"/>
            <a:r>
              <a:rPr lang="en-US" sz="2300" dirty="0" smtClean="0"/>
              <a:t>Rules &amp; Regulations pertaining to</a:t>
            </a:r>
            <a:r>
              <a:rPr lang="en-US" sz="2600" dirty="0" smtClean="0"/>
              <a:t>: 	</a:t>
            </a:r>
          </a:p>
          <a:p>
            <a:pPr lvl="1" eaLnBrk="1" hangingPunct="1"/>
            <a:r>
              <a:rPr lang="en-US" sz="1500" dirty="0" smtClean="0"/>
              <a:t>Airline Reservations</a:t>
            </a:r>
          </a:p>
          <a:p>
            <a:pPr lvl="1" eaLnBrk="1" hangingPunct="1"/>
            <a:r>
              <a:rPr lang="en-US" sz="1500" dirty="0" smtClean="0"/>
              <a:t>Vehicle Rental</a:t>
            </a:r>
          </a:p>
          <a:p>
            <a:pPr lvl="1" eaLnBrk="1" hangingPunct="1"/>
            <a:r>
              <a:rPr lang="en-US" sz="1500" dirty="0" smtClean="0"/>
              <a:t>Transportation</a:t>
            </a:r>
          </a:p>
          <a:p>
            <a:pPr lvl="1" eaLnBrk="1" hangingPunct="1"/>
            <a:r>
              <a:rPr lang="en-US" sz="1500" dirty="0" smtClean="0"/>
              <a:t>Lodging</a:t>
            </a:r>
          </a:p>
          <a:p>
            <a:pPr lvl="1" eaLnBrk="1" hangingPunct="1"/>
            <a:r>
              <a:rPr lang="en-US" sz="1500" dirty="0" smtClean="0"/>
              <a:t>Subsistence</a:t>
            </a:r>
          </a:p>
          <a:p>
            <a:pPr eaLnBrk="1" hangingPunct="1"/>
            <a:r>
              <a:rPr lang="en-US" sz="2300" dirty="0" smtClean="0"/>
              <a:t>CalATERS </a:t>
            </a:r>
            <a:r>
              <a:rPr lang="en-US" sz="2000" dirty="0" smtClean="0"/>
              <a:t>report</a:t>
            </a:r>
            <a:r>
              <a:rPr lang="en-US" sz="1800" dirty="0" smtClean="0"/>
              <a:t> </a:t>
            </a:r>
            <a:r>
              <a:rPr lang="en-US" sz="1500" dirty="0" smtClean="0"/>
              <a:t>(California Automated Travel Expense Reimbursement System)</a:t>
            </a:r>
            <a:endParaRPr lang="en-US" sz="2300" dirty="0" smtClean="0"/>
          </a:p>
          <a:p>
            <a:pPr lvl="1" eaLnBrk="1" hangingPunct="1"/>
            <a:r>
              <a:rPr lang="en-US" sz="1800" dirty="0" smtClean="0"/>
              <a:t>required backup documentation</a:t>
            </a:r>
          </a:p>
          <a:p>
            <a:pPr eaLnBrk="1" hangingPunct="1">
              <a:buFont typeface="Arial" charset="0"/>
              <a:buNone/>
            </a:pPr>
            <a:r>
              <a:rPr lang="en-US" sz="1500" dirty="0" smtClean="0">
                <a:solidFill>
                  <a:srgbClr val="FF0000"/>
                </a:solidFill>
              </a:rPr>
              <a:t>	Note: CalATERS report replaces the Travel Expense Claim (TEC- STD 262)</a:t>
            </a:r>
          </a:p>
          <a:p>
            <a:pPr eaLnBrk="1" hangingPunct="1"/>
            <a:r>
              <a:rPr lang="en-US" sz="2600" dirty="0" smtClean="0"/>
              <a:t>Travel Advances</a:t>
            </a:r>
          </a:p>
          <a:p>
            <a:pPr eaLnBrk="1" hangingPunct="1"/>
            <a:r>
              <a:rPr lang="en-US" sz="2600" dirty="0" smtClean="0"/>
              <a:t>Common Errors </a:t>
            </a:r>
          </a:p>
          <a:p>
            <a:pPr eaLnBrk="1" hangingPunct="1"/>
            <a:r>
              <a:rPr lang="en-US" sz="2600" dirty="0" smtClean="0"/>
              <a:t>Reminders</a:t>
            </a:r>
          </a:p>
          <a:p>
            <a:pPr eaLnBrk="1" hangingPunct="1"/>
            <a:r>
              <a:rPr lang="en-US" sz="2600" dirty="0" smtClean="0"/>
              <a:t>Travel Desk Contacts &amp; Web Resources </a:t>
            </a:r>
            <a:endParaRPr lang="en-US" dirty="0" smtClean="0"/>
          </a:p>
          <a:p>
            <a:pPr eaLnBrk="1" hangingPunct="1">
              <a:buFontTx/>
              <a:buNone/>
            </a:pPr>
            <a:endParaRPr lang="en-US" sz="2400" dirty="0" smtClean="0"/>
          </a:p>
          <a:p>
            <a:pPr eaLnBrk="1" hangingPunct="1"/>
            <a:endParaRPr lang="en-US" sz="2400" dirty="0" smtClean="0"/>
          </a:p>
          <a:p>
            <a:pPr eaLnBrk="1" hangingPunct="1"/>
            <a:endParaRPr lang="en-US"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6096000"/>
          </a:xfrm>
        </p:spPr>
        <p:txBody>
          <a:bodyPr/>
          <a:lstStyle/>
          <a:p>
            <a:pPr lvl="0">
              <a:buNone/>
            </a:pPr>
            <a:r>
              <a:rPr lang="en-US" sz="1200" dirty="0" smtClean="0"/>
              <a:t>9.	When leave is taken at any time during state business, what steps should be taken:</a:t>
            </a:r>
          </a:p>
          <a:p>
            <a:pPr lvl="1" indent="-342900">
              <a:buFont typeface="+mj-lt"/>
              <a:buAutoNum type="alphaUcPeriod"/>
            </a:pPr>
            <a:r>
              <a:rPr lang="en-US" sz="1200" dirty="0" smtClean="0"/>
              <a:t>Nothing , continue trip as planned</a:t>
            </a:r>
          </a:p>
          <a:p>
            <a:pPr lvl="1" indent="-342900">
              <a:buFont typeface="+mj-lt"/>
              <a:buAutoNum type="alphaUcPeriod"/>
            </a:pPr>
            <a:r>
              <a:rPr lang="en-US" sz="1200" dirty="0" smtClean="0"/>
              <a:t>Expenses cannot be claimed during the time off, rental car should be returned (ASAP) and placed on personal credit card, and travel expense claim includes all the details.</a:t>
            </a:r>
          </a:p>
          <a:p>
            <a:pPr lvl="1" indent="-342900">
              <a:buFont typeface="+mj-lt"/>
              <a:buAutoNum type="alphaUcPeriod"/>
            </a:pPr>
            <a:r>
              <a:rPr lang="en-US" sz="1200" dirty="0" smtClean="0"/>
              <a:t>Rental car should be returned for a larger, fully loaded vehicle, after all this is a vacation</a:t>
            </a:r>
          </a:p>
          <a:p>
            <a:pPr lvl="1" indent="-342900">
              <a:buFont typeface="+mj-lt"/>
              <a:buAutoNum type="alphaUcPeriod"/>
            </a:pPr>
            <a:r>
              <a:rPr lang="en-US" sz="1200" dirty="0" smtClean="0"/>
              <a:t>No expenses can be claimed during the time off, and Travel Expense should have all the details</a:t>
            </a:r>
          </a:p>
          <a:p>
            <a:pPr lvl="1" indent="-342900">
              <a:buNone/>
            </a:pPr>
            <a:r>
              <a:rPr lang="en-US" sz="1200" dirty="0" smtClean="0"/>
              <a:t> </a:t>
            </a:r>
          </a:p>
          <a:p>
            <a:pPr lvl="0">
              <a:buNone/>
            </a:pPr>
            <a:r>
              <a:rPr lang="en-US" sz="1200" dirty="0" smtClean="0"/>
              <a:t>10.	Trip A:  Originates at HOR, an employee’s normal work hrs are 7am to 3pm, flight departs at 8am from Sacramento International Airport, and mileage must be claimed from______. </a:t>
            </a:r>
          </a:p>
          <a:p>
            <a:pPr>
              <a:buNone/>
            </a:pPr>
            <a:r>
              <a:rPr lang="en-US" sz="1200" dirty="0" smtClean="0"/>
              <a:t>	Trip B:  Originates at HOR, an employee’s normal work hrs are 7am to 3pm, flight departs at 6am from Sacramento International Airport, and mileage may be claimed from_______.</a:t>
            </a:r>
          </a:p>
          <a:p>
            <a:pPr lvl="1" indent="-342900">
              <a:buFont typeface="+mj-lt"/>
              <a:buAutoNum type="alphaUcPeriod"/>
            </a:pPr>
            <a:r>
              <a:rPr lang="en-US" sz="1200" dirty="0" smtClean="0"/>
              <a:t>HOR; HQ </a:t>
            </a:r>
          </a:p>
          <a:p>
            <a:pPr lvl="1" indent="-342900">
              <a:buFont typeface="+mj-lt"/>
              <a:buAutoNum type="alphaUcPeriod"/>
            </a:pPr>
            <a:r>
              <a:rPr lang="en-US" sz="1200" dirty="0" smtClean="0"/>
              <a:t>HQ; The lesser to /from HQ or HOR</a:t>
            </a:r>
          </a:p>
          <a:p>
            <a:pPr lvl="1" indent="-342900">
              <a:buFont typeface="+mj-lt"/>
              <a:buAutoNum type="alphaUcPeriod"/>
            </a:pPr>
            <a:r>
              <a:rPr lang="en-US" sz="1200" dirty="0" smtClean="0"/>
              <a:t>The lesser to /from HQ or HOR; HOR</a:t>
            </a:r>
          </a:p>
          <a:p>
            <a:pPr lvl="1" indent="-342900">
              <a:buFont typeface="+mj-lt"/>
              <a:buAutoNum type="alphaUcPeriod"/>
            </a:pPr>
            <a:r>
              <a:rPr lang="en-US" sz="1200" dirty="0" smtClean="0"/>
              <a:t>HOR; HOR</a:t>
            </a:r>
          </a:p>
          <a:p>
            <a:pPr>
              <a:buNone/>
            </a:pPr>
            <a:r>
              <a:rPr lang="en-US" sz="1200" dirty="0" smtClean="0"/>
              <a:t> </a:t>
            </a:r>
          </a:p>
          <a:p>
            <a:pPr lvl="0">
              <a:buNone/>
            </a:pPr>
            <a:r>
              <a:rPr lang="en-US" sz="1200" dirty="0" smtClean="0"/>
              <a:t>11.	When a traveler drives in a Privately Owned Vehicle  (POV) to Sacramento from San Diego, they must have:</a:t>
            </a:r>
          </a:p>
          <a:p>
            <a:pPr lvl="1" indent="-342900">
              <a:buFont typeface="+mj-lt"/>
              <a:buAutoNum type="alphaUcPeriod"/>
            </a:pPr>
            <a:r>
              <a:rPr lang="en-US" sz="1200" dirty="0" smtClean="0"/>
              <a:t>A Cost Comparison submitted with their claim (note does not include rental car expenses and gas)</a:t>
            </a:r>
          </a:p>
          <a:p>
            <a:pPr lvl="1" indent="-342900">
              <a:buFont typeface="+mj-lt"/>
              <a:buAutoNum type="alphaUcPeriod"/>
            </a:pPr>
            <a:r>
              <a:rPr lang="en-US" sz="1200" dirty="0" smtClean="0"/>
              <a:t>A current POV form on file (STD 261)</a:t>
            </a:r>
          </a:p>
          <a:p>
            <a:pPr lvl="1" indent="-342900">
              <a:buFont typeface="+mj-lt"/>
              <a:buAutoNum type="alphaUcPeriod"/>
            </a:pPr>
            <a:r>
              <a:rPr lang="en-US" sz="1200" dirty="0" smtClean="0"/>
              <a:t>Excess Lodging Request Approval form </a:t>
            </a:r>
          </a:p>
          <a:p>
            <a:pPr lvl="1" indent="-342900">
              <a:buFont typeface="+mj-lt"/>
              <a:buAutoNum type="alphaUcPeriod"/>
            </a:pPr>
            <a:r>
              <a:rPr lang="en-US" sz="1200" dirty="0" smtClean="0"/>
              <a:t>A and B : (note: claimant will only be reimbursed what is in the best interest to the state)</a:t>
            </a:r>
          </a:p>
          <a:p>
            <a:pPr>
              <a:buNone/>
            </a:pPr>
            <a:r>
              <a:rPr lang="en-US" sz="1200" dirty="0" smtClean="0"/>
              <a:t> </a:t>
            </a:r>
          </a:p>
          <a:p>
            <a:pPr lvl="0">
              <a:buNone/>
            </a:pPr>
            <a:r>
              <a:rPr lang="en-US" sz="1200" dirty="0" smtClean="0"/>
              <a:t>12.	I should use the Notes section in CalATERS to explain situations that are out of the ordinary.</a:t>
            </a:r>
          </a:p>
          <a:p>
            <a:pPr lvl="1" indent="-342900">
              <a:buFont typeface="+mj-lt"/>
              <a:buAutoNum type="alphaUcPeriod"/>
            </a:pPr>
            <a:r>
              <a:rPr lang="en-US" sz="1200" dirty="0" smtClean="0"/>
              <a:t>True</a:t>
            </a:r>
          </a:p>
          <a:p>
            <a:pPr lvl="1" indent="-342900">
              <a:buFont typeface="+mj-lt"/>
              <a:buAutoNum type="alphaUcPeriod"/>
            </a:pPr>
            <a:r>
              <a:rPr lang="en-US" sz="1200" dirty="0" smtClean="0"/>
              <a:t>False</a:t>
            </a:r>
          </a:p>
          <a:p>
            <a:pPr lvl="1" indent="-342900">
              <a:buNone/>
            </a:pPr>
            <a:endParaRPr lang="en-US" sz="1200" dirty="0" smtClean="0"/>
          </a:p>
          <a:p>
            <a:pPr lvl="0">
              <a:buNone/>
            </a:pPr>
            <a:endParaRPr lang="en-US" sz="1200" dirty="0" smtClean="0"/>
          </a:p>
          <a:p>
            <a:pPr lvl="0">
              <a:buNone/>
            </a:pPr>
            <a:endParaRPr lang="en-US" sz="1200" dirty="0" smtClean="0"/>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477000"/>
          </a:xfrm>
        </p:spPr>
        <p:txBody>
          <a:bodyPr/>
          <a:lstStyle/>
          <a:p>
            <a:pPr lvl="0">
              <a:buNone/>
            </a:pPr>
            <a:r>
              <a:rPr lang="en-US" sz="1200" dirty="0" smtClean="0"/>
              <a:t>13.	What is the process to obtain a Travel Advance : </a:t>
            </a:r>
          </a:p>
          <a:p>
            <a:pPr lvl="1" indent="-342900">
              <a:buFont typeface="+mj-lt"/>
              <a:buAutoNum type="alphaUcPeriod"/>
            </a:pPr>
            <a:r>
              <a:rPr lang="en-US" sz="1200" dirty="0" smtClean="0"/>
              <a:t>Travel Advance Request form (located on the portal), and the print out from CalATERS should be submitted 2 weeks prior to the trip taking place  </a:t>
            </a:r>
          </a:p>
          <a:p>
            <a:pPr lvl="1" indent="-342900">
              <a:buFont typeface="+mj-lt"/>
              <a:buAutoNum type="alphaUcPeriod"/>
            </a:pPr>
            <a:r>
              <a:rPr lang="en-US" sz="1200" dirty="0" smtClean="0"/>
              <a:t>Only one travel advance is authorized at a time, outstanding advances must be cleared prior to the issue of a second advance , and deductions are applied to the first claim submitted following an advance</a:t>
            </a:r>
          </a:p>
          <a:p>
            <a:pPr lvl="1" indent="-342900">
              <a:buFont typeface="+mj-lt"/>
              <a:buAutoNum type="alphaUcPeriod"/>
            </a:pPr>
            <a:r>
              <a:rPr lang="en-US" sz="1200" dirty="0" smtClean="0"/>
              <a:t>Advances are authorized at 80% of the estimated expenses </a:t>
            </a:r>
          </a:p>
          <a:p>
            <a:pPr lvl="1" indent="-342900">
              <a:buFont typeface="+mj-lt"/>
              <a:buAutoNum type="alphaUcPeriod"/>
            </a:pPr>
            <a:r>
              <a:rPr lang="en-US" sz="1200" dirty="0" smtClean="0"/>
              <a:t>All of the above</a:t>
            </a:r>
          </a:p>
          <a:p>
            <a:pPr>
              <a:buNone/>
            </a:pPr>
            <a:r>
              <a:rPr lang="en-US" sz="1200" dirty="0" smtClean="0"/>
              <a:t> </a:t>
            </a:r>
          </a:p>
          <a:p>
            <a:pPr lvl="0">
              <a:buNone/>
            </a:pPr>
            <a:r>
              <a:rPr lang="en-US" sz="1200" dirty="0" smtClean="0"/>
              <a:t>14.	When attending a training, claimant must submit:</a:t>
            </a:r>
          </a:p>
          <a:p>
            <a:pPr lvl="1" indent="-342900">
              <a:buFont typeface="+mj-lt"/>
              <a:buAutoNum type="alphaUcPeriod"/>
            </a:pPr>
            <a:r>
              <a:rPr lang="en-US" sz="1200" dirty="0" smtClean="0"/>
              <a:t>Copy of the Certificate and all supporting documents</a:t>
            </a:r>
          </a:p>
          <a:p>
            <a:pPr lvl="1" indent="-342900">
              <a:buFont typeface="+mj-lt"/>
              <a:buAutoNum type="alphaUcPeriod"/>
            </a:pPr>
            <a:r>
              <a:rPr lang="en-US" sz="1200" dirty="0" smtClean="0"/>
              <a:t>Excess Lodging Form if required (over State county rate/State Sponsored training)</a:t>
            </a:r>
          </a:p>
          <a:p>
            <a:pPr lvl="1" indent="-342900">
              <a:buFont typeface="+mj-lt"/>
              <a:buAutoNum type="alphaUcPeriod"/>
            </a:pPr>
            <a:r>
              <a:rPr lang="en-US" sz="1200" dirty="0" smtClean="0"/>
              <a:t>The training agenda that </a:t>
            </a:r>
            <a:r>
              <a:rPr lang="en-US" sz="1200" u="sng" dirty="0" smtClean="0"/>
              <a:t>identifies meals provided at the event</a:t>
            </a:r>
          </a:p>
          <a:p>
            <a:pPr lvl="1" indent="-342900">
              <a:buFont typeface="+mj-lt"/>
              <a:buAutoNum type="alphaUcPeriod"/>
            </a:pPr>
            <a:r>
              <a:rPr lang="en-US" sz="1200" dirty="0" smtClean="0"/>
              <a:t>All of the above</a:t>
            </a:r>
          </a:p>
          <a:p>
            <a:pPr>
              <a:buNone/>
            </a:pPr>
            <a:r>
              <a:rPr lang="en-US" sz="1200" dirty="0" smtClean="0"/>
              <a:t> </a:t>
            </a:r>
          </a:p>
          <a:p>
            <a:pPr lvl="0">
              <a:buNone/>
            </a:pPr>
            <a:r>
              <a:rPr lang="en-US" sz="1200" dirty="0" smtClean="0"/>
              <a:t>15.	If a traveler is dropped off and picked up at a common carrier (such as an airport) and no parking expenses are claimed, they can be reimbursed for:</a:t>
            </a:r>
          </a:p>
          <a:p>
            <a:pPr lvl="1" indent="-342900">
              <a:buFont typeface="+mj-lt"/>
              <a:buAutoNum type="alphaUcPeriod"/>
            </a:pPr>
            <a:r>
              <a:rPr lang="en-US" sz="1200" dirty="0" smtClean="0"/>
              <a:t>Mileage to and from the airport</a:t>
            </a:r>
          </a:p>
          <a:p>
            <a:pPr lvl="1" indent="-342900">
              <a:buFont typeface="+mj-lt"/>
              <a:buAutoNum type="alphaUcPeriod"/>
            </a:pPr>
            <a:r>
              <a:rPr lang="en-US" sz="1200" dirty="0" smtClean="0"/>
              <a:t>Mileage to and from the airport round trip twice</a:t>
            </a:r>
          </a:p>
          <a:p>
            <a:pPr lvl="1" indent="-342900">
              <a:buFont typeface="+mj-lt"/>
              <a:buAutoNum type="alphaUcPeriod"/>
            </a:pPr>
            <a:r>
              <a:rPr lang="en-US" sz="1200" dirty="0" smtClean="0"/>
              <a:t>Only mileage to the airport</a:t>
            </a:r>
          </a:p>
          <a:p>
            <a:pPr lvl="1" indent="-342900">
              <a:buFont typeface="+mj-lt"/>
              <a:buAutoNum type="alphaUcPeriod"/>
            </a:pPr>
            <a:r>
              <a:rPr lang="en-US" sz="1200" dirty="0" smtClean="0"/>
              <a:t>Nothing</a:t>
            </a:r>
          </a:p>
          <a:p>
            <a:pPr>
              <a:buNone/>
            </a:pPr>
            <a:endParaRPr lang="en-US" sz="1200" dirty="0" smtClean="0"/>
          </a:p>
          <a:p>
            <a:pPr lvl="0">
              <a:buNone/>
            </a:pPr>
            <a:r>
              <a:rPr lang="en-US" sz="1200" dirty="0" smtClean="0"/>
              <a:t>16.	 If meals are provided to me during the training I can still claim reimbursement on my travel claim.</a:t>
            </a:r>
          </a:p>
          <a:p>
            <a:pPr lvl="1" indent="-342900">
              <a:buFont typeface="+mj-lt"/>
              <a:buAutoNum type="alphaUcPeriod"/>
            </a:pPr>
            <a:r>
              <a:rPr lang="en-US" sz="1200" dirty="0" smtClean="0"/>
              <a:t>True</a:t>
            </a:r>
          </a:p>
          <a:p>
            <a:pPr lvl="1" indent="-342900">
              <a:buFont typeface="+mj-lt"/>
              <a:buAutoNum type="alphaUcPeriod"/>
            </a:pPr>
            <a:r>
              <a:rPr lang="en-US" sz="1200" dirty="0" smtClean="0"/>
              <a:t>False</a:t>
            </a:r>
          </a:p>
          <a:p>
            <a:pPr>
              <a:buNone/>
            </a:pPr>
            <a:r>
              <a:rPr lang="en-US" sz="1200" dirty="0" smtClean="0"/>
              <a:t> </a:t>
            </a:r>
          </a:p>
          <a:p>
            <a:pPr lvl="0">
              <a:buNone/>
            </a:pPr>
            <a:r>
              <a:rPr lang="en-US" sz="1200" dirty="0" smtClean="0"/>
              <a:t>17.	Prior to returning the rental car the traveler should : </a:t>
            </a:r>
          </a:p>
          <a:p>
            <a:pPr lvl="1" indent="-342900">
              <a:buFont typeface="+mj-lt"/>
              <a:buAutoNum type="alphaUcPeriod"/>
            </a:pPr>
            <a:r>
              <a:rPr lang="en-US" sz="1200" dirty="0" smtClean="0"/>
              <a:t>Fill up the gas tank.</a:t>
            </a:r>
          </a:p>
          <a:p>
            <a:pPr lvl="1" indent="-342900">
              <a:buFont typeface="+mj-lt"/>
              <a:buAutoNum type="alphaUcPeriod"/>
            </a:pPr>
            <a:r>
              <a:rPr lang="en-US" sz="1200" dirty="0" smtClean="0"/>
              <a:t>Empty the gas tank</a:t>
            </a:r>
          </a:p>
          <a:p>
            <a:pPr lvl="1" indent="-342900">
              <a:buFont typeface="+mj-lt"/>
              <a:buAutoNum type="alphaUcPeriod"/>
            </a:pPr>
            <a:r>
              <a:rPr lang="en-US" sz="1200" dirty="0" smtClean="0"/>
              <a:t>Nothing, just turn it in </a:t>
            </a:r>
          </a:p>
          <a:p>
            <a:pPr lvl="1" indent="-342900">
              <a:buFont typeface="+mj-lt"/>
              <a:buAutoNum type="alphaUcPeriod"/>
            </a:pPr>
            <a:r>
              <a:rPr lang="en-US" sz="1200" dirty="0" smtClean="0"/>
              <a:t>Accept prepaid fuel charge</a:t>
            </a:r>
          </a:p>
          <a:p>
            <a:pPr>
              <a:buNone/>
            </a:pPr>
            <a:r>
              <a:rPr lang="en-US" sz="1200" dirty="0" smtClean="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lvl="0">
              <a:buNone/>
            </a:pPr>
            <a:r>
              <a:rPr lang="en-US" sz="1200" dirty="0" smtClean="0"/>
              <a:t>18.	 Who’s  responsibility is it to know the current rules and regulations in regards to State travel:</a:t>
            </a:r>
          </a:p>
          <a:p>
            <a:pPr>
              <a:buNone/>
            </a:pPr>
            <a:r>
              <a:rPr lang="en-US" sz="1200" dirty="0" smtClean="0"/>
              <a:t>	(Note: all travel rules and regulations are provided on the Comptroller’s portal page)</a:t>
            </a:r>
          </a:p>
          <a:p>
            <a:pPr lvl="1" indent="-342900">
              <a:buFont typeface="+mj-lt"/>
              <a:buAutoNum type="alphaUcPeriod"/>
            </a:pPr>
            <a:r>
              <a:rPr lang="en-US" sz="1200" dirty="0" smtClean="0"/>
              <a:t>State traveler</a:t>
            </a:r>
          </a:p>
          <a:p>
            <a:pPr lvl="1" indent="-342900">
              <a:buFont typeface="+mj-lt"/>
              <a:buAutoNum type="alphaUcPeriod"/>
            </a:pPr>
            <a:r>
              <a:rPr lang="en-US" sz="1200" dirty="0" smtClean="0"/>
              <a:t>Approver/Manager /Supervisor/Director</a:t>
            </a:r>
          </a:p>
          <a:p>
            <a:pPr lvl="1" indent="-342900">
              <a:buFont typeface="+mj-lt"/>
              <a:buAutoNum type="alphaUcPeriod"/>
            </a:pPr>
            <a:r>
              <a:rPr lang="en-US" sz="1200" dirty="0" smtClean="0"/>
              <a:t>Accounts Payable travel section</a:t>
            </a:r>
          </a:p>
          <a:p>
            <a:pPr lvl="1" indent="-342900">
              <a:buFont typeface="+mj-lt"/>
              <a:buAutoNum type="alphaUcPeriod"/>
            </a:pPr>
            <a:r>
              <a:rPr lang="en-US" sz="1200" dirty="0" smtClean="0"/>
              <a:t>All of the above</a:t>
            </a:r>
          </a:p>
          <a:p>
            <a:pPr>
              <a:buNone/>
            </a:pPr>
            <a:endParaRPr lang="en-US" sz="1200" dirty="0" smtClean="0"/>
          </a:p>
          <a:p>
            <a:pPr lvl="0">
              <a:buNone/>
            </a:pPr>
            <a:r>
              <a:rPr lang="en-US" sz="1200" dirty="0" smtClean="0"/>
              <a:t>19.	A General rule all State travelers should keep in mind while planning a trip is:</a:t>
            </a:r>
          </a:p>
          <a:p>
            <a:pPr lvl="1" indent="-342900">
              <a:buFont typeface="+mj-lt"/>
              <a:buAutoNum type="alphaUcPeriod"/>
            </a:pPr>
            <a:r>
              <a:rPr lang="en-US" sz="1200" dirty="0" smtClean="0"/>
              <a:t>Keep expenses in the best interest of the State </a:t>
            </a:r>
          </a:p>
          <a:p>
            <a:pPr lvl="1" indent="-342900">
              <a:buFont typeface="+mj-lt"/>
              <a:buAutoNum type="alphaUcPeriod"/>
            </a:pPr>
            <a:r>
              <a:rPr lang="en-US" sz="1200" dirty="0" smtClean="0"/>
              <a:t>Keep expenses in the best interest of the Traveler’s wallet</a:t>
            </a:r>
          </a:p>
          <a:p>
            <a:pPr lvl="1" indent="-342900">
              <a:buFont typeface="+mj-lt"/>
              <a:buAutoNum type="alphaUcPeriod"/>
            </a:pPr>
            <a:r>
              <a:rPr lang="en-US" sz="1200" dirty="0" smtClean="0"/>
              <a:t>Keep it simple </a:t>
            </a:r>
          </a:p>
          <a:p>
            <a:pPr lvl="1" indent="-342900">
              <a:buFont typeface="+mj-lt"/>
              <a:buAutoNum type="alphaUcPeriod"/>
            </a:pPr>
            <a:r>
              <a:rPr lang="en-US" sz="1200" dirty="0" smtClean="0"/>
              <a:t>The State Deficit isn’t that bad</a:t>
            </a:r>
          </a:p>
          <a:p>
            <a:pPr>
              <a:buNone/>
            </a:pPr>
            <a:r>
              <a:rPr lang="en-US" sz="1200" dirty="0" smtClean="0"/>
              <a:t> </a:t>
            </a:r>
          </a:p>
          <a:p>
            <a:pPr lvl="0">
              <a:buNone/>
            </a:pPr>
            <a:r>
              <a:rPr lang="en-US" sz="1200" dirty="0" smtClean="0"/>
              <a:t>20.	If I choose to travel in a manner that is not the most economic way for the state, I must include a cost comparison and will be paid at the lesser amount.</a:t>
            </a:r>
          </a:p>
          <a:p>
            <a:pPr lvl="1" indent="-342900">
              <a:buFont typeface="+mj-lt"/>
              <a:buAutoNum type="alphaUcPeriod"/>
            </a:pPr>
            <a:r>
              <a:rPr lang="en-US" sz="1200" dirty="0" smtClean="0"/>
              <a:t>True</a:t>
            </a:r>
          </a:p>
          <a:p>
            <a:pPr lvl="1" indent="-342900">
              <a:buFont typeface="+mj-lt"/>
              <a:buAutoNum type="alphaUcPeriod"/>
            </a:pPr>
            <a:r>
              <a:rPr lang="en-US" sz="1200" dirty="0" smtClean="0"/>
              <a:t>False</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76200"/>
            <a:ext cx="8382000" cy="762000"/>
          </a:xfrm>
        </p:spPr>
        <p:txBody>
          <a:bodyPr/>
          <a:lstStyle/>
          <a:p>
            <a:pPr eaLnBrk="1" hangingPunct="1"/>
            <a:r>
              <a:rPr lang="en-US" sz="3200" dirty="0" smtClean="0"/>
              <a:t>Airline Reservations</a:t>
            </a:r>
          </a:p>
        </p:txBody>
      </p:sp>
      <p:sp>
        <p:nvSpPr>
          <p:cNvPr id="16387" name="Rectangle 3"/>
          <p:cNvSpPr>
            <a:spLocks noGrp="1" noChangeArrowheads="1"/>
          </p:cNvSpPr>
          <p:nvPr>
            <p:ph idx="1"/>
          </p:nvPr>
        </p:nvSpPr>
        <p:spPr>
          <a:xfrm>
            <a:off x="685800" y="914400"/>
            <a:ext cx="7924800" cy="5638800"/>
          </a:xfrm>
        </p:spPr>
        <p:txBody>
          <a:bodyPr rtlCol="0">
            <a:noAutofit/>
          </a:bodyPr>
          <a:lstStyle/>
          <a:p>
            <a:pPr marL="548640" indent="-411480" eaLnBrk="1" fontAlgn="auto" hangingPunct="1">
              <a:spcAft>
                <a:spcPts val="0"/>
              </a:spcAft>
              <a:buClr>
                <a:schemeClr val="tx1">
                  <a:shade val="95000"/>
                </a:schemeClr>
              </a:buClr>
              <a:buFont typeface="Wingdings" pitchFamily="2" charset="2"/>
              <a:buChar char="ü"/>
              <a:defRPr/>
            </a:pPr>
            <a:r>
              <a:rPr lang="en-US" sz="1600" dirty="0" smtClean="0"/>
              <a:t>The Travel Store (Cliqbook web site) must </a:t>
            </a:r>
            <a:r>
              <a:rPr lang="en-US" sz="1600" dirty="0"/>
              <a:t>be used to make </a:t>
            </a:r>
            <a:r>
              <a:rPr lang="en-US" sz="1600" dirty="0" smtClean="0"/>
              <a:t>reservations.</a:t>
            </a:r>
            <a:br>
              <a:rPr lang="en-US" sz="1600" dirty="0" smtClean="0"/>
            </a:br>
            <a:r>
              <a:rPr lang="en-US" sz="1600" dirty="0" smtClean="0"/>
              <a:t>	</a:t>
            </a:r>
            <a:r>
              <a:rPr lang="en-US" sz="1300" dirty="0" smtClean="0">
                <a:solidFill>
                  <a:schemeClr val="tx1">
                    <a:lumMod val="85000"/>
                    <a:lumOff val="15000"/>
                  </a:schemeClr>
                </a:solidFill>
              </a:rPr>
              <a:t>(</a:t>
            </a:r>
            <a:r>
              <a:rPr lang="en-US" sz="1300" dirty="0" smtClean="0">
                <a:solidFill>
                  <a:schemeClr val="tx1">
                    <a:lumMod val="85000"/>
                    <a:lumOff val="15000"/>
                  </a:schemeClr>
                </a:solidFill>
                <a:hlinkClick r:id="rId2"/>
              </a:rPr>
              <a:t>http://www.caltravelstore.com/pages/Caltravelstore</a:t>
            </a:r>
            <a:r>
              <a:rPr lang="en-US" sz="1300" dirty="0" smtClean="0">
                <a:solidFill>
                  <a:schemeClr val="tx1">
                    <a:lumMod val="85000"/>
                    <a:lumOff val="15000"/>
                  </a:schemeClr>
                </a:solidFill>
              </a:rPr>
              <a:t>)</a:t>
            </a:r>
          </a:p>
          <a:p>
            <a:pPr marL="548640" indent="-411480" eaLnBrk="1" fontAlgn="auto" hangingPunct="1">
              <a:spcAft>
                <a:spcPts val="0"/>
              </a:spcAft>
              <a:buClr>
                <a:schemeClr val="tx1">
                  <a:shade val="95000"/>
                </a:schemeClr>
              </a:buClr>
              <a:buFont typeface="Wingdings" pitchFamily="2" charset="2"/>
              <a:buChar char="ü"/>
              <a:defRPr/>
            </a:pPr>
            <a:r>
              <a:rPr lang="en-US" sz="1600" dirty="0" smtClean="0"/>
              <a:t>Airfare must be booked at a </a:t>
            </a:r>
            <a:r>
              <a:rPr lang="en-US" sz="1600" i="1" u="sng" dirty="0" smtClean="0"/>
              <a:t>refundable </a:t>
            </a:r>
            <a:r>
              <a:rPr lang="en-US" sz="1600" dirty="0" smtClean="0"/>
              <a:t>rate.</a:t>
            </a:r>
            <a:endParaRPr lang="en-US" sz="1600" dirty="0" smtClean="0">
              <a:solidFill>
                <a:schemeClr val="tx1">
                  <a:lumMod val="85000"/>
                  <a:lumOff val="15000"/>
                </a:schemeClr>
              </a:solidFill>
            </a:endParaRPr>
          </a:p>
          <a:p>
            <a:pPr marL="548640" indent="-411480" eaLnBrk="1" fontAlgn="auto" hangingPunct="1">
              <a:spcAft>
                <a:spcPts val="0"/>
              </a:spcAft>
              <a:buClr>
                <a:schemeClr val="tx1">
                  <a:shade val="95000"/>
                </a:schemeClr>
              </a:buClr>
              <a:buFont typeface="Wingdings" pitchFamily="2" charset="2"/>
              <a:buChar char="ü"/>
              <a:defRPr/>
            </a:pPr>
            <a:r>
              <a:rPr lang="en-US" sz="1600" dirty="0" smtClean="0"/>
              <a:t>Personal credit cards are not allowed as payment for airfare.</a:t>
            </a:r>
          </a:p>
          <a:p>
            <a:pPr marL="548640" indent="-411480" eaLnBrk="1" fontAlgn="auto" hangingPunct="1">
              <a:spcAft>
                <a:spcPts val="0"/>
              </a:spcAft>
              <a:buClr>
                <a:schemeClr val="tx1">
                  <a:shade val="95000"/>
                </a:schemeClr>
              </a:buClr>
              <a:buFont typeface="Wingdings" pitchFamily="2" charset="2"/>
              <a:buChar char="ü"/>
              <a:defRPr/>
            </a:pPr>
            <a:r>
              <a:rPr lang="en-US" sz="1600" dirty="0" smtClean="0"/>
              <a:t>Booking travel through Third Party internet companies (Expedia, Orbitz , etc…) is not authorized.</a:t>
            </a:r>
          </a:p>
          <a:p>
            <a:pPr marL="548640" indent="-411480" eaLnBrk="1" fontAlgn="auto" hangingPunct="1">
              <a:spcAft>
                <a:spcPts val="0"/>
              </a:spcAft>
              <a:buClr>
                <a:schemeClr val="tx1">
                  <a:shade val="95000"/>
                </a:schemeClr>
              </a:buClr>
              <a:buFont typeface="Wingdings" pitchFamily="2" charset="2"/>
              <a:buChar char="ü"/>
              <a:defRPr/>
            </a:pPr>
            <a:r>
              <a:rPr lang="en-US" sz="1600" dirty="0" smtClean="0"/>
              <a:t>When parking at an airport, </a:t>
            </a:r>
            <a:r>
              <a:rPr lang="en-US" sz="1600" u="sng" dirty="0" smtClean="0"/>
              <a:t>e</a:t>
            </a:r>
            <a:r>
              <a:rPr lang="en-US" sz="1600" i="1" u="sng" dirty="0" smtClean="0"/>
              <a:t>conomical parking</a:t>
            </a:r>
            <a:r>
              <a:rPr lang="en-US" sz="1600" u="sng" dirty="0" smtClean="0"/>
              <a:t> </a:t>
            </a:r>
            <a:r>
              <a:rPr lang="en-US" sz="1600" dirty="0" smtClean="0"/>
              <a:t>must be used.</a:t>
            </a:r>
          </a:p>
          <a:p>
            <a:pPr marL="948690" lvl="1" indent="-411480" eaLnBrk="1" fontAlgn="auto" hangingPunct="1">
              <a:spcAft>
                <a:spcPts val="0"/>
              </a:spcAft>
              <a:buClr>
                <a:schemeClr val="tx1">
                  <a:shade val="95000"/>
                </a:schemeClr>
              </a:buClr>
              <a:buNone/>
              <a:defRPr/>
            </a:pPr>
            <a:r>
              <a:rPr lang="en-US" sz="1200" dirty="0" smtClean="0"/>
              <a:t>	 (CA Department of Personnel Administration PML 2007-024)</a:t>
            </a:r>
            <a:endParaRPr lang="en-US" sz="1200" dirty="0">
              <a:solidFill>
                <a:schemeClr val="tx1">
                  <a:lumMod val="85000"/>
                  <a:lumOff val="15000"/>
                </a:schemeClr>
              </a:solidFill>
            </a:endParaRPr>
          </a:p>
          <a:p>
            <a:pPr marL="548640" indent="-411480" eaLnBrk="1" fontAlgn="auto" hangingPunct="1">
              <a:spcAft>
                <a:spcPts val="0"/>
              </a:spcAft>
              <a:buClr>
                <a:schemeClr val="tx1">
                  <a:shade val="95000"/>
                </a:schemeClr>
              </a:buClr>
              <a:buFont typeface="Wingdings" pitchFamily="2" charset="2"/>
              <a:buChar char="ü"/>
              <a:defRPr/>
            </a:pPr>
            <a:r>
              <a:rPr lang="en-US" sz="1600" dirty="0" smtClean="0"/>
              <a:t>Department Funding Codes are required in order to make reservations.</a:t>
            </a:r>
            <a:br>
              <a:rPr lang="en-US" sz="1600" dirty="0" smtClean="0"/>
            </a:br>
            <a:r>
              <a:rPr lang="en-US" sz="1600" dirty="0" smtClean="0"/>
              <a:t>	</a:t>
            </a:r>
            <a:r>
              <a:rPr lang="en-US" sz="1300" dirty="0" smtClean="0"/>
              <a:t>(</a:t>
            </a:r>
            <a:r>
              <a:rPr lang="en-US" sz="1300" dirty="0" smtClean="0">
                <a:solidFill>
                  <a:schemeClr val="tx1">
                    <a:lumMod val="85000"/>
                    <a:lumOff val="15000"/>
                  </a:schemeClr>
                </a:solidFill>
              </a:rPr>
              <a:t>Contact Directorate Funding Manager for this information)</a:t>
            </a:r>
          </a:p>
          <a:p>
            <a:pPr marL="548640" indent="-411480" eaLnBrk="1" fontAlgn="auto" hangingPunct="1">
              <a:spcAft>
                <a:spcPts val="0"/>
              </a:spcAft>
              <a:buClr>
                <a:schemeClr val="tx1">
                  <a:shade val="95000"/>
                </a:schemeClr>
              </a:buClr>
              <a:buFont typeface="Wingdings" pitchFamily="2" charset="2"/>
              <a:buChar char="ü"/>
              <a:defRPr/>
            </a:pPr>
            <a:r>
              <a:rPr lang="en-US" sz="1600" dirty="0" smtClean="0"/>
              <a:t>A copy </a:t>
            </a:r>
            <a:r>
              <a:rPr lang="en-US" sz="1600" dirty="0"/>
              <a:t>of </a:t>
            </a:r>
            <a:r>
              <a:rPr lang="en-US" sz="1600" dirty="0" smtClean="0"/>
              <a:t>your </a:t>
            </a:r>
            <a:r>
              <a:rPr lang="en-US" sz="1600" dirty="0"/>
              <a:t>flight itinerary must be submitted as back up to CalATERS print </a:t>
            </a:r>
            <a:r>
              <a:rPr lang="en-US" sz="1600" dirty="0" smtClean="0"/>
              <a:t>outs.</a:t>
            </a:r>
          </a:p>
          <a:p>
            <a:pPr marL="548640" indent="-411480" eaLnBrk="1" fontAlgn="auto" hangingPunct="1">
              <a:spcAft>
                <a:spcPts val="0"/>
              </a:spcAft>
              <a:buClr>
                <a:schemeClr val="tx1">
                  <a:shade val="95000"/>
                </a:schemeClr>
              </a:buClr>
              <a:buFont typeface="Wingdings" pitchFamily="2" charset="2"/>
              <a:buChar char="ü"/>
              <a:defRPr/>
            </a:pPr>
            <a:r>
              <a:rPr lang="en-US" sz="1600" dirty="0" smtClean="0"/>
              <a:t>Airline </a:t>
            </a:r>
            <a:r>
              <a:rPr lang="en-US" sz="1600" dirty="0"/>
              <a:t>charges will be incurred as </a:t>
            </a:r>
            <a:r>
              <a:rPr lang="en-US" sz="1600" i="1" u="sng" dirty="0"/>
              <a:t>direct </a:t>
            </a:r>
            <a:r>
              <a:rPr lang="en-US" sz="1600" i="1" u="sng" dirty="0" smtClean="0"/>
              <a:t>charges</a:t>
            </a:r>
            <a:r>
              <a:rPr lang="en-US" sz="1600" u="sng" dirty="0" smtClean="0"/>
              <a:t> </a:t>
            </a:r>
            <a:r>
              <a:rPr lang="en-US" sz="1600" dirty="0"/>
              <a:t>in </a:t>
            </a:r>
            <a:r>
              <a:rPr lang="en-US" sz="1600" dirty="0" smtClean="0"/>
              <a:t>CalATERS.</a:t>
            </a:r>
            <a:endParaRPr lang="en-US" sz="1600" dirty="0"/>
          </a:p>
          <a:p>
            <a:pPr marL="548640" indent="-411480" eaLnBrk="1" fontAlgn="auto" hangingPunct="1">
              <a:spcAft>
                <a:spcPts val="0"/>
              </a:spcAft>
              <a:buClr>
                <a:schemeClr val="tx1">
                  <a:shade val="95000"/>
                </a:schemeClr>
              </a:buClr>
              <a:buFont typeface="Wingdings" pitchFamily="2" charset="2"/>
              <a:buChar char="ü"/>
              <a:defRPr/>
            </a:pPr>
            <a:r>
              <a:rPr lang="en-US" sz="1600" dirty="0" smtClean="0"/>
              <a:t>If a meal is provided by the Airline,  it is not authorized for reimbursement.</a:t>
            </a:r>
          </a:p>
          <a:p>
            <a:pPr marL="548640" indent="-411480" eaLnBrk="1" fontAlgn="auto" hangingPunct="1">
              <a:spcAft>
                <a:spcPts val="0"/>
              </a:spcAft>
              <a:buClr>
                <a:schemeClr val="tx1">
                  <a:shade val="95000"/>
                </a:schemeClr>
              </a:buClr>
              <a:buFont typeface="Wingdings" pitchFamily="2" charset="2"/>
              <a:buChar char="ü"/>
              <a:defRPr/>
            </a:pPr>
            <a:r>
              <a:rPr lang="en-US" sz="1600" dirty="0" smtClean="0"/>
              <a:t>Normal </a:t>
            </a:r>
            <a:r>
              <a:rPr lang="en-US" sz="1600" u="sng" dirty="0" smtClean="0"/>
              <a:t>work hours</a:t>
            </a:r>
            <a:r>
              <a:rPr lang="en-US" sz="1600" dirty="0" smtClean="0"/>
              <a:t> must be included in the CalATERS report if a flight was taken.</a:t>
            </a:r>
          </a:p>
          <a:p>
            <a:pPr marL="548640" indent="-411480" eaLnBrk="1" fontAlgn="auto" hangingPunct="1">
              <a:spcAft>
                <a:spcPts val="0"/>
              </a:spcAft>
              <a:buClr>
                <a:schemeClr val="tx1">
                  <a:shade val="95000"/>
                </a:schemeClr>
              </a:buClr>
              <a:buFont typeface="Wingdings" pitchFamily="2" charset="2"/>
              <a:buChar char="ü"/>
              <a:defRPr/>
            </a:pPr>
            <a:r>
              <a:rPr lang="en-US" sz="1600" dirty="0" smtClean="0"/>
              <a:t>All travel that results in any cost to the State (airfare, rental car, meals, hotel, etc.) must be supported by a CalATERS form and the receipt. </a:t>
            </a:r>
          </a:p>
          <a:p>
            <a:pPr marL="948690" lvl="1" indent="-411480" eaLnBrk="1" fontAlgn="auto" hangingPunct="1">
              <a:spcAft>
                <a:spcPts val="0"/>
              </a:spcAft>
              <a:buClr>
                <a:schemeClr val="tx1">
                  <a:shade val="95000"/>
                </a:schemeClr>
              </a:buClr>
              <a:buNone/>
              <a:defRPr/>
            </a:pPr>
            <a:r>
              <a:rPr lang="en-US" sz="1200" dirty="0" smtClean="0"/>
              <a:t>	(CA Department of Personnel Administration PML  2009-018)</a:t>
            </a:r>
          </a:p>
          <a:p>
            <a:pPr marL="548640" indent="-411480" eaLnBrk="1" fontAlgn="auto" hangingPunct="1">
              <a:lnSpc>
                <a:spcPct val="120000"/>
              </a:lnSpc>
              <a:spcAft>
                <a:spcPts val="0"/>
              </a:spcAft>
              <a:buClr>
                <a:schemeClr val="tx1">
                  <a:shade val="95000"/>
                </a:schemeClr>
              </a:buClr>
              <a:buFont typeface="Wingdings 2"/>
              <a:buNone/>
              <a:defRPr/>
            </a:pPr>
            <a:r>
              <a:rPr lang="en-US" sz="1800" b="1" i="1" dirty="0">
                <a:solidFill>
                  <a:schemeClr val="accent1">
                    <a:lumMod val="60000"/>
                    <a:lumOff val="40000"/>
                  </a:schemeClr>
                </a:solidFill>
              </a:rPr>
              <a:t>	</a:t>
            </a:r>
            <a:r>
              <a:rPr lang="en-US" sz="1800" b="1" dirty="0" smtClean="0">
                <a:solidFill>
                  <a:srgbClr val="CC0000"/>
                </a:solidFill>
              </a:rPr>
              <a:t>[Any situation out of the ordinary – must include an explanation in the notes tab in CalATERS or in a memo format signed by claimant and supervisor]</a:t>
            </a:r>
          </a:p>
          <a:p>
            <a:pPr marL="548640" indent="-411480" eaLnBrk="1" fontAlgn="auto" hangingPunct="1">
              <a:lnSpc>
                <a:spcPct val="110000"/>
              </a:lnSpc>
              <a:spcAft>
                <a:spcPts val="0"/>
              </a:spcAft>
              <a:buClr>
                <a:schemeClr val="tx1">
                  <a:shade val="95000"/>
                </a:schemeClr>
              </a:buClr>
              <a:buFont typeface="Wingdings 2"/>
              <a:buNone/>
              <a:defRPr/>
            </a:pPr>
            <a:endParaRPr lang="en-US" sz="1400" dirty="0">
              <a:solidFill>
                <a:srgbClr val="CC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52400"/>
            <a:ext cx="8077200" cy="762000"/>
          </a:xfrm>
        </p:spPr>
        <p:txBody>
          <a:bodyPr/>
          <a:lstStyle/>
          <a:p>
            <a:pPr eaLnBrk="1" hangingPunct="1"/>
            <a:r>
              <a:rPr lang="en-US" sz="3200" dirty="0" smtClean="0"/>
              <a:t>Vehicle Rental </a:t>
            </a:r>
          </a:p>
        </p:txBody>
      </p:sp>
      <p:sp>
        <p:nvSpPr>
          <p:cNvPr id="17411" name="Rectangle 3"/>
          <p:cNvSpPr>
            <a:spLocks noGrp="1" noChangeArrowheads="1"/>
          </p:cNvSpPr>
          <p:nvPr>
            <p:ph idx="1"/>
          </p:nvPr>
        </p:nvSpPr>
        <p:spPr>
          <a:xfrm>
            <a:off x="762000" y="1219200"/>
            <a:ext cx="7620000" cy="4876800"/>
          </a:xfrm>
        </p:spPr>
        <p:txBody>
          <a:bodyPr rtlCol="0">
            <a:noAutofit/>
          </a:bodyPr>
          <a:lstStyle/>
          <a:p>
            <a:pPr marL="548640" lvl="1" indent="-411480" eaLnBrk="1" fontAlgn="auto" hangingPunct="1">
              <a:spcAft>
                <a:spcPts val="0"/>
              </a:spcAft>
              <a:buClr>
                <a:schemeClr val="tx1">
                  <a:shade val="95000"/>
                </a:schemeClr>
              </a:buClr>
              <a:buFont typeface="Wingdings" pitchFamily="2" charset="2"/>
              <a:buChar char="ü"/>
              <a:defRPr/>
            </a:pPr>
            <a:r>
              <a:rPr lang="en-US" sz="1600" dirty="0" smtClean="0"/>
              <a:t>Enterprise Rental Car is the State’s primary contractor and must be claimants’ first choice.</a:t>
            </a:r>
          </a:p>
          <a:p>
            <a:pPr marL="948690" lvl="2" indent="-411480" eaLnBrk="1" fontAlgn="auto" hangingPunct="1">
              <a:spcAft>
                <a:spcPts val="0"/>
              </a:spcAft>
              <a:buClr>
                <a:schemeClr val="tx1">
                  <a:shade val="95000"/>
                </a:schemeClr>
              </a:buClr>
              <a:buFont typeface="Arial" pitchFamily="34" charset="0"/>
              <a:buChar char="•"/>
              <a:defRPr/>
            </a:pPr>
            <a:r>
              <a:rPr lang="en-US" sz="1000" dirty="0" smtClean="0"/>
              <a:t>When the primary vendor cannot provide service, secondary State contract vendors, Alamo &amp; National  may be used ; however, an explanation must be provided on the CalATERS report – per MM 06-02.</a:t>
            </a:r>
          </a:p>
          <a:p>
            <a:pPr marL="548640" indent="-411480" eaLnBrk="1" fontAlgn="auto" hangingPunct="1">
              <a:spcAft>
                <a:spcPts val="0"/>
              </a:spcAft>
              <a:buClr>
                <a:schemeClr val="tx1">
                  <a:shade val="95000"/>
                </a:schemeClr>
              </a:buClr>
              <a:buFont typeface="Wingdings" pitchFamily="2" charset="2"/>
              <a:buChar char="ü"/>
              <a:defRPr/>
            </a:pPr>
            <a:r>
              <a:rPr lang="en-US" sz="1600" dirty="0" smtClean="0"/>
              <a:t>For on-line reservations you may use Caltravelstore or book directly with Enterprise at:  </a:t>
            </a:r>
            <a:r>
              <a:rPr lang="en-US" sz="1600" dirty="0" smtClean="0">
                <a:solidFill>
                  <a:srgbClr val="0066FF"/>
                </a:solidFill>
                <a:hlinkClick r:id="rId2"/>
              </a:rPr>
              <a:t>http://www.enterprise.com/car_rental/home.do</a:t>
            </a:r>
            <a:r>
              <a:rPr lang="en-US" sz="1600" dirty="0" smtClean="0">
                <a:solidFill>
                  <a:srgbClr val="0066FF"/>
                </a:solidFill>
              </a:rPr>
              <a:t>.</a:t>
            </a:r>
          </a:p>
          <a:p>
            <a:pPr marL="948690" lvl="1" indent="-411480" eaLnBrk="1" fontAlgn="auto" hangingPunct="1">
              <a:spcAft>
                <a:spcPts val="0"/>
              </a:spcAft>
              <a:buClr>
                <a:schemeClr val="tx1">
                  <a:shade val="95000"/>
                </a:schemeClr>
              </a:buClr>
              <a:buFont typeface="Arial" pitchFamily="34" charset="0"/>
              <a:buChar char="•"/>
              <a:defRPr/>
            </a:pPr>
            <a:r>
              <a:rPr lang="en-US" sz="1200" b="1" dirty="0" smtClean="0"/>
              <a:t>Instructions on booking on line/phone in appendix J in the Military Department Handbook.</a:t>
            </a:r>
          </a:p>
          <a:p>
            <a:pPr marL="548640" indent="-411480" eaLnBrk="1" fontAlgn="auto" hangingPunct="1">
              <a:spcAft>
                <a:spcPts val="0"/>
              </a:spcAft>
              <a:buClr>
                <a:schemeClr val="tx1">
                  <a:shade val="95000"/>
                </a:schemeClr>
              </a:buClr>
              <a:buFont typeface="Wingdings" pitchFamily="2" charset="2"/>
              <a:buChar char="ü"/>
              <a:defRPr/>
            </a:pPr>
            <a:r>
              <a:rPr lang="en-US" sz="1600" dirty="0" smtClean="0"/>
              <a:t>To obtain receipt go to:  </a:t>
            </a:r>
            <a:r>
              <a:rPr lang="en-US" sz="1600" dirty="0" smtClean="0">
                <a:solidFill>
                  <a:srgbClr val="0066FF"/>
                </a:solidFill>
                <a:hlinkClick r:id="rId3"/>
              </a:rPr>
              <a:t>http://www.enterprise.com/car_rental/ticketReceiptRequest.do</a:t>
            </a:r>
            <a:endParaRPr lang="en-US" sz="1600" dirty="0" smtClean="0">
              <a:solidFill>
                <a:srgbClr val="0066FF"/>
              </a:solidFill>
            </a:endParaRPr>
          </a:p>
          <a:p>
            <a:pPr marL="548640" indent="-411480" eaLnBrk="1" fontAlgn="auto" hangingPunct="1">
              <a:spcAft>
                <a:spcPts val="0"/>
              </a:spcAft>
              <a:buClr>
                <a:schemeClr val="tx1">
                  <a:shade val="95000"/>
                </a:schemeClr>
              </a:buClr>
              <a:buFont typeface="Wingdings" pitchFamily="2" charset="2"/>
              <a:buChar char="ü"/>
              <a:defRPr/>
            </a:pPr>
            <a:r>
              <a:rPr lang="en-US" sz="1600" dirty="0" smtClean="0"/>
              <a:t>Base rate for Enterprise Rental Car is $30.78 (weekly rental $123.12).</a:t>
            </a:r>
          </a:p>
          <a:p>
            <a:pPr marL="548640" lvl="1" indent="-411480" eaLnBrk="1" fontAlgn="auto" hangingPunct="1">
              <a:spcAft>
                <a:spcPts val="0"/>
              </a:spcAft>
              <a:buClr>
                <a:schemeClr val="tx1">
                  <a:shade val="95000"/>
                </a:schemeClr>
              </a:buClr>
              <a:buFont typeface="Wingdings" pitchFamily="2" charset="2"/>
              <a:buChar char="ü"/>
              <a:defRPr/>
            </a:pPr>
            <a:r>
              <a:rPr lang="en-US" sz="1600" dirty="0" smtClean="0"/>
              <a:t>Receipts are required when submitting a CalATERS report.</a:t>
            </a:r>
          </a:p>
          <a:p>
            <a:pPr marL="948690" lvl="2" indent="-411480" eaLnBrk="1" fontAlgn="auto" hangingPunct="1">
              <a:spcAft>
                <a:spcPts val="0"/>
              </a:spcAft>
              <a:buClr>
                <a:schemeClr val="tx1">
                  <a:shade val="95000"/>
                </a:schemeClr>
              </a:buClr>
              <a:buFont typeface="Arial" pitchFamily="34" charset="0"/>
              <a:buChar char="•"/>
              <a:defRPr/>
            </a:pPr>
            <a:r>
              <a:rPr lang="en-US" sz="1000" dirty="0" smtClean="0"/>
              <a:t>CalATERS reports submitted without the receipt will be returned as incomplete</a:t>
            </a:r>
          </a:p>
          <a:p>
            <a:pPr marL="548640" lvl="1" indent="-411480" eaLnBrk="1" fontAlgn="auto" hangingPunct="1">
              <a:spcAft>
                <a:spcPts val="0"/>
              </a:spcAft>
              <a:buClr>
                <a:schemeClr val="tx1">
                  <a:shade val="95000"/>
                </a:schemeClr>
              </a:buClr>
              <a:buFont typeface="Wingdings" pitchFamily="2" charset="2"/>
              <a:buChar char="ü"/>
              <a:defRPr/>
            </a:pPr>
            <a:r>
              <a:rPr lang="en-US" sz="1600" dirty="0" smtClean="0"/>
              <a:t>Personal credit cards are not allowed as payment for a rental car.</a:t>
            </a:r>
          </a:p>
          <a:p>
            <a:pPr marL="548640" lvl="1" indent="-411480" eaLnBrk="1" fontAlgn="auto" hangingPunct="1">
              <a:spcAft>
                <a:spcPts val="0"/>
              </a:spcAft>
              <a:buClr>
                <a:schemeClr val="tx1">
                  <a:shade val="95000"/>
                </a:schemeClr>
              </a:buClr>
              <a:buFont typeface="Wingdings" pitchFamily="2" charset="2"/>
              <a:buChar char="ü"/>
              <a:defRPr/>
            </a:pPr>
            <a:r>
              <a:rPr lang="en-US" sz="1600" dirty="0" smtClean="0"/>
              <a:t>Rental Car charges will be incurred as </a:t>
            </a:r>
            <a:r>
              <a:rPr lang="en-US" sz="1600" i="1" u="sng" dirty="0" smtClean="0"/>
              <a:t>Department Paid</a:t>
            </a:r>
            <a:r>
              <a:rPr lang="en-US" sz="1600" dirty="0" smtClean="0"/>
              <a:t> in CalATERS.</a:t>
            </a:r>
          </a:p>
          <a:p>
            <a:pPr marL="548640" indent="-411480" eaLnBrk="1" fontAlgn="auto" hangingPunct="1">
              <a:spcAft>
                <a:spcPts val="0"/>
              </a:spcAft>
              <a:buClr>
                <a:schemeClr val="tx1">
                  <a:shade val="95000"/>
                </a:schemeClr>
              </a:buClr>
              <a:buFont typeface="Wingdings" pitchFamily="2" charset="2"/>
              <a:buChar char="ü"/>
              <a:defRPr/>
            </a:pPr>
            <a:r>
              <a:rPr lang="en-US" sz="1600" dirty="0" smtClean="0"/>
              <a:t>Using  a State rental car on personal time is not authorized.</a:t>
            </a:r>
          </a:p>
          <a:p>
            <a:pPr marL="948690" lvl="1" indent="-411480" eaLnBrk="1" fontAlgn="auto" hangingPunct="1">
              <a:spcAft>
                <a:spcPts val="0"/>
              </a:spcAft>
              <a:buClr>
                <a:schemeClr val="tx1">
                  <a:shade val="95000"/>
                </a:schemeClr>
              </a:buClr>
              <a:buFont typeface="Arial" pitchFamily="34" charset="0"/>
              <a:buChar char="•"/>
              <a:defRPr/>
            </a:pPr>
            <a:r>
              <a:rPr lang="en-US" sz="1000" dirty="0" smtClean="0"/>
              <a:t>If you take leave in route or at the end of your trip the rental car must be returned and booked with a personal credit card.</a:t>
            </a:r>
          </a:p>
          <a:p>
            <a:pPr marL="548640" indent="-411480" eaLnBrk="1" fontAlgn="auto" hangingPunct="1">
              <a:spcAft>
                <a:spcPts val="0"/>
              </a:spcAft>
              <a:buClr>
                <a:schemeClr val="tx1">
                  <a:shade val="95000"/>
                </a:schemeClr>
              </a:buClr>
              <a:buFont typeface="Wingdings" pitchFamily="2" charset="2"/>
              <a:buChar char="ü"/>
              <a:defRPr/>
            </a:pPr>
            <a:r>
              <a:rPr lang="en-US" sz="1600" dirty="0" smtClean="0"/>
              <a:t>Rental Cars must be returned to the agency with a full tank of gas.</a:t>
            </a:r>
          </a:p>
          <a:p>
            <a:pPr marL="548640" indent="-411480" eaLnBrk="1" fontAlgn="auto" hangingPunct="1">
              <a:lnSpc>
                <a:spcPct val="80000"/>
              </a:lnSpc>
              <a:spcAft>
                <a:spcPts val="0"/>
              </a:spcAft>
              <a:buClr>
                <a:schemeClr val="tx1">
                  <a:shade val="95000"/>
                </a:schemeClr>
              </a:buClr>
              <a:buFont typeface="Wingdings" pitchFamily="2" charset="2"/>
              <a:buChar char="ü"/>
              <a:defRPr/>
            </a:pPr>
            <a:endParaRPr 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US" sz="3200" dirty="0" smtClean="0"/>
              <a:t>Vehicle Rental</a:t>
            </a:r>
            <a:br>
              <a:rPr lang="en-US" sz="3200" dirty="0" smtClean="0"/>
            </a:br>
            <a:r>
              <a:rPr lang="en-US" sz="2400" dirty="0" smtClean="0"/>
              <a:t>(continued)</a:t>
            </a:r>
            <a:endParaRPr lang="en-US" dirty="0"/>
          </a:p>
        </p:txBody>
      </p:sp>
      <p:sp>
        <p:nvSpPr>
          <p:cNvPr id="3" name="Content Placeholder 2"/>
          <p:cNvSpPr>
            <a:spLocks noGrp="1"/>
          </p:cNvSpPr>
          <p:nvPr>
            <p:ph idx="1"/>
          </p:nvPr>
        </p:nvSpPr>
        <p:spPr/>
        <p:txBody>
          <a:bodyPr/>
          <a:lstStyle/>
          <a:p>
            <a:pPr marL="548640" indent="-411480" eaLnBrk="1" fontAlgn="auto" hangingPunct="1">
              <a:spcAft>
                <a:spcPts val="0"/>
              </a:spcAft>
              <a:buClr>
                <a:schemeClr val="tx1">
                  <a:shade val="95000"/>
                </a:schemeClr>
              </a:buClr>
              <a:buFont typeface="Wingdings" pitchFamily="2" charset="2"/>
              <a:buChar char="ü"/>
              <a:defRPr/>
            </a:pPr>
            <a:r>
              <a:rPr lang="en-US" sz="1600" u="sng" dirty="0" smtClean="0"/>
              <a:t>Prior approval is required for the following situations</a:t>
            </a:r>
            <a:r>
              <a:rPr lang="en-US" sz="1600" dirty="0" smtClean="0"/>
              <a:t>: </a:t>
            </a:r>
          </a:p>
          <a:p>
            <a:pPr marL="948690" lvl="1" indent="-411480" eaLnBrk="1" fontAlgn="auto" hangingPunct="1">
              <a:spcAft>
                <a:spcPts val="0"/>
              </a:spcAft>
              <a:buClr>
                <a:schemeClr val="tx1">
                  <a:shade val="95000"/>
                </a:schemeClr>
              </a:buClr>
              <a:buFont typeface="Wingdings" pitchFamily="2" charset="2"/>
              <a:buChar char="ü"/>
              <a:defRPr/>
            </a:pPr>
            <a:r>
              <a:rPr lang="en-US" sz="1600" b="1" i="1" dirty="0" smtClean="0"/>
              <a:t>Rental over 7 days</a:t>
            </a:r>
          </a:p>
          <a:p>
            <a:pPr marL="948690" lvl="1" indent="-411480" eaLnBrk="1" fontAlgn="auto" hangingPunct="1">
              <a:spcAft>
                <a:spcPts val="0"/>
              </a:spcAft>
              <a:buClr>
                <a:schemeClr val="tx1">
                  <a:shade val="95000"/>
                </a:schemeClr>
              </a:buClr>
              <a:buFont typeface="Wingdings" pitchFamily="2" charset="2"/>
              <a:buChar char="ü"/>
              <a:defRPr/>
            </a:pPr>
            <a:r>
              <a:rPr lang="en-US" sz="1600" b="1" i="1" dirty="0" smtClean="0"/>
              <a:t>Upgrades</a:t>
            </a:r>
          </a:p>
          <a:p>
            <a:pPr marL="948690" lvl="1" indent="-411480" eaLnBrk="1" fontAlgn="auto" hangingPunct="1">
              <a:spcAft>
                <a:spcPts val="0"/>
              </a:spcAft>
              <a:buClr>
                <a:schemeClr val="tx1">
                  <a:shade val="95000"/>
                </a:schemeClr>
              </a:buClr>
              <a:buFont typeface="Wingdings" pitchFamily="2" charset="2"/>
              <a:buChar char="ü"/>
              <a:defRPr/>
            </a:pPr>
            <a:r>
              <a:rPr lang="en-US" sz="1600" b="1" i="1" dirty="0" smtClean="0"/>
              <a:t>Use of non contracted vendors</a:t>
            </a:r>
          </a:p>
          <a:p>
            <a:pPr marL="548640" indent="-411480" eaLnBrk="1" fontAlgn="auto" hangingPunct="1">
              <a:spcAft>
                <a:spcPts val="0"/>
              </a:spcAft>
              <a:buClr>
                <a:schemeClr val="tx1">
                  <a:shade val="95000"/>
                </a:schemeClr>
              </a:buClr>
              <a:buNone/>
              <a:defRPr/>
            </a:pPr>
            <a:r>
              <a:rPr lang="en-US" sz="1600" dirty="0" smtClean="0"/>
              <a:t>	A Rental Car Justification Form must be completed and approved by </a:t>
            </a:r>
            <a:r>
              <a:rPr lang="en-US" sz="1600" dirty="0" err="1" smtClean="0"/>
              <a:t>DGS</a:t>
            </a:r>
            <a:r>
              <a:rPr lang="en-US" sz="1600" dirty="0" smtClean="0"/>
              <a:t> </a:t>
            </a:r>
            <a:r>
              <a:rPr lang="en-US" sz="1600" dirty="0" err="1" smtClean="0"/>
              <a:t>OFAM</a:t>
            </a:r>
            <a:r>
              <a:rPr lang="en-US" sz="1600" dirty="0" smtClean="0"/>
              <a:t> in advance. </a:t>
            </a:r>
          </a:p>
          <a:p>
            <a:pPr marL="548640" indent="-411480" eaLnBrk="1" fontAlgn="auto" hangingPunct="1">
              <a:spcAft>
                <a:spcPts val="0"/>
              </a:spcAft>
              <a:buClr>
                <a:schemeClr val="tx1">
                  <a:shade val="95000"/>
                </a:schemeClr>
              </a:buClr>
              <a:buNone/>
              <a:defRPr/>
            </a:pPr>
            <a:r>
              <a:rPr lang="en-US" sz="1600" dirty="0" smtClean="0"/>
              <a:t>	Form can be found at the following link: </a:t>
            </a:r>
            <a:r>
              <a:rPr lang="en-US" sz="1600" u="sng" dirty="0" smtClean="0">
                <a:hlinkClick r:id="rId2"/>
              </a:rPr>
              <a:t>http://www.documents.dgs.ca.gov/ofa/travel/SCO_VehicleJustificationForm.pdf</a:t>
            </a:r>
            <a:endParaRPr lang="en-US" sz="1600" u="sng" dirty="0" smtClean="0"/>
          </a:p>
          <a:p>
            <a:pPr marL="548640" indent="-411480" eaLnBrk="1" fontAlgn="auto" hangingPunct="1">
              <a:spcAft>
                <a:spcPts val="0"/>
              </a:spcAft>
              <a:buClr>
                <a:schemeClr val="tx1">
                  <a:shade val="95000"/>
                </a:schemeClr>
              </a:buClr>
              <a:buNone/>
              <a:defRPr/>
            </a:pPr>
            <a:r>
              <a:rPr lang="en-US" sz="1600" dirty="0" smtClean="0"/>
              <a:t> 	</a:t>
            </a:r>
            <a:endParaRPr lang="en-US" sz="1600" u="sng" dirty="0" smtClean="0"/>
          </a:p>
          <a:p>
            <a:pPr marL="548640" indent="-411480" eaLnBrk="1" fontAlgn="auto" hangingPunct="1">
              <a:spcAft>
                <a:spcPts val="0"/>
              </a:spcAft>
              <a:buClr>
                <a:schemeClr val="tx1">
                  <a:shade val="95000"/>
                </a:schemeClr>
              </a:buClr>
              <a:buNone/>
              <a:defRPr/>
            </a:pPr>
            <a:endParaRPr lang="en-US" sz="1600" dirty="0" smtClean="0"/>
          </a:p>
          <a:p>
            <a:pPr marL="548640" indent="-411480" algn="ctr" eaLnBrk="1" fontAlgn="auto" hangingPunct="1">
              <a:spcAft>
                <a:spcPts val="0"/>
              </a:spcAft>
              <a:buClr>
                <a:schemeClr val="tx1">
                  <a:shade val="95000"/>
                </a:schemeClr>
              </a:buClr>
              <a:buNone/>
              <a:defRPr/>
            </a:pPr>
            <a:r>
              <a:rPr lang="en-US" sz="1600" b="1" i="1" dirty="0" smtClean="0"/>
              <a:t/>
            </a:r>
            <a:br>
              <a:rPr lang="en-US" sz="1600" b="1" i="1" dirty="0" smtClean="0"/>
            </a:br>
            <a:r>
              <a:rPr lang="en-US" sz="1600" b="1" i="1" dirty="0" smtClean="0"/>
              <a:t/>
            </a:r>
            <a:br>
              <a:rPr lang="en-US" sz="1600" b="1" i="1" dirty="0" smtClean="0"/>
            </a:br>
            <a:endParaRPr lang="en-US" sz="1600" dirty="0" smtClean="0"/>
          </a:p>
          <a:p>
            <a:pPr marL="548640" indent="-411480" eaLnBrk="1" fontAlgn="auto" hangingPunct="1">
              <a:spcAft>
                <a:spcPts val="0"/>
              </a:spcAft>
              <a:buClr>
                <a:schemeClr val="tx1">
                  <a:shade val="95000"/>
                </a:schemeClr>
              </a:buClr>
              <a:buFont typeface="Wingdings 2"/>
              <a:buNone/>
              <a:defRPr/>
            </a:pPr>
            <a:r>
              <a:rPr lang="en-US" sz="1600" b="1" dirty="0" smtClean="0">
                <a:solidFill>
                  <a:srgbClr val="CC0000"/>
                </a:solidFill>
              </a:rPr>
              <a:t>[Any situation out of the ordinary – must include an explanation in the notes tab in CalATERS or in a memo format signed by claimant and supervisor]</a:t>
            </a:r>
          </a:p>
          <a:p>
            <a:pPr marL="548640" indent="-411480" eaLnBrk="1" fontAlgn="auto" hangingPunct="1">
              <a:spcAft>
                <a:spcPts val="0"/>
              </a:spcAft>
              <a:buClr>
                <a:schemeClr val="tx1">
                  <a:shade val="95000"/>
                </a:schemeClr>
              </a:buClr>
              <a:buNone/>
              <a:defRPr/>
            </a:pPr>
            <a:r>
              <a:rPr lang="en-US" sz="1600" dirty="0" smtClean="0"/>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81000"/>
            <a:ext cx="8229600" cy="792162"/>
          </a:xfrm>
        </p:spPr>
        <p:txBody>
          <a:bodyPr/>
          <a:lstStyle/>
          <a:p>
            <a:pPr eaLnBrk="1" hangingPunct="1"/>
            <a:r>
              <a:rPr lang="en-US" sz="3200" dirty="0" smtClean="0"/>
              <a:t>Transportation</a:t>
            </a:r>
            <a:br>
              <a:rPr lang="en-US" sz="3200" dirty="0" smtClean="0"/>
            </a:br>
            <a:endParaRPr lang="en-US" sz="3200" dirty="0" smtClean="0"/>
          </a:p>
        </p:txBody>
      </p:sp>
      <p:sp>
        <p:nvSpPr>
          <p:cNvPr id="8195" name="Rectangle 3"/>
          <p:cNvSpPr>
            <a:spLocks noGrp="1" noChangeArrowheads="1"/>
          </p:cNvSpPr>
          <p:nvPr>
            <p:ph idx="1"/>
          </p:nvPr>
        </p:nvSpPr>
        <p:spPr>
          <a:xfrm>
            <a:off x="381000" y="1143000"/>
            <a:ext cx="8458200" cy="5029200"/>
          </a:xfrm>
        </p:spPr>
        <p:txBody>
          <a:bodyPr rtlCol="0">
            <a:normAutofit fontScale="25000" lnSpcReduction="20000"/>
          </a:bodyPr>
          <a:lstStyle/>
          <a:p>
            <a:pPr marL="347472" indent="-347472" eaLnBrk="1" fontAlgn="auto" hangingPunct="1">
              <a:lnSpc>
                <a:spcPct val="120000"/>
              </a:lnSpc>
              <a:spcBef>
                <a:spcPts val="384"/>
              </a:spcBef>
              <a:spcAft>
                <a:spcPts val="0"/>
              </a:spcAft>
              <a:buFont typeface="Wingdings" pitchFamily="2" charset="2"/>
              <a:buChar char="ü"/>
              <a:defRPr/>
            </a:pPr>
            <a:r>
              <a:rPr lang="en-US" sz="6400" dirty="0" smtClean="0"/>
              <a:t>Reimbursement of transportation expenses are determined at a rate that is in the best interest of the State. When an employee chooses a method of transportation that is more costly than the most economic method of travel, reimbursement will be for the lower amount.  A cost comparison must also be included with the CalATERS travel expense report</a:t>
            </a:r>
            <a:r>
              <a:rPr lang="en-US" sz="4800" dirty="0" smtClean="0"/>
              <a:t>. </a:t>
            </a:r>
          </a:p>
          <a:p>
            <a:pPr marL="347472" indent="-347472" eaLnBrk="1" fontAlgn="auto" hangingPunct="1">
              <a:lnSpc>
                <a:spcPct val="120000"/>
              </a:lnSpc>
              <a:spcBef>
                <a:spcPts val="384"/>
              </a:spcBef>
              <a:spcAft>
                <a:spcPts val="0"/>
              </a:spcAft>
              <a:buNone/>
              <a:defRPr/>
            </a:pPr>
            <a:r>
              <a:rPr lang="en-US" sz="5600" b="1" u="sng" dirty="0" smtClean="0"/>
              <a:t>Cost Comparison</a:t>
            </a:r>
            <a:r>
              <a:rPr lang="en-US" sz="5600" u="sng" dirty="0" smtClean="0"/>
              <a:t>:</a:t>
            </a:r>
            <a:br>
              <a:rPr lang="en-US" sz="5600" u="sng" dirty="0" smtClean="0"/>
            </a:br>
            <a:r>
              <a:rPr lang="en-US" sz="5600" dirty="0" smtClean="0"/>
              <a:t>The State shall not incur additional expenses in order to accommodate an employee's choice to use alternate transportation. When an employee chooses to travel in a manner that is not the least expensive form of transport, the employee shall not be reimbursed more than had the travel been accomplished in the least expensive manner.  For trips of this sort, a cost comparison shall be completed to reflect the minimum cost. </a:t>
            </a:r>
          </a:p>
          <a:p>
            <a:pPr marL="1147572" lvl="2" indent="-347472" eaLnBrk="1" fontAlgn="auto" hangingPunct="1">
              <a:lnSpc>
                <a:spcPct val="120000"/>
              </a:lnSpc>
              <a:spcBef>
                <a:spcPts val="384"/>
              </a:spcBef>
              <a:spcAft>
                <a:spcPts val="0"/>
              </a:spcAft>
              <a:buNone/>
              <a:defRPr/>
            </a:pPr>
            <a:r>
              <a:rPr lang="en-US" sz="4800" u="sng" dirty="0" smtClean="0"/>
              <a:t>Cost estimates can be researched by calling the Caltravelstore or by using DGS-Travel web page.</a:t>
            </a:r>
          </a:p>
          <a:p>
            <a:pPr marL="1147572" lvl="2" indent="-347472" eaLnBrk="1" fontAlgn="auto" hangingPunct="1">
              <a:lnSpc>
                <a:spcPct val="120000"/>
              </a:lnSpc>
              <a:spcBef>
                <a:spcPts val="384"/>
              </a:spcBef>
              <a:spcAft>
                <a:spcPts val="0"/>
              </a:spcAft>
              <a:buNone/>
              <a:defRPr/>
            </a:pPr>
            <a:r>
              <a:rPr lang="en-US" sz="4800" u="sng" dirty="0" smtClean="0"/>
              <a:t>An example of a cost comparison can be found in the Military Department handbook. </a:t>
            </a:r>
          </a:p>
          <a:p>
            <a:pPr marL="347472" indent="-347472" eaLnBrk="1" fontAlgn="auto" hangingPunct="1">
              <a:lnSpc>
                <a:spcPct val="120000"/>
              </a:lnSpc>
              <a:spcBef>
                <a:spcPts val="384"/>
              </a:spcBef>
              <a:spcAft>
                <a:spcPts val="0"/>
              </a:spcAft>
              <a:buFont typeface="Wingdings" pitchFamily="2" charset="2"/>
              <a:buChar char="ü"/>
              <a:defRPr/>
            </a:pPr>
            <a:r>
              <a:rPr lang="en-US" sz="6400" dirty="0" smtClean="0"/>
              <a:t>Personal vehicle (POV) mileage reimbursement will be computed from either the employee’s headquarters or home, whichever results in the lesser distance, regardless of start time or trip origin.   </a:t>
            </a:r>
            <a:r>
              <a:rPr lang="en-US" sz="5600" dirty="0" smtClean="0">
                <a:solidFill>
                  <a:srgbClr val="FF0000"/>
                </a:solidFill>
              </a:rPr>
              <a:t>(Exception: If the employee departs or returns to a common carrier (airport) on the employee's day off or one hour before or one hour after the normal workday, payment for actual miles driven may be claimed. </a:t>
            </a:r>
            <a:r>
              <a:rPr lang="en-US" sz="5600" dirty="0" smtClean="0"/>
              <a:t> </a:t>
            </a:r>
            <a:r>
              <a:rPr lang="en-US" sz="5600" u="sng" dirty="0" smtClean="0">
                <a:solidFill>
                  <a:srgbClr val="FF0000"/>
                </a:solidFill>
              </a:rPr>
              <a:t>Claimant must include their normal work hours – under notes in CalATERS (SAM 0754</a:t>
            </a:r>
            <a:r>
              <a:rPr lang="en-US" sz="5600" dirty="0" smtClean="0">
                <a:solidFill>
                  <a:srgbClr val="FF0000"/>
                </a:solidFill>
              </a:rPr>
              <a:t>)</a:t>
            </a:r>
            <a:endParaRPr lang="en-US" sz="6400" dirty="0" smtClean="0">
              <a:solidFill>
                <a:srgbClr val="FF0000"/>
              </a:solidFill>
            </a:endParaRPr>
          </a:p>
          <a:p>
            <a:pPr marL="347472" indent="-347472" eaLnBrk="1" fontAlgn="auto" hangingPunct="1">
              <a:lnSpc>
                <a:spcPct val="120000"/>
              </a:lnSpc>
              <a:spcBef>
                <a:spcPts val="384"/>
              </a:spcBef>
              <a:spcAft>
                <a:spcPts val="0"/>
              </a:spcAft>
              <a:buNone/>
              <a:defRPr/>
            </a:pPr>
            <a:r>
              <a:rPr lang="en-US" sz="6400" dirty="0" smtClean="0">
                <a:solidFill>
                  <a:srgbClr val="FF0000"/>
                </a:solidFill>
              </a:rPr>
              <a:t>	</a:t>
            </a:r>
            <a:r>
              <a:rPr lang="en-US" sz="6400" dirty="0" smtClean="0"/>
              <a:t> </a:t>
            </a:r>
            <a:r>
              <a:rPr lang="en-US" sz="5600" dirty="0" smtClean="0"/>
              <a:t>When an employee is driven to a common carrier, the employee can claim double the rate authorized for one-way trips to and from the common carrier.  The vehicle cannot be parked at the terminal and the employee must be an occupant of the vehicle.  "Double mile" claims are reportable to State Controllers Office. </a:t>
            </a:r>
            <a:r>
              <a:rPr lang="en-US" sz="5600" dirty="0" smtClean="0">
                <a:solidFill>
                  <a:srgbClr val="FF0000"/>
                </a:solidFill>
              </a:rPr>
              <a:t>	</a:t>
            </a:r>
            <a:r>
              <a:rPr lang="en-US" sz="5600" u="sng" dirty="0" smtClean="0">
                <a:solidFill>
                  <a:srgbClr val="FF0000"/>
                </a:solidFill>
              </a:rPr>
              <a:t>Note: No parking can be claimed </a:t>
            </a:r>
            <a:endParaRPr lang="en-US" sz="6400" u="sng" dirty="0" smtClean="0"/>
          </a:p>
          <a:p>
            <a:pPr marL="347472" indent="-347472" eaLnBrk="1" fontAlgn="auto" hangingPunct="1">
              <a:lnSpc>
                <a:spcPct val="120000"/>
              </a:lnSpc>
              <a:spcBef>
                <a:spcPts val="384"/>
              </a:spcBef>
              <a:spcAft>
                <a:spcPts val="0"/>
              </a:spcAft>
              <a:buFont typeface="Arial" charset="0"/>
              <a:buNone/>
              <a:defRPr/>
            </a:pPr>
            <a:endParaRPr lang="en-US" sz="4300" u="sng" dirty="0" smtClean="0">
              <a:solidFill>
                <a:srgbClr val="FF0000"/>
              </a:solidFill>
            </a:endParaRPr>
          </a:p>
          <a:p>
            <a:pPr marL="347472" indent="-347472" eaLnBrk="1" fontAlgn="auto" hangingPunct="1">
              <a:spcBef>
                <a:spcPts val="384"/>
              </a:spcBef>
              <a:spcAft>
                <a:spcPts val="0"/>
              </a:spcAft>
              <a:buFont typeface="Wingdings" pitchFamily="2" charset="2"/>
              <a:buChar char="ü"/>
              <a:defRPr/>
            </a:pPr>
            <a:endParaRPr lang="en-US" sz="4300" dirty="0" smtClean="0"/>
          </a:p>
          <a:p>
            <a:pPr marL="347472" indent="-347472" eaLnBrk="1" fontAlgn="auto" hangingPunct="1">
              <a:spcBef>
                <a:spcPts val="384"/>
              </a:spcBef>
              <a:spcAft>
                <a:spcPts val="0"/>
              </a:spcAft>
              <a:buFont typeface="Wingdings" pitchFamily="2" charset="2"/>
              <a:buChar char="ü"/>
              <a:defRPr/>
            </a:pPr>
            <a:endParaRPr lang="en-US" sz="2900" dirty="0" smtClean="0"/>
          </a:p>
          <a:p>
            <a:pPr eaLnBrk="1" fontAlgn="auto" hangingPunct="1">
              <a:lnSpc>
                <a:spcPct val="80000"/>
              </a:lnSpc>
              <a:spcAft>
                <a:spcPts val="0"/>
              </a:spcAft>
              <a:buFontTx/>
              <a:buNone/>
              <a:defRPr/>
            </a:pPr>
            <a:endParaRPr lang="en-US" sz="600" dirty="0" smtClean="0">
              <a:solidFill>
                <a:srgbClr val="CC0000"/>
              </a:solidFill>
            </a:endParaRPr>
          </a:p>
          <a:p>
            <a:pPr eaLnBrk="1" fontAlgn="auto" hangingPunct="1">
              <a:lnSpc>
                <a:spcPct val="80000"/>
              </a:lnSpc>
              <a:spcAft>
                <a:spcPts val="0"/>
              </a:spcAft>
              <a:buFontTx/>
              <a:buNone/>
              <a:defRPr/>
            </a:pPr>
            <a:endParaRPr lang="en-US" sz="1600" b="1" dirty="0" smtClean="0">
              <a:solidFill>
                <a:srgbClr val="CC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457200" y="1295400"/>
            <a:ext cx="8458200" cy="4876800"/>
          </a:xfrm>
        </p:spPr>
        <p:txBody>
          <a:bodyPr/>
          <a:lstStyle/>
          <a:p>
            <a:pPr eaLnBrk="1" fontAlgn="auto" hangingPunct="1">
              <a:lnSpc>
                <a:spcPct val="80000"/>
              </a:lnSpc>
              <a:spcAft>
                <a:spcPts val="0"/>
              </a:spcAft>
              <a:buFontTx/>
              <a:buNone/>
              <a:defRPr/>
            </a:pPr>
            <a:r>
              <a:rPr lang="en-US" sz="600" dirty="0" smtClean="0"/>
              <a:t>	</a:t>
            </a:r>
            <a:endParaRPr lang="en-US" sz="600" dirty="0" smtClean="0">
              <a:solidFill>
                <a:srgbClr val="CC0000"/>
              </a:solidFill>
            </a:endParaRPr>
          </a:p>
          <a:p>
            <a:pPr>
              <a:buFont typeface="Wingdings" pitchFamily="2" charset="2"/>
              <a:buChar char="ü"/>
              <a:defRPr/>
            </a:pPr>
            <a:r>
              <a:rPr lang="en-US" sz="1600" dirty="0" smtClean="0"/>
              <a:t>Prior to the use of a privately owned vehicle on State travel a Standard form 261 must be submitted. (Authorization To Use Privately Owned Vehicle), forms are required to be updated annually.</a:t>
            </a:r>
          </a:p>
          <a:p>
            <a:pPr>
              <a:buNone/>
              <a:defRPr/>
            </a:pPr>
            <a:r>
              <a:rPr lang="en-US" sz="1400" dirty="0" smtClean="0"/>
              <a:t>	(</a:t>
            </a:r>
            <a:r>
              <a:rPr lang="en-US" sz="1400" b="1" dirty="0" smtClean="0"/>
              <a:t>Approvers: </a:t>
            </a:r>
            <a:r>
              <a:rPr lang="en-US" sz="1400" b="1" u="sng" dirty="0" smtClean="0"/>
              <a:t>Very important for new employees </a:t>
            </a:r>
            <a:r>
              <a:rPr lang="en-US" sz="1400" b="1" dirty="0" smtClean="0"/>
              <a:t>– If Standard form 261  form is not approved prior to trip taking place, claimant will not be reimbursed for mileage) – form can be found online at:  </a:t>
            </a:r>
            <a:r>
              <a:rPr lang="en-US" sz="1400" u="sng" dirty="0" smtClean="0">
                <a:hlinkClick r:id="rId2"/>
              </a:rPr>
              <a:t>http://www.documents.dgs.ca.gov/osp/pdf/std261.pdf</a:t>
            </a:r>
            <a:endParaRPr lang="en-US" sz="1400" u="sng" dirty="0" smtClean="0"/>
          </a:p>
          <a:p>
            <a:pPr marL="347472" indent="-347472" eaLnBrk="1" fontAlgn="auto" hangingPunct="1">
              <a:spcBef>
                <a:spcPts val="384"/>
              </a:spcBef>
              <a:spcAft>
                <a:spcPts val="0"/>
              </a:spcAft>
              <a:buFont typeface="Wingdings" pitchFamily="2" charset="2"/>
              <a:buChar char="ü"/>
              <a:defRPr/>
            </a:pPr>
            <a:r>
              <a:rPr lang="en-US" sz="1600" dirty="0" smtClean="0"/>
              <a:t>When claiming POV mileage, the </a:t>
            </a:r>
            <a:r>
              <a:rPr lang="en-US" sz="1600" i="1" u="sng" dirty="0" smtClean="0"/>
              <a:t>vehicle license plate number </a:t>
            </a:r>
            <a:r>
              <a:rPr lang="en-US" sz="1600" dirty="0" smtClean="0"/>
              <a:t>is required on the CalATERS report.</a:t>
            </a:r>
          </a:p>
          <a:p>
            <a:pPr eaLnBrk="1" hangingPunct="1">
              <a:buFont typeface="Wingdings" pitchFamily="2" charset="2"/>
              <a:buChar char="ü"/>
            </a:pPr>
            <a:r>
              <a:rPr lang="en-US" sz="1600" dirty="0" smtClean="0"/>
              <a:t>Claimant is required to submit proof of driven miles (e.g., a Map Quest search) included in the CalATERS report submission. For situations where in the course of doing business the claimant did not take the shortest route, an explanation signed by the employees supervisor is required.</a:t>
            </a:r>
          </a:p>
          <a:p>
            <a:pPr marL="347472" indent="-347472" eaLnBrk="1" fontAlgn="auto" hangingPunct="1">
              <a:spcBef>
                <a:spcPts val="384"/>
              </a:spcBef>
              <a:spcAft>
                <a:spcPts val="0"/>
              </a:spcAft>
              <a:buFont typeface="Wingdings" pitchFamily="2" charset="2"/>
              <a:buChar char="ü"/>
              <a:defRPr/>
            </a:pPr>
            <a:r>
              <a:rPr lang="en-US" sz="1600" dirty="0" smtClean="0"/>
              <a:t>Normal subsistence (meals and hotel) expenses are not allowed when traveling to a location within 50 miles of the either the employee’s home of record or headquarters.  </a:t>
            </a:r>
          </a:p>
          <a:p>
            <a:pPr marL="347472" indent="-347472" eaLnBrk="1" fontAlgn="auto" hangingPunct="1">
              <a:spcBef>
                <a:spcPts val="384"/>
              </a:spcBef>
              <a:spcAft>
                <a:spcPts val="0"/>
              </a:spcAft>
              <a:buFont typeface="Wingdings" pitchFamily="2" charset="2"/>
              <a:buChar char="ü"/>
              <a:defRPr/>
            </a:pPr>
            <a:r>
              <a:rPr lang="en-US" sz="1600" dirty="0" smtClean="0"/>
              <a:t>When local travel includes many destinations, an explanation must be included describing local travel. </a:t>
            </a:r>
          </a:p>
          <a:p>
            <a:pPr eaLnBrk="1" hangingPunct="1">
              <a:lnSpc>
                <a:spcPct val="80000"/>
              </a:lnSpc>
              <a:buFont typeface="Arial" charset="0"/>
              <a:buNone/>
            </a:pPr>
            <a:endParaRPr lang="en-US" sz="1800" dirty="0" smtClean="0"/>
          </a:p>
          <a:p>
            <a:pPr eaLnBrk="1" hangingPunct="1">
              <a:lnSpc>
                <a:spcPct val="80000"/>
              </a:lnSpc>
              <a:buFont typeface="Arial" charset="0"/>
              <a:buNone/>
            </a:pPr>
            <a:r>
              <a:rPr lang="en-US" sz="1800" b="1" dirty="0" smtClean="0">
                <a:solidFill>
                  <a:srgbClr val="CC0000"/>
                </a:solidFill>
              </a:rPr>
              <a:t>	[Any situation out of the ordinary – must include an explanation in the notes tab in CalATERS or in a memo format signed by claimant and supervisor]</a:t>
            </a:r>
          </a:p>
          <a:p>
            <a:pPr eaLnBrk="1" hangingPunct="1">
              <a:lnSpc>
                <a:spcPct val="80000"/>
              </a:lnSpc>
              <a:buFont typeface="Arial" charset="0"/>
              <a:buNone/>
            </a:pPr>
            <a:endParaRPr lang="en-US" sz="1800" b="1" dirty="0" smtClean="0">
              <a:solidFill>
                <a:srgbClr val="CC0000"/>
              </a:solidFill>
            </a:endParaRPr>
          </a:p>
          <a:p>
            <a:pPr eaLnBrk="1" hangingPunct="1">
              <a:lnSpc>
                <a:spcPct val="80000"/>
              </a:lnSpc>
              <a:buFont typeface="Arial" charset="0"/>
              <a:buNone/>
            </a:pPr>
            <a:endParaRPr lang="en-US" sz="1800" b="1" dirty="0" smtClean="0">
              <a:solidFill>
                <a:srgbClr val="CC0000"/>
              </a:solidFill>
            </a:endParaRPr>
          </a:p>
          <a:p>
            <a:pPr eaLnBrk="1" hangingPunct="1">
              <a:lnSpc>
                <a:spcPct val="80000"/>
              </a:lnSpc>
              <a:buFont typeface="Arial" charset="0"/>
              <a:buNone/>
            </a:pPr>
            <a:endParaRPr lang="en-US" sz="1800" dirty="0" smtClean="0"/>
          </a:p>
        </p:txBody>
      </p:sp>
      <p:sp>
        <p:nvSpPr>
          <p:cNvPr id="8195" name="Rectangle 2"/>
          <p:cNvSpPr>
            <a:spLocks noGrp="1" noChangeArrowheads="1"/>
          </p:cNvSpPr>
          <p:nvPr>
            <p:ph type="title"/>
          </p:nvPr>
        </p:nvSpPr>
        <p:spPr>
          <a:xfrm>
            <a:off x="457200" y="152400"/>
            <a:ext cx="8229600" cy="1143000"/>
          </a:xfrm>
        </p:spPr>
        <p:txBody>
          <a:bodyPr/>
          <a:lstStyle/>
          <a:p>
            <a:pPr eaLnBrk="1" hangingPunct="1"/>
            <a:r>
              <a:rPr lang="en-US" sz="3200" dirty="0" smtClean="0"/>
              <a:t>Transportation</a:t>
            </a:r>
            <a:br>
              <a:rPr lang="en-US" sz="3200" dirty="0" smtClean="0"/>
            </a:br>
            <a:r>
              <a:rPr lang="en-US" sz="2400" dirty="0" smtClean="0"/>
              <a:t>(continued)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52400"/>
            <a:ext cx="8229600" cy="762000"/>
          </a:xfrm>
        </p:spPr>
        <p:txBody>
          <a:bodyPr/>
          <a:lstStyle/>
          <a:p>
            <a:pPr eaLnBrk="1" hangingPunct="1"/>
            <a:r>
              <a:rPr lang="en-US" sz="3200" dirty="0" smtClean="0"/>
              <a:t>Lodging </a:t>
            </a:r>
            <a:endParaRPr lang="en-US" dirty="0" smtClean="0"/>
          </a:p>
        </p:txBody>
      </p:sp>
      <p:sp>
        <p:nvSpPr>
          <p:cNvPr id="9219" name="Rectangle 3"/>
          <p:cNvSpPr>
            <a:spLocks noGrp="1" noChangeArrowheads="1"/>
          </p:cNvSpPr>
          <p:nvPr>
            <p:ph idx="1"/>
          </p:nvPr>
        </p:nvSpPr>
        <p:spPr>
          <a:xfrm>
            <a:off x="381000" y="990600"/>
            <a:ext cx="8382000" cy="4724400"/>
          </a:xfrm>
        </p:spPr>
        <p:txBody>
          <a:bodyPr/>
          <a:lstStyle/>
          <a:p>
            <a:pPr eaLnBrk="1" hangingPunct="1">
              <a:buFont typeface="Wingdings" pitchFamily="2" charset="2"/>
              <a:buChar char="ü"/>
            </a:pPr>
            <a:r>
              <a:rPr lang="en-US" sz="1600" dirty="0" smtClean="0"/>
              <a:t>Employees who incur overnight lodging expenses must provide an original receipt. </a:t>
            </a:r>
          </a:p>
          <a:p>
            <a:pPr eaLnBrk="1" hangingPunct="1">
              <a:buNone/>
            </a:pPr>
            <a:r>
              <a:rPr lang="en-US" sz="1600" dirty="0" smtClean="0">
                <a:solidFill>
                  <a:srgbClr val="FF0000"/>
                </a:solidFill>
              </a:rPr>
              <a:t>	No exceptions </a:t>
            </a:r>
          </a:p>
          <a:p>
            <a:pPr eaLnBrk="1" hangingPunct="1">
              <a:buFont typeface="Wingdings" pitchFamily="2" charset="2"/>
              <a:buChar char="ü"/>
            </a:pPr>
            <a:r>
              <a:rPr lang="en-US" sz="1600" dirty="0" smtClean="0"/>
              <a:t>An </a:t>
            </a:r>
            <a:r>
              <a:rPr lang="en-US" sz="1600" b="1" u="sng" dirty="0" smtClean="0"/>
              <a:t>original receipt </a:t>
            </a:r>
            <a:r>
              <a:rPr lang="en-US" sz="1600" dirty="0" smtClean="0"/>
              <a:t>is valid if it contains:</a:t>
            </a:r>
            <a:br>
              <a:rPr lang="en-US" sz="1600" dirty="0" smtClean="0"/>
            </a:br>
            <a:endParaRPr lang="en-US" sz="1600" dirty="0" smtClean="0"/>
          </a:p>
          <a:p>
            <a:pPr lvl="2" eaLnBrk="1" hangingPunct="1">
              <a:buFont typeface="Wingdings" pitchFamily="2" charset="2"/>
              <a:buChar char="ü"/>
            </a:pPr>
            <a:r>
              <a:rPr lang="en-US" sz="1400" dirty="0" smtClean="0"/>
              <a:t>Hotel’s name and address</a:t>
            </a:r>
          </a:p>
          <a:p>
            <a:pPr lvl="2" eaLnBrk="1" hangingPunct="1">
              <a:buFont typeface="Wingdings" pitchFamily="2" charset="2"/>
              <a:buChar char="ü"/>
            </a:pPr>
            <a:r>
              <a:rPr lang="en-US" sz="1400" dirty="0" smtClean="0"/>
              <a:t>Claimant’s name</a:t>
            </a:r>
          </a:p>
          <a:p>
            <a:pPr lvl="2" eaLnBrk="1" hangingPunct="1">
              <a:buFont typeface="Wingdings" pitchFamily="2" charset="2"/>
              <a:buChar char="ü"/>
            </a:pPr>
            <a:r>
              <a:rPr lang="en-US" sz="1400" dirty="0" smtClean="0"/>
              <a:t>Itemized (day to day) </a:t>
            </a:r>
          </a:p>
          <a:p>
            <a:pPr lvl="2" eaLnBrk="1" hangingPunct="1">
              <a:buFont typeface="Wingdings" pitchFamily="2" charset="2"/>
              <a:buChar char="ü"/>
            </a:pPr>
            <a:r>
              <a:rPr lang="en-US" sz="1400" dirty="0" smtClean="0"/>
              <a:t>Single occupancy rate when more than one person to a room</a:t>
            </a:r>
          </a:p>
          <a:p>
            <a:pPr lvl="2" eaLnBrk="1" hangingPunct="1">
              <a:buFont typeface="Wingdings" pitchFamily="2" charset="2"/>
              <a:buChar char="ü"/>
            </a:pPr>
            <a:r>
              <a:rPr lang="en-US" sz="1400" dirty="0" smtClean="0"/>
              <a:t>Zero balance</a:t>
            </a:r>
          </a:p>
          <a:p>
            <a:pPr lvl="2" eaLnBrk="1" hangingPunct="1">
              <a:buFont typeface="Wingdings" pitchFamily="2" charset="2"/>
              <a:buChar char="ü"/>
            </a:pPr>
            <a:r>
              <a:rPr lang="en-US" sz="1400" dirty="0" smtClean="0"/>
              <a:t>Check in/Check out times</a:t>
            </a:r>
            <a:endParaRPr lang="en-US" sz="1600" dirty="0" smtClean="0"/>
          </a:p>
          <a:p>
            <a:pPr eaLnBrk="1" hangingPunct="1">
              <a:buFont typeface="Wingdings" pitchFamily="2" charset="2"/>
              <a:buChar char="ü"/>
            </a:pPr>
            <a:r>
              <a:rPr lang="en-US" sz="1600" dirty="0" smtClean="0"/>
              <a:t>State Lodging rates are as follows: </a:t>
            </a:r>
            <a:br>
              <a:rPr lang="en-US" sz="1600" dirty="0" smtClean="0"/>
            </a:br>
            <a:endParaRPr lang="en-US" sz="1600" dirty="0" smtClean="0"/>
          </a:p>
          <a:p>
            <a:pPr lvl="2" eaLnBrk="1" hangingPunct="1">
              <a:buFont typeface="Wingdings" pitchFamily="2" charset="2"/>
              <a:buChar char="ü"/>
            </a:pPr>
            <a:r>
              <a:rPr lang="en-US" sz="1400" dirty="0" smtClean="0"/>
              <a:t>All California counties not listed below actual expense up to $90 per night, plus tax</a:t>
            </a:r>
          </a:p>
          <a:p>
            <a:pPr lvl="2" eaLnBrk="1" hangingPunct="1">
              <a:buFont typeface="Wingdings" pitchFamily="2" charset="2"/>
              <a:buChar char="ü"/>
            </a:pPr>
            <a:r>
              <a:rPr lang="en-US" sz="1400" dirty="0" smtClean="0"/>
              <a:t>Sacramento, Napa , Riverside counties actual expense up to $95 per night, plus tax</a:t>
            </a:r>
          </a:p>
          <a:p>
            <a:pPr lvl="2" eaLnBrk="1" hangingPunct="1">
              <a:buFont typeface="Wingdings" pitchFamily="2" charset="2"/>
              <a:buChar char="ü"/>
            </a:pPr>
            <a:r>
              <a:rPr lang="en-US" sz="1400" dirty="0" smtClean="0"/>
              <a:t>Los Angeles, Ventura, and </a:t>
            </a:r>
            <a:r>
              <a:rPr lang="en-US" sz="1400" smtClean="0"/>
              <a:t>Orange Counties </a:t>
            </a:r>
            <a:r>
              <a:rPr lang="en-US" sz="1400" dirty="0" smtClean="0"/>
              <a:t>actual expense up to $120 per night, plus tax</a:t>
            </a:r>
          </a:p>
          <a:p>
            <a:pPr lvl="2" eaLnBrk="1" hangingPunct="1">
              <a:buFont typeface="Wingdings" pitchFamily="2" charset="2"/>
              <a:buChar char="ü"/>
            </a:pPr>
            <a:r>
              <a:rPr lang="en-US" sz="1400" dirty="0" smtClean="0"/>
              <a:t>Alameda, Monterey, San Diego, San Mateo, Santa Clara Counties actual expense up to $125 per night, plus tax </a:t>
            </a:r>
          </a:p>
          <a:p>
            <a:pPr lvl="2" eaLnBrk="1" hangingPunct="1">
              <a:buFont typeface="Wingdings" pitchFamily="2" charset="2"/>
              <a:buChar char="ü"/>
            </a:pPr>
            <a:r>
              <a:rPr lang="en-US" sz="1400" dirty="0" smtClean="0"/>
              <a:t> San Francisco, and the city of Santa Monica actual expense up to $150 per night, plus tax </a:t>
            </a:r>
            <a:endParaRPr lang="en-US" sz="1400" dirty="0" smtClean="0">
              <a:solidFill>
                <a:srgbClr val="FF0000"/>
              </a:solidFill>
            </a:endParaRPr>
          </a:p>
          <a:p>
            <a:pPr eaLnBrk="1" hangingPunct="1">
              <a:buFont typeface="Arial" charset="0"/>
              <a:buNone/>
            </a:pPr>
            <a:r>
              <a:rPr lang="en-US" sz="1600" dirty="0" smtClean="0">
                <a:solidFill>
                  <a:srgbClr val="FF0000"/>
                </a:solidFill>
              </a:rPr>
              <a:t>	</a:t>
            </a:r>
            <a:r>
              <a:rPr lang="en-US" sz="1400" dirty="0" smtClean="0">
                <a:solidFill>
                  <a:srgbClr val="FF0000"/>
                </a:solidFill>
              </a:rPr>
              <a:t>Reminder: If attending training ( whether or not it is State Sponsored ) an Excess Lodging Request Form (STD 255C) must be completed prior to trip taking place. (</a:t>
            </a:r>
            <a:r>
              <a:rPr lang="en-US" sz="1400" u="sng" dirty="0" smtClean="0">
                <a:solidFill>
                  <a:srgbClr val="FF0000"/>
                </a:solidFill>
              </a:rPr>
              <a:t>Note: A certificate and agenda must also be submitted with the CalATERS report. Any meals provided during the training will not be reimbursed.)</a:t>
            </a:r>
            <a:endParaRPr lang="en-US" sz="1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52400"/>
            <a:ext cx="8229600" cy="1143000"/>
          </a:xfrm>
        </p:spPr>
        <p:txBody>
          <a:bodyPr/>
          <a:lstStyle/>
          <a:p>
            <a:r>
              <a:rPr lang="en-US" sz="3200" dirty="0" smtClean="0"/>
              <a:t>Lodging</a:t>
            </a:r>
            <a:r>
              <a:rPr lang="en-US" dirty="0" smtClean="0"/>
              <a:t/>
            </a:r>
            <a:br>
              <a:rPr lang="en-US" dirty="0" smtClean="0"/>
            </a:br>
            <a:r>
              <a:rPr lang="en-US" sz="2400" dirty="0" smtClean="0"/>
              <a:t>(continued)</a:t>
            </a:r>
          </a:p>
        </p:txBody>
      </p:sp>
      <p:sp>
        <p:nvSpPr>
          <p:cNvPr id="10243" name="Content Placeholder 2"/>
          <p:cNvSpPr>
            <a:spLocks noGrp="1"/>
          </p:cNvSpPr>
          <p:nvPr>
            <p:ph idx="1"/>
          </p:nvPr>
        </p:nvSpPr>
        <p:spPr>
          <a:xfrm>
            <a:off x="228600" y="1600200"/>
            <a:ext cx="8458200" cy="4038600"/>
          </a:xfrm>
        </p:spPr>
        <p:txBody>
          <a:bodyPr/>
          <a:lstStyle/>
          <a:p>
            <a:pPr lvl="1" eaLnBrk="1" hangingPunct="1">
              <a:lnSpc>
                <a:spcPct val="80000"/>
              </a:lnSpc>
              <a:buFont typeface="Wingdings" pitchFamily="2" charset="2"/>
              <a:buChar char="ü"/>
            </a:pPr>
            <a:r>
              <a:rPr lang="en-US" sz="1600" dirty="0" smtClean="0"/>
              <a:t>Excess lodging form must be submitted prior to the trip taking place</a:t>
            </a:r>
          </a:p>
          <a:p>
            <a:pPr lvl="1" eaLnBrk="1" hangingPunct="1">
              <a:lnSpc>
                <a:spcPct val="80000"/>
              </a:lnSpc>
              <a:buFont typeface="Wingdings" pitchFamily="2" charset="2"/>
              <a:buChar char="ü"/>
            </a:pPr>
            <a:r>
              <a:rPr lang="en-US" sz="1600" dirty="0" smtClean="0"/>
              <a:t>Resort fees and safe fees are considered unnecessary charges and therefore, will not be reimbursed.</a:t>
            </a:r>
          </a:p>
          <a:p>
            <a:pPr lvl="1" eaLnBrk="1" hangingPunct="1">
              <a:lnSpc>
                <a:spcPct val="80000"/>
              </a:lnSpc>
              <a:buFont typeface="Wingdings" pitchFamily="2" charset="2"/>
              <a:buChar char="ü"/>
            </a:pPr>
            <a:r>
              <a:rPr lang="en-US" sz="1600" dirty="0" smtClean="0"/>
              <a:t>Valet parking is not authorized.</a:t>
            </a:r>
          </a:p>
          <a:p>
            <a:pPr lvl="1" eaLnBrk="1" hangingPunct="1">
              <a:lnSpc>
                <a:spcPct val="80000"/>
              </a:lnSpc>
              <a:buFont typeface="Wingdings" pitchFamily="2" charset="2"/>
              <a:buChar char="ü"/>
            </a:pPr>
            <a:r>
              <a:rPr lang="en-US" sz="1600" dirty="0" smtClean="0"/>
              <a:t>If the hotel provides a hot breakfast, this meal will not be reimbursed</a:t>
            </a:r>
          </a:p>
          <a:p>
            <a:pPr lvl="1" eaLnBrk="1" hangingPunct="1">
              <a:lnSpc>
                <a:spcPct val="80000"/>
              </a:lnSpc>
              <a:buFont typeface="Wingdings" pitchFamily="2" charset="2"/>
              <a:buChar char="ü"/>
            </a:pPr>
            <a:r>
              <a:rPr lang="en-US" sz="1600" b="1" u="sng" dirty="0" smtClean="0"/>
              <a:t>NEVER</a:t>
            </a:r>
            <a:r>
              <a:rPr lang="en-US" sz="1600" dirty="0" smtClean="0"/>
              <a:t> book a hotel with a third party, such as Expedia or Priceline – hotel charges will not be reimbursed</a:t>
            </a:r>
          </a:p>
          <a:p>
            <a:pPr lvl="1" eaLnBrk="1" hangingPunct="1">
              <a:lnSpc>
                <a:spcPct val="80000"/>
              </a:lnSpc>
              <a:buFont typeface="Wingdings 2" pitchFamily="18" charset="2"/>
              <a:buNone/>
            </a:pPr>
            <a:r>
              <a:rPr lang="en-US" sz="1600" dirty="0" smtClean="0"/>
              <a:t/>
            </a:r>
            <a:br>
              <a:rPr lang="en-US" sz="1600" dirty="0" smtClean="0"/>
            </a:br>
            <a:r>
              <a:rPr lang="en-US" sz="1600" i="1" dirty="0" smtClean="0"/>
              <a:t>Military Department Facilities are available at Camp San Luis Obispo, Camp Roberts, and Los Alamitos and we encourage employees to utilize these facilities</a:t>
            </a:r>
          </a:p>
          <a:p>
            <a:pPr lvl="1" eaLnBrk="1" hangingPunct="1">
              <a:lnSpc>
                <a:spcPct val="80000"/>
              </a:lnSpc>
              <a:buFont typeface="Wingdings 2" pitchFamily="18" charset="2"/>
              <a:buNone/>
            </a:pPr>
            <a:endParaRPr lang="en-US" sz="1400" i="1" dirty="0" smtClean="0"/>
          </a:p>
          <a:p>
            <a:pPr lvl="1" eaLnBrk="1" hangingPunct="1">
              <a:lnSpc>
                <a:spcPct val="80000"/>
              </a:lnSpc>
              <a:buFont typeface="Wingdings 2" pitchFamily="18" charset="2"/>
              <a:buNone/>
            </a:pPr>
            <a:endParaRPr lang="en-US" sz="1400" i="1" dirty="0" smtClean="0"/>
          </a:p>
          <a:p>
            <a:pPr lvl="1" eaLnBrk="1" hangingPunct="1">
              <a:lnSpc>
                <a:spcPct val="80000"/>
              </a:lnSpc>
              <a:buFont typeface="Wingdings 2" pitchFamily="18" charset="2"/>
              <a:buNone/>
            </a:pPr>
            <a:endParaRPr lang="en-US" sz="1400" i="1" dirty="0" smtClean="0"/>
          </a:p>
          <a:p>
            <a:pPr lvl="1" eaLnBrk="1" hangingPunct="1">
              <a:lnSpc>
                <a:spcPct val="80000"/>
              </a:lnSpc>
              <a:buFont typeface="Wingdings 2" pitchFamily="18" charset="2"/>
              <a:buNone/>
            </a:pPr>
            <a:endParaRPr lang="en-US" sz="800" b="1" i="1" dirty="0" smtClean="0"/>
          </a:p>
          <a:p>
            <a:pPr algn="ctr" eaLnBrk="1" hangingPunct="1">
              <a:lnSpc>
                <a:spcPct val="80000"/>
              </a:lnSpc>
              <a:buFontTx/>
              <a:buNone/>
            </a:pPr>
            <a:r>
              <a:rPr lang="en-US" sz="1600" b="1" dirty="0" smtClean="0">
                <a:solidFill>
                  <a:srgbClr val="CC0000"/>
                </a:solidFill>
              </a:rPr>
              <a:t>[Any situation out of the ordinary – must include an explanation in the notes tab in CalATERS or in a memo format signed by claimant and supervisor]</a:t>
            </a: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0AF48A07568E5499F67932146839B3E" ma:contentTypeVersion="0" ma:contentTypeDescription="Create a new document." ma:contentTypeScope="" ma:versionID="56d7b1a5b34f9b10496b5d5f7bf2afa9">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E238F1-D7D4-4F8D-9DB8-264778CB0B70}">
  <ds:schemaRefs>
    <ds:schemaRef ds:uri="http://schemas.microsoft.com/sharepoint/v3/contenttype/forms"/>
  </ds:schemaRefs>
</ds:datastoreItem>
</file>

<file path=customXml/itemProps2.xml><?xml version="1.0" encoding="utf-8"?>
<ds:datastoreItem xmlns:ds="http://schemas.openxmlformats.org/officeDocument/2006/customXml" ds:itemID="{501DA91F-FF11-461F-89E0-74A27204BBEF}">
  <ds:schemaRefs>
    <ds:schemaRef ds:uri="http://schemas.microsoft.com/office/2006/metadata/properties"/>
    <ds:schemaRef ds:uri="http://www.w3.org/XML/1998/namespace"/>
    <ds:schemaRef ds:uri="http://schemas.microsoft.com/office/infopath/2007/PartnerControls"/>
    <ds:schemaRef ds:uri="http://purl.org/dc/elements/1.1/"/>
    <ds:schemaRef ds:uri="http://purl.org/dc/dcmitype/"/>
    <ds:schemaRef ds:uri="http://purl.org/dc/terms/"/>
    <ds:schemaRef ds:uri="http://schemas.openxmlformats.org/package/2006/metadata/core-properties"/>
    <ds:schemaRef ds:uri="http://schemas.microsoft.com/office/2006/documentManagement/types"/>
  </ds:schemaRefs>
</ds:datastoreItem>
</file>

<file path=customXml/itemProps3.xml><?xml version="1.0" encoding="utf-8"?>
<ds:datastoreItem xmlns:ds="http://schemas.openxmlformats.org/officeDocument/2006/customXml" ds:itemID="{331ADA9E-00D6-49FF-9155-CD24EC661E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7345</TotalTime>
  <Words>1437</Words>
  <Application>Microsoft Office PowerPoint</Application>
  <PresentationFormat>On-screen Show (4:3)</PresentationFormat>
  <Paragraphs>359</Paragraphs>
  <Slides>22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Wingdings</vt:lpstr>
      <vt:lpstr>Wingdings 2</vt:lpstr>
      <vt:lpstr>Office Theme</vt:lpstr>
      <vt:lpstr>Military Department State Travel Course </vt:lpstr>
      <vt:lpstr>Training Topics  </vt:lpstr>
      <vt:lpstr>Airline Reservations</vt:lpstr>
      <vt:lpstr>Vehicle Rental </vt:lpstr>
      <vt:lpstr>Vehicle Rental (continued)</vt:lpstr>
      <vt:lpstr>Transportation </vt:lpstr>
      <vt:lpstr>Transportation (continued)</vt:lpstr>
      <vt:lpstr>Lodging </vt:lpstr>
      <vt:lpstr>Lodging (continued)</vt:lpstr>
      <vt:lpstr>Subsistence (Meals and Incidentals)</vt:lpstr>
      <vt:lpstr>Subsistence (Meals and Incidentals - Continued)</vt:lpstr>
      <vt:lpstr>Required CalATERS Backup Documents</vt:lpstr>
      <vt:lpstr>Travel Advances</vt:lpstr>
      <vt:lpstr>Common Errors</vt:lpstr>
      <vt:lpstr>Reminders</vt:lpstr>
      <vt:lpstr>Travel Desk Contacts &amp; Web Resources</vt:lpstr>
      <vt:lpstr>Travel Reimbursement Test</vt:lpstr>
      <vt:lpstr>                         Military Department State Travel Course             Fax: (916)854-3793 E-mail: Miguel.C.DaCosta.nfg@mail.mil</vt:lpstr>
      <vt:lpstr>PowerPoint Presentation</vt:lpstr>
      <vt:lpstr>PowerPoint Presentation</vt:lpstr>
      <vt:lpstr>PowerPoint Presentation</vt:lpstr>
      <vt:lpstr>PowerPoint Presentation</vt:lpstr>
    </vt:vector>
  </TitlesOfParts>
  <Company>California Army National Guard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California Military Department</dc:title>
  <dc:creator>ana.ambriz</dc:creator>
  <cp:lastModifiedBy>Kelley, Timothy J Mr NFG US USA</cp:lastModifiedBy>
  <cp:revision>534</cp:revision>
  <dcterms:created xsi:type="dcterms:W3CDTF">2009-04-20T17:46:30Z</dcterms:created>
  <dcterms:modified xsi:type="dcterms:W3CDTF">2015-09-09T23:36:18Z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0x010100B0AF48A07568E5499F67932146839B3E</vt:lpwstr>
  </property>
</Properties>
</file>