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21" r:id="rId2"/>
    <p:sldId id="1928" r:id="rId3"/>
    <p:sldId id="1871" r:id="rId4"/>
    <p:sldId id="1961" r:id="rId5"/>
    <p:sldId id="1967" r:id="rId6"/>
    <p:sldId id="1875" r:id="rId7"/>
    <p:sldId id="1962" r:id="rId8"/>
    <p:sldId id="1878" r:id="rId9"/>
    <p:sldId id="1879" r:id="rId10"/>
    <p:sldId id="1881" r:id="rId11"/>
    <p:sldId id="1963" r:id="rId12"/>
    <p:sldId id="1883" r:id="rId13"/>
    <p:sldId id="1887" r:id="rId14"/>
    <p:sldId id="1888" r:id="rId15"/>
    <p:sldId id="1979" r:id="rId16"/>
    <p:sldId id="1872" r:id="rId17"/>
    <p:sldId id="1977" r:id="rId18"/>
    <p:sldId id="1978" r:id="rId19"/>
    <p:sldId id="1966" r:id="rId20"/>
    <p:sldId id="1980" r:id="rId21"/>
    <p:sldId id="1981" r:id="rId22"/>
    <p:sldId id="1969" r:id="rId23"/>
    <p:sldId id="1971" r:id="rId24"/>
    <p:sldId id="1973" r:id="rId25"/>
    <p:sldId id="1982" r:id="rId26"/>
    <p:sldId id="1983" r:id="rId27"/>
    <p:sldId id="1976" r:id="rId28"/>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24F"/>
    <a:srgbClr val="FFFF99"/>
    <a:srgbClr val="FFCC00"/>
    <a:srgbClr val="FFCC66"/>
    <a:srgbClr val="FFF001"/>
    <a:srgbClr val="BFB550"/>
    <a:srgbClr val="FFF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32" autoAdjust="0"/>
    <p:restoredTop sz="89946" autoAdjust="0"/>
  </p:normalViewPr>
  <p:slideViewPr>
    <p:cSldViewPr>
      <p:cViewPr varScale="1">
        <p:scale>
          <a:sx n="57" d="100"/>
          <a:sy n="57" d="100"/>
        </p:scale>
        <p:origin x="90" y="12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133601A4-CC88-48A6-9B7D-539429C8ECEF}" type="datetimeFigureOut">
              <a:rPr lang="en-US" smtClean="0"/>
              <a:t>10/4/2020</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EC4D0752-3E85-42C8-B02F-7E6DF29A7554}" type="slidenum">
              <a:rPr lang="en-US" smtClean="0"/>
              <a:t>‹#›</a:t>
            </a:fld>
            <a:endParaRPr lang="en-US"/>
          </a:p>
        </p:txBody>
      </p:sp>
    </p:spTree>
    <p:extLst>
      <p:ext uri="{BB962C8B-B14F-4D97-AF65-F5344CB8AC3E}">
        <p14:creationId xmlns:p14="http://schemas.microsoft.com/office/powerpoint/2010/main" val="371960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B314559-057E-4323-8467-AB2D2C4A3159}" type="datetimeFigureOut">
              <a:rPr lang="en-US" smtClean="0"/>
              <a:pPr/>
              <a:t>10/3/2020</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66914-1076-4AB8-B4F9-FD69E88F043F}" type="slidenum">
              <a:rPr lang="en-US" altLang="en-US"/>
              <a:pPr/>
              <a:t>8</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448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EFA4C-578B-4049-9E61-B4919F2E61CE}" type="slidenum">
              <a:rPr lang="en-US" altLang="en-US"/>
              <a:pPr/>
              <a:t>23</a:t>
            </a:fld>
            <a:endParaRPr lang="en-US" alt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905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FD974-14E3-4D5E-8296-738C342BBB04}" type="slidenum">
              <a:rPr lang="en-US" altLang="en-US"/>
              <a:pPr/>
              <a:t>24</a:t>
            </a:fld>
            <a:endParaRPr lang="en-US" alt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8072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7CC56-17ED-486C-BBC4-17E7FFBB5E47}" type="slidenum">
              <a:rPr lang="en-US" altLang="en-US"/>
              <a:pPr/>
              <a:t>25</a:t>
            </a:fld>
            <a:endParaRPr lang="en-US" alt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7524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366E0-AC50-43C6-85A2-C4A7E381687A}" type="slidenum">
              <a:rPr lang="en-US" altLang="en-US"/>
              <a:pPr/>
              <a:t>9</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3555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EFA4C-578B-4049-9E61-B4919F2E61CE}" type="slidenum">
              <a:rPr lang="en-US" altLang="en-US"/>
              <a:pPr/>
              <a:t>10</a:t>
            </a:fld>
            <a:endParaRPr lang="en-US" alt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719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EFA4C-578B-4049-9E61-B4919F2E61CE}" type="slidenum">
              <a:rPr lang="en-US" altLang="en-US"/>
              <a:pPr/>
              <a:t>11</a:t>
            </a:fld>
            <a:endParaRPr lang="en-US" alt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827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FD974-14E3-4D5E-8296-738C342BBB04}" type="slidenum">
              <a:rPr lang="en-US" altLang="en-US"/>
              <a:pPr/>
              <a:t>12</a:t>
            </a:fld>
            <a:endParaRPr lang="en-US" alt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726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5D589-B215-4005-9D27-098C828D8637}" type="slidenum">
              <a:rPr lang="en-US" altLang="en-US"/>
              <a:pPr/>
              <a:t>13</a:t>
            </a:fld>
            <a:endParaRPr lang="en-US" alt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6520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7CC56-17ED-486C-BBC4-17E7FFBB5E47}" type="slidenum">
              <a:rPr lang="en-US" altLang="en-US"/>
              <a:pPr/>
              <a:t>14</a:t>
            </a:fld>
            <a:endParaRPr lang="en-US" alt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2761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66914-1076-4AB8-B4F9-FD69E88F043F}" type="slidenum">
              <a:rPr lang="en-US" altLang="en-US"/>
              <a:pPr/>
              <a:t>21</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0780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366E0-AC50-43C6-85A2-C4A7E381687A}" type="slidenum">
              <a:rPr lang="en-US" altLang="en-US"/>
              <a:pPr/>
              <a:t>22</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925077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10/3/2020</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10/3/2020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29" Type="http://schemas.openxmlformats.org/officeDocument/2006/relationships/hyperlink" Target="https://en.wikipedia.org/wiki/Facebook_like_button" TargetMode="External"/><Relationship Id="rId1" Type="http://schemas.openxmlformats.org/officeDocument/2006/relationships/slideLayout" Target="../slideLayouts/slideLayout2.xml"/><Relationship Id="rId32" Type="http://schemas.openxmlformats.org/officeDocument/2006/relationships/hyperlink" Target="https://en.wikipedia.org/wiki/Facebook_like_button" TargetMode="External"/><Relationship Id="rId31" Type="http://schemas.openxmlformats.org/officeDocument/2006/relationships/hyperlink" Target="https://en.wikipedia.org/wiki/Facebook_like_button" TargetMode="External"/><Relationship Id="rId30" Type="http://schemas.openxmlformats.org/officeDocument/2006/relationships/hyperlink" Target="https://en.wikipedia.org/wiki/Facebook_like_butt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29" Type="http://schemas.openxmlformats.org/officeDocument/2006/relationships/hyperlink" Target="https://en.wikipedia.org/wiki/Facebook_like_button" TargetMode="External"/><Relationship Id="rId1" Type="http://schemas.openxmlformats.org/officeDocument/2006/relationships/slideLayout" Target="../slideLayouts/slideLayout2.xml"/><Relationship Id="rId32" Type="http://schemas.openxmlformats.org/officeDocument/2006/relationships/hyperlink" Target="https://en.wikipedia.org/wiki/Facebook_like_button" TargetMode="External"/><Relationship Id="rId31" Type="http://schemas.openxmlformats.org/officeDocument/2006/relationships/hyperlink" Target="https://en.wikipedia.org/wiki/Facebook_like_button" TargetMode="External"/><Relationship Id="rId30" Type="http://schemas.openxmlformats.org/officeDocument/2006/relationships/hyperlink" Target="https://en.wikipedia.org/wiki/Facebook_like_butt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448310"/>
            <a:ext cx="7162800" cy="1200329"/>
          </a:xfrm>
          <a:prstGeom prst="rect">
            <a:avLst/>
          </a:prstGeom>
          <a:noFill/>
        </p:spPr>
        <p:txBody>
          <a:bodyPr wrap="square" rtlCol="0">
            <a:spAutoFit/>
          </a:bodyPr>
          <a:lstStyle/>
          <a:p>
            <a:pPr algn="ctr"/>
            <a:r>
              <a:rPr lang="en-US" sz="3600" dirty="0"/>
              <a:t>California Cadet Corps</a:t>
            </a:r>
          </a:p>
          <a:p>
            <a:pPr algn="ctr"/>
            <a:r>
              <a:rPr lang="en-US" sz="3600" dirty="0"/>
              <a:t>Curriculum on Military Knowledge </a:t>
            </a:r>
          </a:p>
        </p:txBody>
      </p:sp>
      <p:sp>
        <p:nvSpPr>
          <p:cNvPr id="2" name="TextBox 1">
            <a:extLst>
              <a:ext uri="{FF2B5EF4-FFF2-40B4-BE49-F238E27FC236}">
                <a16:creationId xmlns:a16="http://schemas.microsoft.com/office/drawing/2014/main" id="{AFE7DE07-B738-48A9-9813-89E8B7830291}"/>
              </a:ext>
            </a:extLst>
          </p:cNvPr>
          <p:cNvSpPr txBox="1"/>
          <p:nvPr/>
        </p:nvSpPr>
        <p:spPr>
          <a:xfrm>
            <a:off x="914400" y="5638800"/>
            <a:ext cx="7315199" cy="1015663"/>
          </a:xfrm>
          <a:prstGeom prst="rect">
            <a:avLst/>
          </a:prstGeom>
          <a:noFill/>
        </p:spPr>
        <p:txBody>
          <a:bodyPr wrap="square" rtlCol="0">
            <a:spAutoFit/>
          </a:bodyPr>
          <a:lstStyle/>
          <a:p>
            <a:pPr algn="ctr"/>
            <a:r>
              <a:rPr lang="en-US" sz="2400" b="1" dirty="0"/>
              <a:t>“Look Sharp. Feel Sharp. Be Sharp!”</a:t>
            </a:r>
          </a:p>
          <a:p>
            <a:pPr algn="ctr"/>
            <a:endParaRPr lang="en-US" dirty="0"/>
          </a:p>
          <a:p>
            <a:pPr algn="ctr"/>
            <a:r>
              <a:rPr lang="en-US" b="1" dirty="0"/>
              <a:t>M2B: Class C Uniform</a:t>
            </a:r>
          </a:p>
        </p:txBody>
      </p:sp>
      <p:pic>
        <p:nvPicPr>
          <p:cNvPr id="7" name="Picture 2">
            <a:extLst>
              <a:ext uri="{FF2B5EF4-FFF2-40B4-BE49-F238E27FC236}">
                <a16:creationId xmlns:a16="http://schemas.microsoft.com/office/drawing/2014/main" id="{2F08A269-58BA-41F1-B0A7-2FF6980ABE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7473" y="1648639"/>
            <a:ext cx="5098654" cy="382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2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FA14F19D-F127-480F-A1FF-CB29D0B62DA6}"/>
              </a:ext>
            </a:extLst>
          </p:cNvPr>
          <p:cNvPicPr/>
          <p:nvPr/>
        </p:nvPicPr>
        <p:blipFill rotWithShape="1">
          <a:blip r:embed="rId3" cstate="print">
            <a:extLst>
              <a:ext uri="{28A0092B-C50C-407E-A947-70E740481C1C}">
                <a14:useLocalDpi xmlns:a14="http://schemas.microsoft.com/office/drawing/2010/main" val="0"/>
              </a:ext>
            </a:extLst>
          </a:blip>
          <a:srcRect b="68564"/>
          <a:stretch/>
        </p:blipFill>
        <p:spPr>
          <a:xfrm>
            <a:off x="2971800" y="2625608"/>
            <a:ext cx="3606741" cy="2829580"/>
          </a:xfrm>
          <a:prstGeom prst="rect">
            <a:avLst/>
          </a:prstGeom>
        </p:spPr>
      </p:pic>
      <p:sp>
        <p:nvSpPr>
          <p:cNvPr id="122883" name="Rectangle 3"/>
          <p:cNvSpPr>
            <a:spLocks noChangeArrowheads="1"/>
          </p:cNvSpPr>
          <p:nvPr/>
        </p:nvSpPr>
        <p:spPr bwMode="auto">
          <a:xfrm>
            <a:off x="5221288" y="3394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2884" name="Rectangle 4"/>
          <p:cNvSpPr>
            <a:spLocks noChangeArrowheads="1"/>
          </p:cNvSpPr>
          <p:nvPr/>
        </p:nvSpPr>
        <p:spPr bwMode="auto">
          <a:xfrm>
            <a:off x="7920038" y="1847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2885" name="Rectangle 5"/>
          <p:cNvSpPr>
            <a:spLocks noChangeArrowheads="1"/>
          </p:cNvSpPr>
          <p:nvPr/>
        </p:nvSpPr>
        <p:spPr bwMode="auto">
          <a:xfrm>
            <a:off x="825817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2886" name="Text Box 6"/>
          <p:cNvSpPr txBox="1">
            <a:spLocks noChangeArrowheads="1"/>
          </p:cNvSpPr>
          <p:nvPr/>
        </p:nvSpPr>
        <p:spPr bwMode="auto">
          <a:xfrm>
            <a:off x="1371600" y="304800"/>
            <a:ext cx="7391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t>Patches - Coyote Brown Class C</a:t>
            </a:r>
            <a:endParaRPr lang="en-US" altLang="en-US" sz="2000" dirty="0"/>
          </a:p>
        </p:txBody>
      </p:sp>
      <p:sp>
        <p:nvSpPr>
          <p:cNvPr id="122905" name="Text Box 25"/>
          <p:cNvSpPr txBox="1">
            <a:spLocks noChangeArrowheads="1"/>
          </p:cNvSpPr>
          <p:nvPr/>
        </p:nvSpPr>
        <p:spPr bwMode="auto">
          <a:xfrm>
            <a:off x="762000" y="33528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4" name="TextBox 3">
            <a:extLst>
              <a:ext uri="{FF2B5EF4-FFF2-40B4-BE49-F238E27FC236}">
                <a16:creationId xmlns:a16="http://schemas.microsoft.com/office/drawing/2014/main" id="{ABEEF3B3-AE2E-4913-A59E-96712ABCA182}"/>
              </a:ext>
            </a:extLst>
          </p:cNvPr>
          <p:cNvSpPr txBox="1"/>
          <p:nvPr/>
        </p:nvSpPr>
        <p:spPr>
          <a:xfrm>
            <a:off x="190881" y="1820069"/>
            <a:ext cx="3352800" cy="3416320"/>
          </a:xfrm>
          <a:prstGeom prst="rect">
            <a:avLst/>
          </a:prstGeom>
          <a:noFill/>
        </p:spPr>
        <p:txBody>
          <a:bodyPr wrap="square" rtlCol="0">
            <a:spAutoFit/>
          </a:bodyPr>
          <a:lstStyle/>
          <a:p>
            <a:pPr>
              <a:spcBef>
                <a:spcPct val="50000"/>
              </a:spcBef>
            </a:pPr>
            <a:r>
              <a:rPr lang="en-US" altLang="en-US" dirty="0">
                <a:solidFill>
                  <a:srgbClr val="0000D0"/>
                </a:solidFill>
              </a:rPr>
              <a:t>Nametape is brown on black,        worn on Velcro above the                right pocket, with the cadet’s last name. </a:t>
            </a:r>
          </a:p>
          <a:p>
            <a:pPr>
              <a:spcBef>
                <a:spcPct val="50000"/>
              </a:spcBef>
            </a:pPr>
            <a:r>
              <a:rPr lang="en-US" altLang="en-US" dirty="0">
                <a:solidFill>
                  <a:srgbClr val="0000D0"/>
                </a:solidFill>
              </a:rPr>
              <a:t>The California Patch is worn on the wearer’s top right sleeve pocket, centered on the Velcro. </a:t>
            </a:r>
          </a:p>
          <a:p>
            <a:pPr>
              <a:spcBef>
                <a:spcPct val="50000"/>
              </a:spcBef>
            </a:pPr>
            <a:r>
              <a:rPr lang="en-US" altLang="en-US" dirty="0">
                <a:solidFill>
                  <a:srgbClr val="0000D0"/>
                </a:solidFill>
              </a:rPr>
              <a:t>A Duty Patch or a brigade or unit patch may be worn on the bottom part of the pocket.</a:t>
            </a:r>
          </a:p>
          <a:p>
            <a:endParaRPr lang="en-US" dirty="0"/>
          </a:p>
        </p:txBody>
      </p:sp>
      <p:sp>
        <p:nvSpPr>
          <p:cNvPr id="5" name="TextBox 4">
            <a:extLst>
              <a:ext uri="{FF2B5EF4-FFF2-40B4-BE49-F238E27FC236}">
                <a16:creationId xmlns:a16="http://schemas.microsoft.com/office/drawing/2014/main" id="{101E4CC9-B687-440F-B4A8-9818BFD184F0}"/>
              </a:ext>
            </a:extLst>
          </p:cNvPr>
          <p:cNvSpPr txBox="1"/>
          <p:nvPr/>
        </p:nvSpPr>
        <p:spPr>
          <a:xfrm>
            <a:off x="5674319" y="1820069"/>
            <a:ext cx="3352800" cy="2723823"/>
          </a:xfrm>
          <a:prstGeom prst="rect">
            <a:avLst/>
          </a:prstGeom>
          <a:noFill/>
        </p:spPr>
        <p:txBody>
          <a:bodyPr wrap="square" rtlCol="0">
            <a:spAutoFit/>
          </a:bodyPr>
          <a:lstStyle/>
          <a:p>
            <a:r>
              <a:rPr lang="en-US" altLang="en-US" dirty="0">
                <a:solidFill>
                  <a:srgbClr val="0000D0"/>
                </a:solidFill>
              </a:rPr>
              <a:t>CA Cadet Corps nametape is worn on Velcro above the left pocket.</a:t>
            </a:r>
          </a:p>
          <a:p>
            <a:endParaRPr lang="en-US" altLang="en-US" dirty="0">
              <a:solidFill>
                <a:srgbClr val="0000D0"/>
              </a:solidFill>
            </a:endParaRPr>
          </a:p>
          <a:p>
            <a:r>
              <a:rPr lang="en-US" altLang="en-US" dirty="0">
                <a:solidFill>
                  <a:srgbClr val="0000D0"/>
                </a:solidFill>
              </a:rPr>
              <a:t>Achievement tabs (up to 3) may be worn on the top left pocket Velcro. </a:t>
            </a:r>
          </a:p>
          <a:p>
            <a:pPr>
              <a:spcBef>
                <a:spcPct val="50000"/>
              </a:spcBef>
            </a:pPr>
            <a:r>
              <a:rPr lang="en-US" altLang="en-US" dirty="0">
                <a:solidFill>
                  <a:srgbClr val="0000D0"/>
                </a:solidFill>
              </a:rPr>
              <a:t>The CACC Patch (subdued) is worn on the bottom left pocket Velcro.</a:t>
            </a:r>
          </a:p>
        </p:txBody>
      </p:sp>
    </p:spTree>
    <p:extLst>
      <p:ext uri="{BB962C8B-B14F-4D97-AF65-F5344CB8AC3E}">
        <p14:creationId xmlns:p14="http://schemas.microsoft.com/office/powerpoint/2010/main" val="32784339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ChangeArrowheads="1"/>
          </p:cNvSpPr>
          <p:nvPr/>
        </p:nvSpPr>
        <p:spPr bwMode="auto">
          <a:xfrm>
            <a:off x="7920038" y="1847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2885" name="Rectangle 5"/>
          <p:cNvSpPr>
            <a:spLocks noChangeArrowheads="1"/>
          </p:cNvSpPr>
          <p:nvPr/>
        </p:nvSpPr>
        <p:spPr bwMode="auto">
          <a:xfrm>
            <a:off x="825817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2886" name="Text Box 6"/>
          <p:cNvSpPr txBox="1">
            <a:spLocks noChangeArrowheads="1"/>
          </p:cNvSpPr>
          <p:nvPr/>
        </p:nvSpPr>
        <p:spPr bwMode="auto">
          <a:xfrm>
            <a:off x="1524000" y="248162"/>
            <a:ext cx="728635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Badges – Coyote Brown Class C</a:t>
            </a:r>
            <a:endParaRPr lang="en-US" altLang="en-US" sz="2400" dirty="0"/>
          </a:p>
        </p:txBody>
      </p:sp>
      <p:pic>
        <p:nvPicPr>
          <p:cNvPr id="2" name="Picture 1" descr="A picture containing diagram&#10;&#10;Description automatically generated">
            <a:extLst>
              <a:ext uri="{FF2B5EF4-FFF2-40B4-BE49-F238E27FC236}">
                <a16:creationId xmlns:a16="http://schemas.microsoft.com/office/drawing/2014/main" id="{0F6DC88F-F180-4919-BE9C-473C5F2E40F8}"/>
              </a:ext>
            </a:extLst>
          </p:cNvPr>
          <p:cNvPicPr/>
          <p:nvPr/>
        </p:nvPicPr>
        <p:blipFill>
          <a:blip r:embed="rId3">
            <a:extLst>
              <a:ext uri="{28A0092B-C50C-407E-A947-70E740481C1C}">
                <a14:useLocalDpi xmlns:a14="http://schemas.microsoft.com/office/drawing/2010/main" val="0"/>
              </a:ext>
            </a:extLst>
          </a:blip>
          <a:stretch>
            <a:fillRect/>
          </a:stretch>
        </p:blipFill>
        <p:spPr>
          <a:xfrm>
            <a:off x="2667000" y="2753885"/>
            <a:ext cx="3221355" cy="2761298"/>
          </a:xfrm>
          <a:prstGeom prst="rect">
            <a:avLst/>
          </a:prstGeom>
        </p:spPr>
      </p:pic>
      <p:sp>
        <p:nvSpPr>
          <p:cNvPr id="3" name="TextBox 2">
            <a:extLst>
              <a:ext uri="{FF2B5EF4-FFF2-40B4-BE49-F238E27FC236}">
                <a16:creationId xmlns:a16="http://schemas.microsoft.com/office/drawing/2014/main" id="{3CC0DAF5-14BA-436C-8F38-C8E8ABB8F91A}"/>
              </a:ext>
            </a:extLst>
          </p:cNvPr>
          <p:cNvSpPr txBox="1"/>
          <p:nvPr/>
        </p:nvSpPr>
        <p:spPr>
          <a:xfrm>
            <a:off x="190881" y="1820069"/>
            <a:ext cx="3352800" cy="1200329"/>
          </a:xfrm>
          <a:prstGeom prst="rect">
            <a:avLst/>
          </a:prstGeom>
          <a:noFill/>
        </p:spPr>
        <p:txBody>
          <a:bodyPr wrap="square" rtlCol="0">
            <a:spAutoFit/>
          </a:bodyPr>
          <a:lstStyle/>
          <a:p>
            <a:pPr>
              <a:spcBef>
                <a:spcPct val="50000"/>
              </a:spcBef>
            </a:pPr>
            <a:r>
              <a:rPr lang="en-US" altLang="en-US" dirty="0">
                <a:solidFill>
                  <a:srgbClr val="0000D0"/>
                </a:solidFill>
              </a:rPr>
              <a:t>The Drill Instructor Badge may                    be worn on the right                               pocket, parallel to the ground.</a:t>
            </a:r>
          </a:p>
          <a:p>
            <a:endParaRPr lang="en-US" dirty="0"/>
          </a:p>
        </p:txBody>
      </p:sp>
      <p:sp>
        <p:nvSpPr>
          <p:cNvPr id="4" name="TextBox 3">
            <a:extLst>
              <a:ext uri="{FF2B5EF4-FFF2-40B4-BE49-F238E27FC236}">
                <a16:creationId xmlns:a16="http://schemas.microsoft.com/office/drawing/2014/main" id="{7F1F2D77-A779-41A5-A9B8-1A75A103C04C}"/>
              </a:ext>
            </a:extLst>
          </p:cNvPr>
          <p:cNvSpPr txBox="1"/>
          <p:nvPr/>
        </p:nvSpPr>
        <p:spPr>
          <a:xfrm>
            <a:off x="5674319" y="1820069"/>
            <a:ext cx="3352800" cy="923330"/>
          </a:xfrm>
          <a:prstGeom prst="rect">
            <a:avLst/>
          </a:prstGeom>
          <a:noFill/>
        </p:spPr>
        <p:txBody>
          <a:bodyPr wrap="square" rtlCol="0">
            <a:spAutoFit/>
          </a:bodyPr>
          <a:lstStyle/>
          <a:p>
            <a:pPr>
              <a:spcBef>
                <a:spcPct val="50000"/>
              </a:spcBef>
            </a:pPr>
            <a:r>
              <a:rPr lang="en-US" altLang="en-US" dirty="0">
                <a:solidFill>
                  <a:srgbClr val="0000D0"/>
                </a:solidFill>
              </a:rPr>
              <a:t>The Medic Badge may be worn above the CACC nametape.</a:t>
            </a:r>
          </a:p>
          <a:p>
            <a:endParaRPr lang="en-US" dirty="0"/>
          </a:p>
        </p:txBody>
      </p:sp>
      <p:sp>
        <p:nvSpPr>
          <p:cNvPr id="5" name="Line 34">
            <a:extLst>
              <a:ext uri="{FF2B5EF4-FFF2-40B4-BE49-F238E27FC236}">
                <a16:creationId xmlns:a16="http://schemas.microsoft.com/office/drawing/2014/main" id="{74EBD7AB-F382-4DEA-AB01-DFE7D45C197E}"/>
              </a:ext>
            </a:extLst>
          </p:cNvPr>
          <p:cNvSpPr>
            <a:spLocks noChangeShapeType="1"/>
          </p:cNvSpPr>
          <p:nvPr/>
        </p:nvSpPr>
        <p:spPr bwMode="auto">
          <a:xfrm flipH="1">
            <a:off x="5029200" y="2514600"/>
            <a:ext cx="1066800" cy="1162615"/>
          </a:xfrm>
          <a:prstGeom prst="line">
            <a:avLst/>
          </a:prstGeom>
          <a:noFill/>
          <a:ln w="57150">
            <a:solidFill>
              <a:srgbClr val="FF00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34">
            <a:extLst>
              <a:ext uri="{FF2B5EF4-FFF2-40B4-BE49-F238E27FC236}">
                <a16:creationId xmlns:a16="http://schemas.microsoft.com/office/drawing/2014/main" id="{13989D28-CB83-4CC5-846F-4DF615B06DA6}"/>
              </a:ext>
            </a:extLst>
          </p:cNvPr>
          <p:cNvSpPr>
            <a:spLocks noChangeShapeType="1"/>
          </p:cNvSpPr>
          <p:nvPr/>
        </p:nvSpPr>
        <p:spPr bwMode="auto">
          <a:xfrm>
            <a:off x="1524000" y="3020398"/>
            <a:ext cx="2019681" cy="1551602"/>
          </a:xfrm>
          <a:prstGeom prst="line">
            <a:avLst/>
          </a:prstGeom>
          <a:noFill/>
          <a:ln w="57150">
            <a:solidFill>
              <a:srgbClr val="FF00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774718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00EE59B4-9294-4C50-9A48-363232CDE2D2}"/>
              </a:ext>
            </a:extLst>
          </p:cNvPr>
          <p:cNvPicPr/>
          <p:nvPr/>
        </p:nvPicPr>
        <p:blipFill rotWithShape="1">
          <a:blip r:embed="rId3" cstate="print">
            <a:extLst>
              <a:ext uri="{28A0092B-C50C-407E-A947-70E740481C1C}">
                <a14:useLocalDpi xmlns:a14="http://schemas.microsoft.com/office/drawing/2010/main" val="0"/>
              </a:ext>
            </a:extLst>
          </a:blip>
          <a:srcRect b="68564"/>
          <a:stretch/>
        </p:blipFill>
        <p:spPr>
          <a:xfrm>
            <a:off x="2846417" y="1365034"/>
            <a:ext cx="4749741" cy="4159788"/>
          </a:xfrm>
          <a:prstGeom prst="rect">
            <a:avLst/>
          </a:prstGeom>
        </p:spPr>
      </p:pic>
      <p:sp>
        <p:nvSpPr>
          <p:cNvPr id="129027" name="Rectangle 3"/>
          <p:cNvSpPr>
            <a:spLocks noChangeArrowheads="1"/>
          </p:cNvSpPr>
          <p:nvPr/>
        </p:nvSpPr>
        <p:spPr bwMode="auto">
          <a:xfrm>
            <a:off x="5221288" y="3394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9028" name="Rectangle 4"/>
          <p:cNvSpPr>
            <a:spLocks noChangeArrowheads="1"/>
          </p:cNvSpPr>
          <p:nvPr/>
        </p:nvSpPr>
        <p:spPr bwMode="auto">
          <a:xfrm>
            <a:off x="7920038" y="1847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9029" name="Rectangle 5"/>
          <p:cNvSpPr>
            <a:spLocks noChangeArrowheads="1"/>
          </p:cNvSpPr>
          <p:nvPr/>
        </p:nvSpPr>
        <p:spPr bwMode="auto">
          <a:xfrm>
            <a:off x="825817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9030" name="Text Box 6"/>
          <p:cNvSpPr txBox="1">
            <a:spLocks noChangeArrowheads="1"/>
          </p:cNvSpPr>
          <p:nvPr/>
        </p:nvSpPr>
        <p:spPr bwMode="auto">
          <a:xfrm>
            <a:off x="2972851" y="156666"/>
            <a:ext cx="319670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Rank Insignia</a:t>
            </a:r>
          </a:p>
        </p:txBody>
      </p:sp>
      <p:sp>
        <p:nvSpPr>
          <p:cNvPr id="129044" name="Text Box 20"/>
          <p:cNvSpPr txBox="1">
            <a:spLocks noChangeArrowheads="1"/>
          </p:cNvSpPr>
          <p:nvPr/>
        </p:nvSpPr>
        <p:spPr bwMode="auto">
          <a:xfrm>
            <a:off x="300038" y="2611438"/>
            <a:ext cx="2971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D0"/>
                </a:solidFill>
              </a:rPr>
              <a:t>Rank insignia affixed to Velcro between the two pockets.</a:t>
            </a:r>
          </a:p>
        </p:txBody>
      </p:sp>
      <p:sp>
        <p:nvSpPr>
          <p:cNvPr id="129045" name="Line 21"/>
          <p:cNvSpPr>
            <a:spLocks noChangeShapeType="1"/>
          </p:cNvSpPr>
          <p:nvPr/>
        </p:nvSpPr>
        <p:spPr bwMode="auto">
          <a:xfrm>
            <a:off x="2184399" y="3429000"/>
            <a:ext cx="2460377" cy="1665557"/>
          </a:xfrm>
          <a:prstGeom prst="line">
            <a:avLst/>
          </a:prstGeom>
          <a:noFill/>
          <a:ln w="57150">
            <a:solidFill>
              <a:srgbClr val="FF00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204634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ChangeArrowheads="1"/>
          </p:cNvSpPr>
          <p:nvPr/>
        </p:nvSpPr>
        <p:spPr bwMode="auto">
          <a:xfrm>
            <a:off x="5221288" y="3394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37220" name="Rectangle 4"/>
          <p:cNvSpPr>
            <a:spLocks noChangeArrowheads="1"/>
          </p:cNvSpPr>
          <p:nvPr/>
        </p:nvSpPr>
        <p:spPr bwMode="auto">
          <a:xfrm>
            <a:off x="7920038" y="1847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37221" name="Rectangle 5"/>
          <p:cNvSpPr>
            <a:spLocks noChangeArrowheads="1"/>
          </p:cNvSpPr>
          <p:nvPr/>
        </p:nvSpPr>
        <p:spPr bwMode="auto">
          <a:xfrm>
            <a:off x="825817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37222" name="Text Box 6"/>
          <p:cNvSpPr txBox="1">
            <a:spLocks noChangeArrowheads="1"/>
          </p:cNvSpPr>
          <p:nvPr/>
        </p:nvSpPr>
        <p:spPr bwMode="auto">
          <a:xfrm>
            <a:off x="2915501" y="304800"/>
            <a:ext cx="34304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Belt &amp; Sleeves</a:t>
            </a:r>
          </a:p>
        </p:txBody>
      </p:sp>
      <p:sp>
        <p:nvSpPr>
          <p:cNvPr id="137241" name="Text Box 25"/>
          <p:cNvSpPr txBox="1">
            <a:spLocks noChangeArrowheads="1"/>
          </p:cNvSpPr>
          <p:nvPr/>
        </p:nvSpPr>
        <p:spPr bwMode="auto">
          <a:xfrm>
            <a:off x="762000" y="33528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37252" name="Text Box 36"/>
          <p:cNvSpPr txBox="1">
            <a:spLocks noChangeArrowheads="1"/>
          </p:cNvSpPr>
          <p:nvPr/>
        </p:nvSpPr>
        <p:spPr bwMode="auto">
          <a:xfrm>
            <a:off x="330476" y="2488883"/>
            <a:ext cx="2667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D0"/>
                </a:solidFill>
              </a:rPr>
              <a:t>A tan or coyote brown belt is worn, with the end pointing to the left.</a:t>
            </a:r>
          </a:p>
        </p:txBody>
      </p:sp>
      <p:sp>
        <p:nvSpPr>
          <p:cNvPr id="12" name="Text Box 45"/>
          <p:cNvSpPr txBox="1">
            <a:spLocks noChangeArrowheads="1"/>
          </p:cNvSpPr>
          <p:nvPr/>
        </p:nvSpPr>
        <p:spPr bwMode="auto">
          <a:xfrm>
            <a:off x="6303579" y="1710184"/>
            <a:ext cx="26670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D0"/>
                </a:solidFill>
              </a:rPr>
              <a:t>If sleeves are rolled, roll them so that the outside of the cuff remains out, and no more than 3 inches above the elbow.</a:t>
            </a:r>
          </a:p>
          <a:p>
            <a:pPr>
              <a:spcBef>
                <a:spcPct val="50000"/>
              </a:spcBef>
            </a:pPr>
            <a:r>
              <a:rPr lang="en-US" altLang="en-US" dirty="0">
                <a:solidFill>
                  <a:srgbClr val="0000D0"/>
                </a:solidFill>
              </a:rPr>
              <a:t>Start by turning the sleeve inside out, with the cuff by the shoulder seam. Fold up the bottom twice, as smoothly as possible. Then turn the cuff down on top of the folded material. Practice the spacing so it works for your arms. </a:t>
            </a:r>
          </a:p>
        </p:txBody>
      </p:sp>
      <p:pic>
        <p:nvPicPr>
          <p:cNvPr id="15" name="Picture 14" descr="A person posing for the camera&#10;&#10;Description automatically generated">
            <a:extLst>
              <a:ext uri="{FF2B5EF4-FFF2-40B4-BE49-F238E27FC236}">
                <a16:creationId xmlns:a16="http://schemas.microsoft.com/office/drawing/2014/main" id="{89715687-C25C-4727-9980-40B4929DFDA0}"/>
              </a:ext>
            </a:extLst>
          </p:cNvPr>
          <p:cNvPicPr>
            <a:picLocks noChangeAspect="1"/>
          </p:cNvPicPr>
          <p:nvPr/>
        </p:nvPicPr>
        <p:blipFill rotWithShape="1">
          <a:blip r:embed="rId3">
            <a:extLst>
              <a:ext uri="{28A0092B-C50C-407E-A947-70E740481C1C}">
                <a14:useLocalDpi xmlns:a14="http://schemas.microsoft.com/office/drawing/2010/main" val="0"/>
              </a:ext>
            </a:extLst>
          </a:blip>
          <a:srcRect l="18880"/>
          <a:stretch/>
        </p:blipFill>
        <p:spPr>
          <a:xfrm>
            <a:off x="3319415" y="1219518"/>
            <a:ext cx="2682718" cy="5082540"/>
          </a:xfrm>
          <a:prstGeom prst="rect">
            <a:avLst/>
          </a:prstGeom>
        </p:spPr>
      </p:pic>
      <p:pic>
        <p:nvPicPr>
          <p:cNvPr id="17" name="image8.png">
            <a:extLst>
              <a:ext uri="{FF2B5EF4-FFF2-40B4-BE49-F238E27FC236}">
                <a16:creationId xmlns:a16="http://schemas.microsoft.com/office/drawing/2014/main" id="{BB0F8B72-7744-422D-9BE6-40B0746F8C82}"/>
              </a:ext>
            </a:extLst>
          </p:cNvPr>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88380" y1="32629" x2="89085" y2="57042"/>
                        <a14:foregroundMark x1="89085" y1="57042" x2="69542" y2="60563"/>
                        <a14:foregroundMark x1="69542" y1="60563" x2="60739" y2="38498"/>
                        <a14:foregroundMark x1="60739" y1="38498" x2="60563" y2="35681"/>
                      </a14:backgroundRemoval>
                    </a14:imgEffect>
                  </a14:imgLayer>
                </a14:imgProps>
              </a:ext>
              <a:ext uri="{28A0092B-C50C-407E-A947-70E740481C1C}">
                <a14:useLocalDpi xmlns:a14="http://schemas.microsoft.com/office/drawing/2010/main" val="0"/>
              </a:ext>
            </a:extLst>
          </a:blip>
          <a:srcRect t="19971" b="16725"/>
          <a:stretch/>
        </p:blipFill>
        <p:spPr bwMode="auto">
          <a:xfrm rot="10800000">
            <a:off x="173421" y="3615870"/>
            <a:ext cx="2594610" cy="12306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901291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5221288" y="3394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39268" name="Rectangle 4"/>
          <p:cNvSpPr>
            <a:spLocks noChangeArrowheads="1"/>
          </p:cNvSpPr>
          <p:nvPr/>
        </p:nvSpPr>
        <p:spPr bwMode="auto">
          <a:xfrm>
            <a:off x="7920038" y="1847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39269" name="Rectangle 5"/>
          <p:cNvSpPr>
            <a:spLocks noChangeArrowheads="1"/>
          </p:cNvSpPr>
          <p:nvPr/>
        </p:nvSpPr>
        <p:spPr bwMode="auto">
          <a:xfrm>
            <a:off x="825817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39270" name="Text Box 6"/>
          <p:cNvSpPr txBox="1">
            <a:spLocks noChangeArrowheads="1"/>
          </p:cNvSpPr>
          <p:nvPr/>
        </p:nvSpPr>
        <p:spPr bwMode="auto">
          <a:xfrm>
            <a:off x="2908610" y="171450"/>
            <a:ext cx="339092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Pants &amp; Boots</a:t>
            </a:r>
          </a:p>
        </p:txBody>
      </p:sp>
      <p:sp>
        <p:nvSpPr>
          <p:cNvPr id="139289" name="Text Box 25"/>
          <p:cNvSpPr txBox="1">
            <a:spLocks noChangeArrowheads="1"/>
          </p:cNvSpPr>
          <p:nvPr/>
        </p:nvSpPr>
        <p:spPr bwMode="auto">
          <a:xfrm>
            <a:off x="762000" y="33528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39306" name="Text Box 42"/>
          <p:cNvSpPr txBox="1">
            <a:spLocks noChangeArrowheads="1"/>
          </p:cNvSpPr>
          <p:nvPr/>
        </p:nvSpPr>
        <p:spPr bwMode="auto">
          <a:xfrm>
            <a:off x="534204" y="1636713"/>
            <a:ext cx="3390928"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0000D0"/>
                </a:solidFill>
              </a:rPr>
              <a:t>Pants are bloused by tucking pants into boots or around a blousing band. Pants should not be bloused down around ankles if a blousing band is used – they should sit right above the boot.</a:t>
            </a:r>
          </a:p>
          <a:p>
            <a:pPr>
              <a:spcBef>
                <a:spcPct val="50000"/>
              </a:spcBef>
            </a:pPr>
            <a:r>
              <a:rPr lang="en-US" altLang="en-US" dirty="0">
                <a:solidFill>
                  <a:srgbClr val="0000D0"/>
                </a:solidFill>
              </a:rPr>
              <a:t>Black or tan boots may be worn. Black boots should be shined.</a:t>
            </a:r>
          </a:p>
          <a:p>
            <a:pPr>
              <a:spcBef>
                <a:spcPct val="50000"/>
              </a:spcBef>
            </a:pPr>
            <a:r>
              <a:rPr lang="en-US" altLang="en-US" dirty="0">
                <a:solidFill>
                  <a:srgbClr val="0000D0"/>
                </a:solidFill>
              </a:rPr>
              <a:t>The blouse is worn outside of the  pants, with T-Shirt tucked in.</a:t>
            </a:r>
          </a:p>
          <a:p>
            <a:pPr>
              <a:spcBef>
                <a:spcPct val="50000"/>
              </a:spcBef>
            </a:pPr>
            <a:r>
              <a:rPr lang="en-US" altLang="en-US" sz="1800" dirty="0">
                <a:solidFill>
                  <a:srgbClr val="0000D0"/>
                </a:solidFill>
              </a:rPr>
              <a:t>The uniform is designed to fit loosely; do not alter it  to fit snugly.</a:t>
            </a:r>
          </a:p>
        </p:txBody>
      </p:sp>
      <p:sp>
        <p:nvSpPr>
          <p:cNvPr id="139307" name="Line 43"/>
          <p:cNvSpPr>
            <a:spLocks noChangeShapeType="1"/>
          </p:cNvSpPr>
          <p:nvPr/>
        </p:nvSpPr>
        <p:spPr bwMode="auto">
          <a:xfrm flipH="1">
            <a:off x="5103019" y="5063035"/>
            <a:ext cx="1066800" cy="533400"/>
          </a:xfrm>
          <a:prstGeom prst="line">
            <a:avLst/>
          </a:prstGeom>
          <a:noFill/>
          <a:ln w="57150">
            <a:solidFill>
              <a:srgbClr val="FF00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266" name="Picture 2">
            <a:extLst>
              <a:ext uri="{FF2B5EF4-FFF2-40B4-BE49-F238E27FC236}">
                <a16:creationId xmlns:a16="http://schemas.microsoft.com/office/drawing/2014/main" id="{D30C2033-33C6-4E44-BFC7-273D5CCC1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71613"/>
            <a:ext cx="471330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5737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A4AE-C6BB-4FCA-B48D-569CA5715A5D}"/>
              </a:ext>
            </a:extLst>
          </p:cNvPr>
          <p:cNvSpPr>
            <a:spLocks noGrp="1"/>
          </p:cNvSpPr>
          <p:nvPr>
            <p:ph type="title"/>
          </p:nvPr>
        </p:nvSpPr>
        <p:spPr/>
        <p:txBody>
          <a:bodyPr/>
          <a:lstStyle/>
          <a:p>
            <a:r>
              <a:rPr lang="en-US" dirty="0"/>
              <a:t>Blousing Your Boots</a:t>
            </a:r>
          </a:p>
        </p:txBody>
      </p:sp>
      <p:pic>
        <p:nvPicPr>
          <p:cNvPr id="5" name="Content Placeholder 4" descr="A group of shoes on the floor&#10;&#10;Description automatically generated">
            <a:extLst>
              <a:ext uri="{FF2B5EF4-FFF2-40B4-BE49-F238E27FC236}">
                <a16:creationId xmlns:a16="http://schemas.microsoft.com/office/drawing/2014/main" id="{A044F32D-966C-40A9-BE47-E8C6145672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4532" y="4826661"/>
            <a:ext cx="6459539" cy="1756701"/>
          </a:xfrm>
        </p:spPr>
      </p:pic>
      <p:sp>
        <p:nvSpPr>
          <p:cNvPr id="7" name="Text Box 42">
            <a:extLst>
              <a:ext uri="{FF2B5EF4-FFF2-40B4-BE49-F238E27FC236}">
                <a16:creationId xmlns:a16="http://schemas.microsoft.com/office/drawing/2014/main" id="{44A5E6F1-1BAB-41A4-B40C-3F1F5F28016F}"/>
              </a:ext>
            </a:extLst>
          </p:cNvPr>
          <p:cNvSpPr txBox="1">
            <a:spLocks noChangeArrowheads="1"/>
          </p:cNvSpPr>
          <p:nvPr/>
        </p:nvSpPr>
        <p:spPr bwMode="auto">
          <a:xfrm>
            <a:off x="534204" y="1636713"/>
            <a:ext cx="8000196"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0000D0"/>
                </a:solidFill>
              </a:rPr>
              <a:t>Pants are bloused using blousing bands of any type. Without blousing bands, they may be tucked into the boots, but should not present a ‘pegleg’ appearance by being tightly wrapped around the leg.</a:t>
            </a:r>
          </a:p>
          <a:p>
            <a:pPr>
              <a:spcBef>
                <a:spcPct val="50000"/>
              </a:spcBef>
            </a:pPr>
            <a:r>
              <a:rPr lang="en-US" altLang="en-US" dirty="0">
                <a:solidFill>
                  <a:srgbClr val="0000D0"/>
                </a:solidFill>
              </a:rPr>
              <a:t>When bloused, pants should sit on top of the boot – not around the ankles.</a:t>
            </a:r>
          </a:p>
          <a:p>
            <a:pPr>
              <a:spcBef>
                <a:spcPct val="50000"/>
              </a:spcBef>
            </a:pPr>
            <a:r>
              <a:rPr lang="en-US" altLang="en-US" dirty="0">
                <a:solidFill>
                  <a:srgbClr val="0000D0"/>
                </a:solidFill>
              </a:rPr>
              <a:t>Tuck in all loose shoestrings so they don’t hang down.</a:t>
            </a:r>
          </a:p>
          <a:p>
            <a:pPr>
              <a:spcBef>
                <a:spcPct val="50000"/>
              </a:spcBef>
            </a:pPr>
            <a:r>
              <a:rPr lang="en-US" altLang="en-US" dirty="0">
                <a:solidFill>
                  <a:srgbClr val="0000D0"/>
                </a:solidFill>
              </a:rPr>
              <a:t>Socks, if they show, must be a dark color – black is preferred. They should be boot socks or athletic socks that provide cushioning for the feet and must extend above the top of the boot top (ideally by 4-6 inches). Skin should not show between the boot top and pants.</a:t>
            </a:r>
          </a:p>
        </p:txBody>
      </p:sp>
      <p:pic>
        <p:nvPicPr>
          <p:cNvPr id="8" name="Picture 7">
            <a:extLst>
              <a:ext uri="{FF2B5EF4-FFF2-40B4-BE49-F238E27FC236}">
                <a16:creationId xmlns:a16="http://schemas.microsoft.com/office/drawing/2014/main" id="{E5C31545-31FF-41B7-B4A7-A31620DB9C29}"/>
              </a:ext>
            </a:extLst>
          </p:cNvPr>
          <p:cNvPicPr/>
          <p:nvPr/>
        </p:nvPicPr>
        <p:blipFill rotWithShape="1">
          <a:blip r:embed="rId3">
            <a:extLst>
              <a:ext uri="">
                <a14:useLocalDpi xmlns:lc="http://schemas.openxmlformats.org/drawingml/2006/lockedCanva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m="http://schemas.openxmlformats.org/officeDocument/2006/math"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a14="http://schemas.microsoft.com/office/drawing/2010/main" xmlns:w="http://schemas.openxmlformats.org/wordprocessingml/2006/main" xmlns="" xmlns:mc="http://schemas.openxmlformats.org/markup-compatibility/2006" xmlns:pic="http://schemas.openxmlformats.org/drawingml/2006/picture" xmlns:wp14="http://schemas.microsoft.com/office/word/2010/wordprocessingDrawing" xmlns:wp="http://schemas.openxmlformats.org/drawingml/2006/wordprocessingDrawing" xmlns:arto="http://schemas.microsoft.com/office/word/2006/arto" val="0"/>
              </a:ext>
              <a:ext uri="">
                <a1611:picAttrSrcUrl xmlns:lc="http://schemas.openxmlformats.org/drawingml/2006/lockedCanva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m="http://schemas.openxmlformats.org/officeDocument/2006/math"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a1611="http://schemas.microsoft.com/office/drawing/2016/11/main" xmlns:w="http://schemas.openxmlformats.org/wordprocessingml/2006/main" xmlns="" xmlns:mc="http://schemas.openxmlformats.org/markup-compatibility/2006" xmlns:pic="http://schemas.openxmlformats.org/drawingml/2006/picture" xmlns:wp14="http://schemas.microsoft.com/office/word/2010/wordprocessingDrawing" xmlns:wp="http://schemas.openxmlformats.org/drawingml/2006/wordprocessingDrawing" xmlns:arto="http://schemas.microsoft.com/office/word/2006/arto" r:id="rId29"/>
              </a:ext>
            </a:extLst>
          </a:blip>
          <a:srcRect l="26679" t="20933" r="24635" b="20050"/>
          <a:stretch/>
        </p:blipFill>
        <p:spPr>
          <a:xfrm rot="10800000">
            <a:off x="3529540" y="5221288"/>
            <a:ext cx="287656" cy="257663"/>
          </a:xfrm>
          <a:prstGeom prst="rect">
            <a:avLst/>
          </a:prstGeom>
        </p:spPr>
      </p:pic>
      <p:pic>
        <p:nvPicPr>
          <p:cNvPr id="12" name="Picture 11">
            <a:extLst>
              <a:ext uri="{FF2B5EF4-FFF2-40B4-BE49-F238E27FC236}">
                <a16:creationId xmlns:a16="http://schemas.microsoft.com/office/drawing/2014/main" id="{C0ECEEDE-0EA7-490B-939F-CADBB0B5BA85}"/>
              </a:ext>
            </a:extLst>
          </p:cNvPr>
          <p:cNvPicPr/>
          <p:nvPr/>
        </p:nvPicPr>
        <p:blipFill rotWithShape="1">
          <a:blip r:embed="rId3">
            <a:extLst>
              <a:ext uri="">
                <a14:useLocalDpi xmlns:arto="http://schemas.microsoft.com/office/word/2006/arto" xmlns:wp="http://schemas.openxmlformats.org/drawingml/2006/wordprocessingDrawing" xmlns:wp14="http://schemas.microsoft.com/office/word/2010/wordprocessingDrawing" xmlns:pic="http://schemas.openxmlformats.org/drawingml/2006/picture" xmlns:mc="http://schemas.openxmlformats.org/markup-compatibility/2006" xmlns="" xmlns:w="http://schemas.openxmlformats.org/wordprocessingml/2006/main" xmlns:a14="http://schemas.microsoft.com/office/drawing/2010/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m="http://schemas.openxmlformats.org/officeDocument/2006/math"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val="0"/>
              </a:ext>
              <a:ext uri="">
                <a1611:picAttrSrcUrl xmlns:arto="http://schemas.microsoft.com/office/word/2006/arto" xmlns:wp="http://schemas.openxmlformats.org/drawingml/2006/wordprocessingDrawing" xmlns:wp14="http://schemas.microsoft.com/office/word/2010/wordprocessingDrawing" xmlns:pic="http://schemas.openxmlformats.org/drawingml/2006/picture" xmlns:mc="http://schemas.openxmlformats.org/markup-compatibility/2006" xmlns="" xmlns:w="http://schemas.openxmlformats.org/wordprocessingml/2006/main" xmlns:a1611="http://schemas.microsoft.com/office/drawing/2016/11/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m="http://schemas.openxmlformats.org/officeDocument/2006/math"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r:id="rId30"/>
              </a:ext>
            </a:extLst>
          </a:blip>
          <a:srcRect l="26679" t="20933" r="24635" b="20050"/>
          <a:stretch/>
        </p:blipFill>
        <p:spPr>
          <a:xfrm rot="10800000">
            <a:off x="5334000" y="5221287"/>
            <a:ext cx="287656" cy="257663"/>
          </a:xfrm>
          <a:prstGeom prst="rect">
            <a:avLst/>
          </a:prstGeom>
        </p:spPr>
      </p:pic>
      <p:pic>
        <p:nvPicPr>
          <p:cNvPr id="14" name="Picture 13">
            <a:extLst>
              <a:ext uri="{FF2B5EF4-FFF2-40B4-BE49-F238E27FC236}">
                <a16:creationId xmlns:a16="http://schemas.microsoft.com/office/drawing/2014/main" id="{F0D59CBD-F477-41CD-9944-888637E399C9}"/>
              </a:ext>
            </a:extLst>
          </p:cNvPr>
          <p:cNvPicPr/>
          <p:nvPr/>
        </p:nvPicPr>
        <p:blipFill rotWithShape="1">
          <a:blip r:embed="rId3">
            <a:extLst>
              <a:ext uri="">
                <a14:useLocalDpi xmlns:arto="http://schemas.microsoft.com/office/word/2006/arto" xmlns:wp="http://schemas.openxmlformats.org/drawingml/2006/wordprocessingDrawing" xmlns:wp14="http://schemas.microsoft.com/office/word/2010/wordprocessingDrawing" xmlns:pic="http://schemas.openxmlformats.org/drawingml/2006/picture" xmlns:mc="http://schemas.openxmlformats.org/markup-compatibility/2006" xmlns="" xmlns:w="http://schemas.openxmlformats.org/wordprocessingml/2006/main" xmlns:a14="http://schemas.microsoft.com/office/drawing/2010/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m="http://schemas.openxmlformats.org/officeDocument/2006/math"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val="0"/>
              </a:ext>
              <a:ext uri="">
                <a1611:picAttrSrcUrl xmlns:arto="http://schemas.microsoft.com/office/word/2006/arto" xmlns:wp="http://schemas.openxmlformats.org/drawingml/2006/wordprocessingDrawing" xmlns:wp14="http://schemas.microsoft.com/office/word/2010/wordprocessingDrawing" xmlns:pic="http://schemas.openxmlformats.org/drawingml/2006/picture" xmlns:mc="http://schemas.openxmlformats.org/markup-compatibility/2006" xmlns="" xmlns:w="http://schemas.openxmlformats.org/wordprocessingml/2006/main" xmlns:a1611="http://schemas.microsoft.com/office/drawing/2016/11/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m="http://schemas.openxmlformats.org/officeDocument/2006/math"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r:id="rId31"/>
              </a:ext>
            </a:extLst>
          </a:blip>
          <a:srcRect l="26679" t="20933" r="24635" b="20050"/>
          <a:stretch/>
        </p:blipFill>
        <p:spPr>
          <a:xfrm rot="10800000">
            <a:off x="7391400" y="5705011"/>
            <a:ext cx="287656" cy="257663"/>
          </a:xfrm>
          <a:prstGeom prst="rect">
            <a:avLst/>
          </a:prstGeom>
        </p:spPr>
      </p:pic>
      <p:pic>
        <p:nvPicPr>
          <p:cNvPr id="15" name="Picture 14">
            <a:extLst>
              <a:ext uri="{FF2B5EF4-FFF2-40B4-BE49-F238E27FC236}">
                <a16:creationId xmlns:a16="http://schemas.microsoft.com/office/drawing/2014/main" id="{3B1D8628-243D-4492-AA29-379E8C09B9E4}"/>
              </a:ext>
            </a:extLst>
          </p:cNvPr>
          <p:cNvPicPr/>
          <p:nvPr/>
        </p:nvPicPr>
        <p:blipFill rotWithShape="1">
          <a:blip r:embed="rId3">
            <a:extLst>
              <a:ext uri="">
                <a14:useLocalDpi xmlns:lc="http://schemas.openxmlformats.org/drawingml/2006/lockedCanva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m="http://schemas.openxmlformats.org/officeDocument/2006/math"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a14="http://schemas.microsoft.com/office/drawing/2010/main" xmlns:w="http://schemas.openxmlformats.org/wordprocessingml/2006/main" xmlns="" xmlns:mc="http://schemas.openxmlformats.org/markup-compatibility/2006" xmlns:pic="http://schemas.openxmlformats.org/drawingml/2006/picture" xmlns:wp14="http://schemas.microsoft.com/office/word/2010/wordprocessingDrawing" xmlns:wp="http://schemas.openxmlformats.org/drawingml/2006/wordprocessingDrawing" xmlns:arto="http://schemas.microsoft.com/office/word/2006/arto" val="0"/>
              </a:ext>
              <a:ext uri="">
                <a1611:picAttrSrcUrl xmlns:lc="http://schemas.openxmlformats.org/drawingml/2006/lockedCanva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m="http://schemas.openxmlformats.org/officeDocument/2006/math"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a1611="http://schemas.microsoft.com/office/drawing/2016/11/main" xmlns:w="http://schemas.openxmlformats.org/wordprocessingml/2006/main" xmlns="" xmlns:mc="http://schemas.openxmlformats.org/markup-compatibility/2006" xmlns:pic="http://schemas.openxmlformats.org/drawingml/2006/picture" xmlns:wp14="http://schemas.microsoft.com/office/word/2010/wordprocessingDrawing" xmlns:wp="http://schemas.openxmlformats.org/drawingml/2006/wordprocessingDrawing" xmlns:arto="http://schemas.microsoft.com/office/word/2006/arto" r:id="rId32"/>
              </a:ext>
            </a:extLst>
          </a:blip>
          <a:srcRect l="26679" t="20933" r="24635" b="20050"/>
          <a:stretch/>
        </p:blipFill>
        <p:spPr>
          <a:xfrm>
            <a:off x="1752600" y="4891450"/>
            <a:ext cx="420763" cy="390700"/>
          </a:xfrm>
          <a:prstGeom prst="rect">
            <a:avLst/>
          </a:prstGeom>
        </p:spPr>
      </p:pic>
    </p:spTree>
    <p:extLst>
      <p:ext uri="{BB962C8B-B14F-4D97-AF65-F5344CB8AC3E}">
        <p14:creationId xmlns:p14="http://schemas.microsoft.com/office/powerpoint/2010/main" val="231976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457200" y="1752600"/>
            <a:ext cx="8229600" cy="4525963"/>
          </a:xfrm>
        </p:spPr>
        <p:txBody>
          <a:bodyPr>
            <a:normAutofit/>
          </a:bodyPr>
          <a:lstStyle/>
          <a:p>
            <a:pPr marL="514350" indent="-514350">
              <a:buFont typeface="+mj-lt"/>
              <a:buAutoNum type="arabicPeriod"/>
            </a:pPr>
            <a:r>
              <a:rPr lang="en-US" dirty="0"/>
              <a:t>What is the basic cap worn with the Coyote Brown Class C Uniform?</a:t>
            </a:r>
          </a:p>
          <a:p>
            <a:pPr marL="514350" indent="-514350">
              <a:buFont typeface="+mj-lt"/>
              <a:buAutoNum type="arabicPeriod"/>
            </a:pPr>
            <a:r>
              <a:rPr lang="en-US" dirty="0"/>
              <a:t>Which arms are the CACC patch and California patch worn on?</a:t>
            </a:r>
          </a:p>
          <a:p>
            <a:pPr marL="514350" indent="-514350">
              <a:buFont typeface="+mj-lt"/>
              <a:buAutoNum type="arabicPeriod"/>
            </a:pPr>
            <a:r>
              <a:rPr lang="en-US" dirty="0"/>
              <a:t>Which two badges may be worn on the Class C Uniform?</a:t>
            </a:r>
          </a:p>
          <a:p>
            <a:pPr marL="514350" indent="-514350">
              <a:buFont typeface="+mj-lt"/>
              <a:buAutoNum type="arabicPeriod"/>
            </a:pPr>
            <a:r>
              <a:rPr lang="en-US" dirty="0"/>
              <a:t>Name two ways to blouse your boots that are NOT authorized.</a:t>
            </a:r>
          </a:p>
          <a:p>
            <a:pPr marL="514350" indent="-514350">
              <a:buFont typeface="+mj-lt"/>
              <a:buAutoNum type="arabicPeriod"/>
            </a:pPr>
            <a:endParaRPr lang="en-US" dirty="0">
              <a:solidFill>
                <a:srgbClr val="0070C0"/>
              </a:solidFill>
            </a:endParaRPr>
          </a:p>
        </p:txBody>
      </p:sp>
    </p:spTree>
    <p:extLst>
      <p:ext uri="{BB962C8B-B14F-4D97-AF65-F5344CB8AC3E}">
        <p14:creationId xmlns:p14="http://schemas.microsoft.com/office/powerpoint/2010/main" val="379359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Khaki Class C uniform</a:t>
            </a:r>
          </a:p>
        </p:txBody>
      </p:sp>
      <p:sp>
        <p:nvSpPr>
          <p:cNvPr id="5" name="Text Placeholder 4"/>
          <p:cNvSpPr>
            <a:spLocks noGrp="1"/>
          </p:cNvSpPr>
          <p:nvPr>
            <p:ph type="body" idx="1"/>
          </p:nvPr>
        </p:nvSpPr>
        <p:spPr/>
        <p:txBody>
          <a:bodyPr/>
          <a:lstStyle/>
          <a:p>
            <a:pPr lvl="0"/>
            <a:r>
              <a:rPr lang="en-US" dirty="0"/>
              <a:t>B1. Wear the Khaki Class C Uniform to standard.</a:t>
            </a:r>
          </a:p>
          <a:p>
            <a:endParaRPr lang="en-US" dirty="0"/>
          </a:p>
        </p:txBody>
      </p:sp>
    </p:spTree>
    <p:extLst>
      <p:ext uri="{BB962C8B-B14F-4D97-AF65-F5344CB8AC3E}">
        <p14:creationId xmlns:p14="http://schemas.microsoft.com/office/powerpoint/2010/main" val="155292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533401"/>
            <a:ext cx="7772400" cy="762000"/>
          </a:xfrm>
        </p:spPr>
        <p:txBody>
          <a:bodyPr>
            <a:normAutofit/>
          </a:bodyPr>
          <a:lstStyle/>
          <a:p>
            <a:r>
              <a:rPr lang="en-US" sz="3600" dirty="0"/>
              <a:t>Khaki Class C Uniform</a:t>
            </a:r>
          </a:p>
        </p:txBody>
      </p:sp>
      <p:sp>
        <p:nvSpPr>
          <p:cNvPr id="2" name="Content Placeholder 3">
            <a:extLst>
              <a:ext uri="{FF2B5EF4-FFF2-40B4-BE49-F238E27FC236}">
                <a16:creationId xmlns:a16="http://schemas.microsoft.com/office/drawing/2014/main" id="{C343816E-DBEF-4EF6-9717-A9822F27C372}"/>
              </a:ext>
            </a:extLst>
          </p:cNvPr>
          <p:cNvSpPr txBox="1">
            <a:spLocks/>
          </p:cNvSpPr>
          <p:nvPr/>
        </p:nvSpPr>
        <p:spPr>
          <a:xfrm>
            <a:off x="990600" y="1600200"/>
            <a:ext cx="7620000" cy="452596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pPr marL="0" marR="233045">
              <a:lnSpc>
                <a:spcPct val="98000"/>
              </a:lnSpc>
              <a:spcBef>
                <a:spcPts val="10"/>
              </a:spcBef>
              <a:spcAft>
                <a:spcPts val="0"/>
              </a:spcAft>
            </a:pPr>
            <a:r>
              <a:rPr lang="en-US" sz="1700" i="1" dirty="0">
                <a:solidFill>
                  <a:schemeClr val="tx1"/>
                </a:solidFill>
                <a:effectLst/>
                <a:latin typeface="Calibri" panose="020F0502020204030204" pitchFamily="34" charset="0"/>
                <a:ea typeface="Calibri" panose="020F0502020204030204" pitchFamily="34" charset="0"/>
              </a:rPr>
              <a:t>90% of Cadets will understand when the Class C Uniform is appropriate for wear, will be able to wear it properly, and describe the standards for each of the parts of the uniform.</a:t>
            </a:r>
            <a:endParaRPr lang="en-US" sz="1700" dirty="0">
              <a:solidFill>
                <a:schemeClr val="tx1"/>
              </a:solidFill>
              <a:effectLst/>
              <a:latin typeface="Calibri" panose="020F0502020204030204" pitchFamily="34" charset="0"/>
              <a:ea typeface="Calibri" panose="020F0502020204030204" pitchFamily="34" charset="0"/>
            </a:endParaRPr>
          </a:p>
          <a:p>
            <a:pPr marL="0" marR="0">
              <a:lnSpc>
                <a:spcPct val="110000"/>
              </a:lnSpc>
              <a:spcBef>
                <a:spcPts val="0"/>
              </a:spcBef>
              <a:spcAft>
                <a:spcPts val="0"/>
              </a:spcAft>
            </a:pPr>
            <a:endPar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u="sng" dirty="0">
                <a:solidFill>
                  <a:schemeClr val="tx1"/>
                </a:solidFill>
              </a:rPr>
              <a:t>Plan of Action</a:t>
            </a:r>
            <a:r>
              <a:rPr lang="en-US" dirty="0">
                <a:solidFill>
                  <a:schemeClr val="tx1"/>
                </a:solidFill>
              </a:rPr>
              <a:t>:</a:t>
            </a:r>
            <a:r>
              <a:rPr lang="en-US" i="1" dirty="0">
                <a:solidFill>
                  <a:schemeClr val="tx1"/>
                </a:solidFill>
              </a:rPr>
              <a:t> </a:t>
            </a:r>
            <a:endParaRPr lang="en-US" dirty="0">
              <a:solidFill>
                <a:schemeClr val="tx1"/>
              </a:solidFill>
            </a:endParaRPr>
          </a:p>
          <a:p>
            <a:pPr marL="342900" marR="0" indent="-342900">
              <a:lnSpc>
                <a:spcPct val="110000"/>
              </a:lnSpc>
              <a:spcBef>
                <a:spcPts val="0"/>
              </a:spcBef>
              <a:spcAft>
                <a:spcPts val="0"/>
              </a:spcAft>
              <a:buAutoNum type="arabicPeriod"/>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t>
            </a:r>
            <a:r>
              <a:rPr lang="en-US" sz="18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a:t>
            </a:r>
            <a:r>
              <a:rPr lang="en-US" sz="1800" spc="-1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Coyote Brown Class</a:t>
            </a:r>
            <a:r>
              <a:rPr lang="en-US" sz="1800" spc="-1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a:t>
            </a:r>
            <a:r>
              <a:rPr lang="en-US" sz="18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a:t>
            </a:r>
            <a:r>
              <a:rPr lang="en-US" sz="18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8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t>
            </a:r>
            <a:r>
              <a:rPr lang="en-US" sz="18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a:t>
            </a:r>
            <a:r>
              <a:rPr lang="en-US" sz="1800" spc="-1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
            </a:r>
            <a:r>
              <a:rPr lang="en-US" sz="18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spc="-1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a:t>
            </a:r>
            <a:r>
              <a:rPr lang="en-US" sz="18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t>
            </a:r>
            <a:r>
              <a:rPr lang="en-US" sz="18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a:t>
            </a:r>
            <a:r>
              <a:rPr lang="en-US" sz="18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nd</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a:t>
            </a:r>
            <a:r>
              <a:rPr lang="en-US" sz="1800" spc="-5"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342900" marR="0" indent="-342900">
              <a:lnSpc>
                <a:spcPct val="110000"/>
              </a:lnSpc>
              <a:spcBef>
                <a:spcPts val="0"/>
              </a:spcBef>
              <a:spcAft>
                <a:spcPts val="0"/>
              </a:spcAft>
              <a:buAutoNum type="arabicPeriod"/>
            </a:pPr>
            <a:r>
              <a:rPr lang="en-US" sz="1800" dirty="0">
                <a:solidFill>
                  <a:schemeClr val="tx1"/>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Wear the Khaki Class C Uniform to standard</a:t>
            </a:r>
            <a:endParaRPr lang="en-US" sz="18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are the standards for wearing the Class C Uniform properly? What are all the parts to it?</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56214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D690D2-9210-48B7-9DC1-3A561987D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661" y="1676400"/>
            <a:ext cx="7184678" cy="475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FF03D8D-4371-42E6-8D27-AA0C6AF29902}"/>
              </a:ext>
            </a:extLst>
          </p:cNvPr>
          <p:cNvSpPr>
            <a:spLocks noGrp="1"/>
          </p:cNvSpPr>
          <p:nvPr>
            <p:ph type="title"/>
          </p:nvPr>
        </p:nvSpPr>
        <p:spPr>
          <a:xfrm>
            <a:off x="990600" y="274638"/>
            <a:ext cx="7162800" cy="1143000"/>
          </a:xfrm>
        </p:spPr>
        <p:txBody>
          <a:bodyPr/>
          <a:lstStyle/>
          <a:p>
            <a:r>
              <a:rPr lang="en-US" dirty="0"/>
              <a:t>Khaki Class C Uniform</a:t>
            </a:r>
          </a:p>
        </p:txBody>
      </p:sp>
    </p:spTree>
    <p:extLst>
      <p:ext uri="{BB962C8B-B14F-4D97-AF65-F5344CB8AC3E}">
        <p14:creationId xmlns:p14="http://schemas.microsoft.com/office/powerpoint/2010/main" val="148637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C Uniform Agenda</a:t>
            </a:r>
          </a:p>
        </p:txBody>
      </p:sp>
      <p:sp>
        <p:nvSpPr>
          <p:cNvPr id="5" name="TextBox 4"/>
          <p:cNvSpPr txBox="1"/>
          <p:nvPr/>
        </p:nvSpPr>
        <p:spPr>
          <a:xfrm>
            <a:off x="1219200" y="2057400"/>
            <a:ext cx="6553200" cy="792525"/>
          </a:xfrm>
          <a:prstGeom prst="rect">
            <a:avLst/>
          </a:prstGeom>
          <a:noFill/>
        </p:spPr>
        <p:txBody>
          <a:bodyPr wrap="square" rtlCol="0">
            <a:spAutoFit/>
          </a:bodyPr>
          <a:lstStyle/>
          <a:p>
            <a:pPr>
              <a:lnSpc>
                <a:spcPct val="80000"/>
              </a:lnSpc>
              <a:spcBef>
                <a:spcPct val="20000"/>
              </a:spcBef>
            </a:pPr>
            <a:r>
              <a:rPr lang="en-US" sz="2500" dirty="0">
                <a:hlinkClick r:id="rId2" action="ppaction://hlinksldjump"/>
              </a:rPr>
              <a:t>B1. Coyote Brown Class C Uniform</a:t>
            </a:r>
            <a:endParaRPr lang="en-US" sz="2500" dirty="0"/>
          </a:p>
          <a:p>
            <a:pPr>
              <a:lnSpc>
                <a:spcPct val="80000"/>
              </a:lnSpc>
              <a:spcBef>
                <a:spcPct val="20000"/>
              </a:spcBef>
            </a:pPr>
            <a:r>
              <a:rPr lang="en-US" sz="2500" dirty="0">
                <a:hlinkClick r:id="rId3" action="ppaction://hlinksldjump"/>
              </a:rPr>
              <a:t>B2. Khaki Class C Uniform</a:t>
            </a:r>
            <a:endParaRPr lang="en-US" sz="2500" dirty="0"/>
          </a:p>
        </p:txBody>
      </p:sp>
    </p:spTree>
    <p:extLst>
      <p:ext uri="{BB962C8B-B14F-4D97-AF65-F5344CB8AC3E}">
        <p14:creationId xmlns:p14="http://schemas.microsoft.com/office/powerpoint/2010/main" val="400202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B1CD-65A3-44A0-9A2D-3D8F976F6E68}"/>
              </a:ext>
            </a:extLst>
          </p:cNvPr>
          <p:cNvSpPr>
            <a:spLocks noGrp="1"/>
          </p:cNvSpPr>
          <p:nvPr>
            <p:ph type="title"/>
          </p:nvPr>
        </p:nvSpPr>
        <p:spPr/>
        <p:txBody>
          <a:bodyPr/>
          <a:lstStyle/>
          <a:p>
            <a:r>
              <a:rPr lang="en-US" dirty="0"/>
              <a:t>Headgear</a:t>
            </a:r>
          </a:p>
        </p:txBody>
      </p:sp>
      <p:sp>
        <p:nvSpPr>
          <p:cNvPr id="3" name="Content Placeholder 2">
            <a:extLst>
              <a:ext uri="{FF2B5EF4-FFF2-40B4-BE49-F238E27FC236}">
                <a16:creationId xmlns:a16="http://schemas.microsoft.com/office/drawing/2014/main" id="{221FF508-84DA-4C35-BCD7-175C4CA63D7E}"/>
              </a:ext>
            </a:extLst>
          </p:cNvPr>
          <p:cNvSpPr>
            <a:spLocks noGrp="1"/>
          </p:cNvSpPr>
          <p:nvPr>
            <p:ph idx="1"/>
          </p:nvPr>
        </p:nvSpPr>
        <p:spPr>
          <a:xfrm>
            <a:off x="457200" y="1600201"/>
            <a:ext cx="8229600" cy="3276600"/>
          </a:xfrm>
        </p:spPr>
        <p:txBody>
          <a:bodyPr>
            <a:normAutofit lnSpcReduction="10000"/>
          </a:bodyPr>
          <a:lstStyle/>
          <a:p>
            <a:pPr marL="0" marR="367665" indent="0">
              <a:spcBef>
                <a:spcPts val="0"/>
              </a:spcBef>
              <a:spcAft>
                <a:spcPts val="0"/>
              </a:spcAft>
              <a:buNone/>
            </a:pPr>
            <a:r>
              <a:rPr lang="en-US" sz="1800" dirty="0">
                <a:effectLst/>
                <a:latin typeface="Calibri" panose="020F0502020204030204" pitchFamily="34" charset="0"/>
                <a:ea typeface="Calibri" panose="020F0502020204030204" pitchFamily="34" charset="0"/>
              </a:rPr>
              <a:t>A cap must be worn with this uniform. The basic cap is the CACC utility cap, also called a patrol cap.  The CACC baseball-style cap may also be worn by all cadets. If you have completed training and received orders authorizing the red or black beret or the drill instructor hat, you may wear those as well.				</a:t>
            </a:r>
          </a:p>
          <a:p>
            <a:pPr marL="342900" marR="367665"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CACC baseball-style cap</a:t>
            </a:r>
          </a:p>
          <a:p>
            <a:pPr marR="367665">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rPr>
              <a:t>Black Cadet Leadership Beret</a:t>
            </a:r>
            <a:endParaRPr lang="en-US" sz="1800" dirty="0">
              <a:effectLst/>
              <a:latin typeface="Calibri" panose="020F0502020204030204" pitchFamily="34" charset="0"/>
              <a:ea typeface="Calibri" panose="020F0502020204030204" pitchFamily="34" charset="0"/>
            </a:endParaRPr>
          </a:p>
          <a:p>
            <a:pPr marL="342900" marR="367665"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Red Survival Beret</a:t>
            </a:r>
          </a:p>
          <a:p>
            <a:pPr marL="342900" marR="367665"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Cadets who have been authorized permanent wear of the Drill Instructor Hat may wear it</a:t>
            </a:r>
          </a:p>
          <a:p>
            <a:pPr marL="342900" marR="367665"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Cadets who have graduated the Cadet Drill Instructor Course and are engaged in drill-related training may wear the Drill Instructor Hat during that training</a:t>
            </a:r>
          </a:p>
          <a:p>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AC8A4737-D249-4BDE-B530-30C684A42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004" y="4876801"/>
            <a:ext cx="5809992" cy="1487553"/>
          </a:xfrm>
          <a:prstGeom prst="rect">
            <a:avLst/>
          </a:prstGeom>
        </p:spPr>
      </p:pic>
    </p:spTree>
    <p:extLst>
      <p:ext uri="{BB962C8B-B14F-4D97-AF65-F5344CB8AC3E}">
        <p14:creationId xmlns:p14="http://schemas.microsoft.com/office/powerpoint/2010/main" val="336213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5221288" y="3394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18790" name="Text Box 6"/>
          <p:cNvSpPr txBox="1">
            <a:spLocks noChangeArrowheads="1"/>
          </p:cNvSpPr>
          <p:nvPr/>
        </p:nvSpPr>
        <p:spPr bwMode="auto">
          <a:xfrm>
            <a:off x="3368483" y="76200"/>
            <a:ext cx="23937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Headgear</a:t>
            </a:r>
            <a:endParaRPr lang="en-US" altLang="en-US" sz="2400" dirty="0"/>
          </a:p>
        </p:txBody>
      </p:sp>
      <p:sp>
        <p:nvSpPr>
          <p:cNvPr id="118798" name="Text Box 14"/>
          <p:cNvSpPr txBox="1">
            <a:spLocks noChangeArrowheads="1"/>
          </p:cNvSpPr>
          <p:nvPr/>
        </p:nvSpPr>
        <p:spPr bwMode="auto">
          <a:xfrm>
            <a:off x="1487847" y="2253992"/>
            <a:ext cx="306648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D0"/>
                </a:solidFill>
              </a:rPr>
              <a:t>Rank insignia is centered. All caps are worn so that no hair is visible on the forehead beneath the cap.</a:t>
            </a:r>
          </a:p>
        </p:txBody>
      </p:sp>
      <p:sp>
        <p:nvSpPr>
          <p:cNvPr id="2" name="TextBox 1"/>
          <p:cNvSpPr txBox="1"/>
          <p:nvPr/>
        </p:nvSpPr>
        <p:spPr>
          <a:xfrm>
            <a:off x="6072397" y="3170446"/>
            <a:ext cx="2854833" cy="2862322"/>
          </a:xfrm>
          <a:prstGeom prst="rect">
            <a:avLst/>
          </a:prstGeom>
          <a:noFill/>
        </p:spPr>
        <p:txBody>
          <a:bodyPr wrap="square" rtlCol="0">
            <a:spAutoFit/>
          </a:bodyPr>
          <a:lstStyle/>
          <a:p>
            <a:r>
              <a:rPr lang="en-US" dirty="0">
                <a:solidFill>
                  <a:srgbClr val="0000D0"/>
                </a:solidFill>
              </a:rPr>
              <a:t>The Beret is worn with the headband straight across forehead, 1” above eyebrows. Flash is positioned over left eye. The right side of the beret is draped toward or over the right ear. Rank insignia is centered on flash.</a:t>
            </a:r>
          </a:p>
          <a:p>
            <a:endParaRPr lang="en-US" dirty="0">
              <a:solidFill>
                <a:srgbClr val="0000D0"/>
              </a:solidFill>
            </a:endParaRPr>
          </a:p>
        </p:txBody>
      </p:sp>
      <p:pic>
        <p:nvPicPr>
          <p:cNvPr id="14" name="Picture 13" descr="A close up of a logo&#10;&#10;Description automatically generated">
            <a:extLst>
              <a:ext uri="{FF2B5EF4-FFF2-40B4-BE49-F238E27FC236}">
                <a16:creationId xmlns:a16="http://schemas.microsoft.com/office/drawing/2014/main" id="{49079B30-13C7-4D06-89EA-A28248EAA1B5}"/>
              </a:ext>
            </a:extLst>
          </p:cNvPr>
          <p:cNvPicPr/>
          <p:nvPr/>
        </p:nvPicPr>
        <p:blipFill rotWithShape="1">
          <a:blip r:embed="rId3" cstate="print">
            <a:extLst>
              <a:ext uri="{28A0092B-C50C-407E-A947-70E740481C1C}">
                <a14:useLocalDpi xmlns:a14="http://schemas.microsoft.com/office/drawing/2010/main" val="0"/>
              </a:ext>
            </a:extLst>
          </a:blip>
          <a:srcRect b="68564"/>
          <a:stretch/>
        </p:blipFill>
        <p:spPr>
          <a:xfrm>
            <a:off x="1667213" y="4367743"/>
            <a:ext cx="1888669" cy="1323439"/>
          </a:xfrm>
          <a:prstGeom prst="rect">
            <a:avLst/>
          </a:prstGeom>
        </p:spPr>
      </p:pic>
      <p:pic>
        <p:nvPicPr>
          <p:cNvPr id="6" name="Picture 4">
            <a:extLst>
              <a:ext uri="{FF2B5EF4-FFF2-40B4-BE49-F238E27FC236}">
                <a16:creationId xmlns:a16="http://schemas.microsoft.com/office/drawing/2014/main" id="{C297D6CE-60D4-41B9-91F3-B20E0C2302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832" t="27879" r="49848" b="64444"/>
          <a:stretch/>
        </p:blipFill>
        <p:spPr bwMode="auto">
          <a:xfrm>
            <a:off x="3344905" y="4068626"/>
            <a:ext cx="1216920" cy="1622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posing for a photo&#10;&#10;Description automatically generated">
            <a:extLst>
              <a:ext uri="{FF2B5EF4-FFF2-40B4-BE49-F238E27FC236}">
                <a16:creationId xmlns:a16="http://schemas.microsoft.com/office/drawing/2014/main" id="{ABE8A775-E485-4C95-B990-9BAA30D6837B}"/>
              </a:ext>
            </a:extLst>
          </p:cNvPr>
          <p:cNvPicPr>
            <a:picLocks noChangeAspect="1"/>
          </p:cNvPicPr>
          <p:nvPr/>
        </p:nvPicPr>
        <p:blipFill rotWithShape="1">
          <a:blip r:embed="rId5">
            <a:extLst>
              <a:ext uri="{28A0092B-C50C-407E-A947-70E740481C1C}">
                <a14:useLocalDpi xmlns:a14="http://schemas.microsoft.com/office/drawing/2010/main" val="0"/>
              </a:ext>
            </a:extLst>
          </a:blip>
          <a:srcRect l="53701" t="10026" r="37479" b="78659"/>
          <a:stretch/>
        </p:blipFill>
        <p:spPr>
          <a:xfrm>
            <a:off x="4571999" y="4349413"/>
            <a:ext cx="1439079" cy="1334079"/>
          </a:xfrm>
          <a:prstGeom prst="rect">
            <a:avLst/>
          </a:prstGeom>
          <a:effectLst/>
        </p:spPr>
      </p:pic>
      <p:pic>
        <p:nvPicPr>
          <p:cNvPr id="4100" name="Picture 4">
            <a:extLst>
              <a:ext uri="{FF2B5EF4-FFF2-40B4-BE49-F238E27FC236}">
                <a16:creationId xmlns:a16="http://schemas.microsoft.com/office/drawing/2014/main" id="{CE163130-5E9D-4A0B-BE71-D2365F640B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888" t="26608" r="44176" b="39492"/>
          <a:stretch/>
        </p:blipFill>
        <p:spPr bwMode="auto">
          <a:xfrm>
            <a:off x="6725500" y="1072417"/>
            <a:ext cx="1548626" cy="20660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9359D4AD-0466-4034-968D-69C36AEF0CA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570" t="1" r="23556" b="82972"/>
          <a:stretch/>
        </p:blipFill>
        <p:spPr bwMode="auto">
          <a:xfrm>
            <a:off x="348300" y="4374813"/>
            <a:ext cx="1257594" cy="132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9464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5221288" y="3394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0836" name="Rectangle 4"/>
          <p:cNvSpPr>
            <a:spLocks noChangeArrowheads="1"/>
          </p:cNvSpPr>
          <p:nvPr/>
        </p:nvSpPr>
        <p:spPr bwMode="auto">
          <a:xfrm>
            <a:off x="7920038" y="1847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0837" name="Rectangle 5"/>
          <p:cNvSpPr>
            <a:spLocks noChangeArrowheads="1"/>
          </p:cNvSpPr>
          <p:nvPr/>
        </p:nvSpPr>
        <p:spPr bwMode="auto">
          <a:xfrm>
            <a:off x="825817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0838" name="Text Box 6"/>
          <p:cNvSpPr txBox="1">
            <a:spLocks noChangeArrowheads="1"/>
          </p:cNvSpPr>
          <p:nvPr/>
        </p:nvSpPr>
        <p:spPr bwMode="auto">
          <a:xfrm>
            <a:off x="3780484" y="148680"/>
            <a:ext cx="170591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T-Shirt</a:t>
            </a:r>
          </a:p>
        </p:txBody>
      </p:sp>
      <p:sp>
        <p:nvSpPr>
          <p:cNvPr id="120840" name="Text Box 8"/>
          <p:cNvSpPr txBox="1">
            <a:spLocks noChangeArrowheads="1"/>
          </p:cNvSpPr>
          <p:nvPr/>
        </p:nvSpPr>
        <p:spPr bwMode="auto">
          <a:xfrm>
            <a:off x="304800" y="2023323"/>
            <a:ext cx="2971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0000D0"/>
                </a:solidFill>
              </a:rPr>
              <a:t>Plain black or white crew neck T-Shirt with no marking on it (CACC PT shirt may be worn).</a:t>
            </a:r>
          </a:p>
          <a:p>
            <a:pPr>
              <a:spcBef>
                <a:spcPct val="50000"/>
              </a:spcBef>
            </a:pPr>
            <a:r>
              <a:rPr lang="en-US" altLang="en-US" sz="2400" dirty="0">
                <a:solidFill>
                  <a:srgbClr val="0000D0"/>
                </a:solidFill>
              </a:rPr>
              <a:t>Tuck in your T-Shirt.</a:t>
            </a:r>
          </a:p>
          <a:p>
            <a:pPr>
              <a:spcBef>
                <a:spcPct val="50000"/>
              </a:spcBef>
            </a:pPr>
            <a:r>
              <a:rPr lang="en-US" altLang="en-US" sz="2400" dirty="0">
                <a:solidFill>
                  <a:srgbClr val="0000D0"/>
                </a:solidFill>
              </a:rPr>
              <a:t>ALL buttons buttoned on pants and blouse; all Velcro closed.</a:t>
            </a:r>
          </a:p>
          <a:p>
            <a:pPr>
              <a:spcBef>
                <a:spcPct val="50000"/>
              </a:spcBef>
            </a:pPr>
            <a:endParaRPr lang="en-US" altLang="en-US" sz="2400" dirty="0">
              <a:solidFill>
                <a:srgbClr val="0000D0"/>
              </a:solidFill>
            </a:endParaRPr>
          </a:p>
        </p:txBody>
      </p:sp>
      <p:pic>
        <p:nvPicPr>
          <p:cNvPr id="5" name="Picture 4" descr="A person wearing a military uniform&#10;&#10;Description automatically generated">
            <a:extLst>
              <a:ext uri="{FF2B5EF4-FFF2-40B4-BE49-F238E27FC236}">
                <a16:creationId xmlns:a16="http://schemas.microsoft.com/office/drawing/2014/main" id="{31010457-9FF8-4B96-B389-010D1D444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515" y="2214563"/>
            <a:ext cx="4719065" cy="3148012"/>
          </a:xfrm>
          <a:prstGeom prst="rect">
            <a:avLst/>
          </a:prstGeom>
        </p:spPr>
      </p:pic>
    </p:spTree>
    <p:extLst>
      <p:ext uri="{BB962C8B-B14F-4D97-AF65-F5344CB8AC3E}">
        <p14:creationId xmlns:p14="http://schemas.microsoft.com/office/powerpoint/2010/main" val="21415938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3" y="1684000"/>
            <a:ext cx="1620837" cy="4773950"/>
          </a:xfrm>
          <a:prstGeom prst="rect">
            <a:avLst/>
          </a:prstGeom>
          <a:noFill/>
          <a:extLst>
            <a:ext uri="{909E8E84-426E-40DD-AFC4-6F175D3DCCD1}">
              <a14:hiddenFill xmlns:a14="http://schemas.microsoft.com/office/drawing/2010/main">
                <a:solidFill>
                  <a:srgbClr val="FFFFFF"/>
                </a:solidFill>
              </a14:hiddenFill>
            </a:ext>
          </a:extLst>
        </p:spPr>
      </p:pic>
      <p:sp>
        <p:nvSpPr>
          <p:cNvPr id="122883" name="Rectangle 3"/>
          <p:cNvSpPr>
            <a:spLocks noChangeArrowheads="1"/>
          </p:cNvSpPr>
          <p:nvPr/>
        </p:nvSpPr>
        <p:spPr bwMode="auto">
          <a:xfrm>
            <a:off x="5221288" y="3394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2884" name="Rectangle 4"/>
          <p:cNvSpPr>
            <a:spLocks noChangeArrowheads="1"/>
          </p:cNvSpPr>
          <p:nvPr/>
        </p:nvSpPr>
        <p:spPr bwMode="auto">
          <a:xfrm>
            <a:off x="7920038" y="1847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2885" name="Rectangle 5"/>
          <p:cNvSpPr>
            <a:spLocks noChangeArrowheads="1"/>
          </p:cNvSpPr>
          <p:nvPr/>
        </p:nvSpPr>
        <p:spPr bwMode="auto">
          <a:xfrm>
            <a:off x="825817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2886" name="Text Box 6"/>
          <p:cNvSpPr txBox="1">
            <a:spLocks noChangeArrowheads="1"/>
          </p:cNvSpPr>
          <p:nvPr/>
        </p:nvSpPr>
        <p:spPr bwMode="auto">
          <a:xfrm>
            <a:off x="2028334" y="304800"/>
            <a:ext cx="520482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Patches &amp; Nametapes</a:t>
            </a:r>
          </a:p>
          <a:p>
            <a:pPr algn="ctr"/>
            <a:r>
              <a:rPr lang="en-US" altLang="en-US" sz="4400" dirty="0"/>
              <a:t>Khaki Class C</a:t>
            </a:r>
            <a:endParaRPr lang="en-US" altLang="en-US" sz="2400" dirty="0"/>
          </a:p>
        </p:txBody>
      </p:sp>
      <p:grpSp>
        <p:nvGrpSpPr>
          <p:cNvPr id="122890" name="Group 10"/>
          <p:cNvGrpSpPr>
            <a:grpSpLocks/>
          </p:cNvGrpSpPr>
          <p:nvPr/>
        </p:nvGrpSpPr>
        <p:grpSpPr bwMode="auto">
          <a:xfrm>
            <a:off x="184151" y="1726744"/>
            <a:ext cx="3438525" cy="1477963"/>
            <a:chOff x="192" y="1536"/>
            <a:chExt cx="2166" cy="931"/>
          </a:xfrm>
        </p:grpSpPr>
        <p:sp>
          <p:nvSpPr>
            <p:cNvPr id="122891" name="Text Box 11"/>
            <p:cNvSpPr txBox="1">
              <a:spLocks noChangeArrowheads="1"/>
            </p:cNvSpPr>
            <p:nvPr/>
          </p:nvSpPr>
          <p:spPr bwMode="auto">
            <a:xfrm>
              <a:off x="192" y="1536"/>
              <a:ext cx="1609" cy="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D0"/>
                  </a:solidFill>
                </a:rPr>
                <a:t>Brigade or unit patch, if worn, is worn on the wearer’s right, 1/2 inch from the seam, centered. No crease on patch.</a:t>
              </a:r>
            </a:p>
          </p:txBody>
        </p:sp>
        <p:sp>
          <p:nvSpPr>
            <p:cNvPr id="122892" name="Line 12"/>
            <p:cNvSpPr>
              <a:spLocks noChangeShapeType="1"/>
            </p:cNvSpPr>
            <p:nvPr/>
          </p:nvSpPr>
          <p:spPr bwMode="auto">
            <a:xfrm>
              <a:off x="1776" y="1824"/>
              <a:ext cx="582" cy="249"/>
            </a:xfrm>
            <a:prstGeom prst="line">
              <a:avLst/>
            </a:prstGeom>
            <a:noFill/>
            <a:ln w="57150">
              <a:solidFill>
                <a:srgbClr val="FF00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16"/>
          <p:cNvGrpSpPr>
            <a:grpSpLocks/>
          </p:cNvGrpSpPr>
          <p:nvPr/>
        </p:nvGrpSpPr>
        <p:grpSpPr bwMode="auto">
          <a:xfrm>
            <a:off x="5305425" y="2111375"/>
            <a:ext cx="3590925" cy="1754188"/>
            <a:chOff x="3342" y="1330"/>
            <a:chExt cx="2262" cy="1105"/>
          </a:xfrm>
        </p:grpSpPr>
        <p:sp>
          <p:nvSpPr>
            <p:cNvPr id="12" name="Text Box 17"/>
            <p:cNvSpPr txBox="1">
              <a:spLocks noChangeArrowheads="1"/>
            </p:cNvSpPr>
            <p:nvPr/>
          </p:nvSpPr>
          <p:spPr bwMode="auto">
            <a:xfrm>
              <a:off x="4212" y="1330"/>
              <a:ext cx="1392" cy="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D0"/>
                  </a:solidFill>
                </a:rPr>
                <a:t>Cadet Corps patch is worn on the wearer’s left, 1/2 inch from the seam and centered. No crease on patch.</a:t>
              </a:r>
              <a:endParaRPr lang="en-US" altLang="en-US" dirty="0"/>
            </a:p>
          </p:txBody>
        </p:sp>
        <p:sp>
          <p:nvSpPr>
            <p:cNvPr id="13" name="Line 18"/>
            <p:cNvSpPr>
              <a:spLocks noChangeShapeType="1"/>
            </p:cNvSpPr>
            <p:nvPr/>
          </p:nvSpPr>
          <p:spPr bwMode="auto">
            <a:xfrm flipH="1">
              <a:off x="3342" y="1536"/>
              <a:ext cx="738" cy="217"/>
            </a:xfrm>
            <a:prstGeom prst="line">
              <a:avLst/>
            </a:prstGeom>
            <a:noFill/>
            <a:ln w="57150">
              <a:solidFill>
                <a:srgbClr val="FF00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ext Box 27">
            <a:extLst>
              <a:ext uri="{FF2B5EF4-FFF2-40B4-BE49-F238E27FC236}">
                <a16:creationId xmlns:a16="http://schemas.microsoft.com/office/drawing/2014/main" id="{0F078827-31B3-48EB-9A20-C03FED0328BC}"/>
              </a:ext>
            </a:extLst>
          </p:cNvPr>
          <p:cNvSpPr txBox="1">
            <a:spLocks noChangeArrowheads="1"/>
          </p:cNvSpPr>
          <p:nvPr/>
        </p:nvSpPr>
        <p:spPr bwMode="auto">
          <a:xfrm>
            <a:off x="185131" y="3345246"/>
            <a:ext cx="2667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D0"/>
                </a:solidFill>
              </a:rPr>
              <a:t>Embroidered blue on tan nametape above the right pocket, or black nameplate centered on the pocket. Cadet’s last name only.</a:t>
            </a:r>
          </a:p>
        </p:txBody>
      </p:sp>
      <p:sp>
        <p:nvSpPr>
          <p:cNvPr id="3" name="Text Box 33">
            <a:extLst>
              <a:ext uri="{FF2B5EF4-FFF2-40B4-BE49-F238E27FC236}">
                <a16:creationId xmlns:a16="http://schemas.microsoft.com/office/drawing/2014/main" id="{C8772BF6-2AFD-4005-B321-84993F8D3752}"/>
              </a:ext>
            </a:extLst>
          </p:cNvPr>
          <p:cNvSpPr txBox="1">
            <a:spLocks noChangeArrowheads="1"/>
          </p:cNvSpPr>
          <p:nvPr/>
        </p:nvSpPr>
        <p:spPr bwMode="auto">
          <a:xfrm>
            <a:off x="5849007" y="4296545"/>
            <a:ext cx="30480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D0"/>
                </a:solidFill>
              </a:rPr>
              <a:t>Embroidered CA CADET CORPS blue on tan tape above the left pocket. Note that no ribbons are ever worn on this uniform</a:t>
            </a:r>
            <a:endParaRPr lang="en-US" altLang="en-US" dirty="0"/>
          </a:p>
        </p:txBody>
      </p:sp>
      <p:sp>
        <p:nvSpPr>
          <p:cNvPr id="4" name="Line 18">
            <a:extLst>
              <a:ext uri="{FF2B5EF4-FFF2-40B4-BE49-F238E27FC236}">
                <a16:creationId xmlns:a16="http://schemas.microsoft.com/office/drawing/2014/main" id="{56044FDE-F005-4F66-B3EC-B8339F166A7A}"/>
              </a:ext>
            </a:extLst>
          </p:cNvPr>
          <p:cNvSpPr>
            <a:spLocks noChangeShapeType="1"/>
          </p:cNvSpPr>
          <p:nvPr/>
        </p:nvSpPr>
        <p:spPr bwMode="auto">
          <a:xfrm flipH="1" flipV="1">
            <a:off x="4890375" y="2973049"/>
            <a:ext cx="1031875" cy="1398925"/>
          </a:xfrm>
          <a:prstGeom prst="line">
            <a:avLst/>
          </a:prstGeom>
          <a:noFill/>
          <a:ln w="57150">
            <a:solidFill>
              <a:srgbClr val="FF00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8">
            <a:extLst>
              <a:ext uri="{FF2B5EF4-FFF2-40B4-BE49-F238E27FC236}">
                <a16:creationId xmlns:a16="http://schemas.microsoft.com/office/drawing/2014/main" id="{71671DEB-DE13-41BC-BDCE-F8CF4E172959}"/>
              </a:ext>
            </a:extLst>
          </p:cNvPr>
          <p:cNvSpPr>
            <a:spLocks noChangeShapeType="1"/>
          </p:cNvSpPr>
          <p:nvPr/>
        </p:nvSpPr>
        <p:spPr bwMode="auto">
          <a:xfrm flipV="1">
            <a:off x="2750988" y="2973049"/>
            <a:ext cx="1342462" cy="1323496"/>
          </a:xfrm>
          <a:prstGeom prst="line">
            <a:avLst/>
          </a:prstGeom>
          <a:noFill/>
          <a:ln w="57150">
            <a:solidFill>
              <a:srgbClr val="FF00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 name="Picture 16">
            <a:extLst>
              <a:ext uri="{FF2B5EF4-FFF2-40B4-BE49-F238E27FC236}">
                <a16:creationId xmlns:a16="http://schemas.microsoft.com/office/drawing/2014/main" id="{69E7D3C3-F0D6-4D72-9BA2-BA5008D3B3BA}"/>
              </a:ext>
            </a:extLst>
          </p:cNvPr>
          <p:cNvPicPr/>
          <p:nvPr/>
        </p:nvPicPr>
        <p:blipFill rotWithShape="1">
          <a:blip r:embed="rId4">
            <a:extLst>
              <a:ext uri="{28A0092B-C50C-407E-A947-70E740481C1C}">
                <a14:useLocalDpi xmlns:a14="http://schemas.microsoft.com/office/drawing/2010/main" val="0"/>
              </a:ext>
            </a:extLst>
          </a:blip>
          <a:srcRect l="74503" t="78750" r="13331" b="10197"/>
          <a:stretch/>
        </p:blipFill>
        <p:spPr bwMode="auto">
          <a:xfrm>
            <a:off x="649818" y="5241108"/>
            <a:ext cx="166306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96188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ChangeArrowheads="1"/>
          </p:cNvSpPr>
          <p:nvPr/>
        </p:nvSpPr>
        <p:spPr bwMode="auto">
          <a:xfrm>
            <a:off x="5221288" y="3394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9028" name="Rectangle 4"/>
          <p:cNvSpPr>
            <a:spLocks noChangeArrowheads="1"/>
          </p:cNvSpPr>
          <p:nvPr/>
        </p:nvSpPr>
        <p:spPr bwMode="auto">
          <a:xfrm>
            <a:off x="7920038" y="1847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9029" name="Rectangle 5"/>
          <p:cNvSpPr>
            <a:spLocks noChangeArrowheads="1"/>
          </p:cNvSpPr>
          <p:nvPr/>
        </p:nvSpPr>
        <p:spPr bwMode="auto">
          <a:xfrm>
            <a:off x="825817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9030" name="Text Box 6"/>
          <p:cNvSpPr txBox="1">
            <a:spLocks noChangeArrowheads="1"/>
          </p:cNvSpPr>
          <p:nvPr/>
        </p:nvSpPr>
        <p:spPr bwMode="auto">
          <a:xfrm>
            <a:off x="1833856" y="156666"/>
            <a:ext cx="547470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Rank Insignia &amp; Badges</a:t>
            </a:r>
          </a:p>
        </p:txBody>
      </p:sp>
      <p:sp>
        <p:nvSpPr>
          <p:cNvPr id="129044" name="Text Box 20"/>
          <p:cNvSpPr txBox="1">
            <a:spLocks noChangeArrowheads="1"/>
          </p:cNvSpPr>
          <p:nvPr/>
        </p:nvSpPr>
        <p:spPr bwMode="auto">
          <a:xfrm>
            <a:off x="300038" y="2611438"/>
            <a:ext cx="24365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0000D0"/>
                </a:solidFill>
              </a:rPr>
              <a:t>Top of rank insignia centered between and aligned with the tops of the pockets</a:t>
            </a:r>
          </a:p>
        </p:txBody>
      </p:sp>
      <p:grpSp>
        <p:nvGrpSpPr>
          <p:cNvPr id="8" name="Group 7">
            <a:extLst>
              <a:ext uri="{FF2B5EF4-FFF2-40B4-BE49-F238E27FC236}">
                <a16:creationId xmlns:a16="http://schemas.microsoft.com/office/drawing/2014/main" id="{E6C92058-F6C8-427B-A102-A819A670CC7C}"/>
              </a:ext>
            </a:extLst>
          </p:cNvPr>
          <p:cNvGrpSpPr/>
          <p:nvPr/>
        </p:nvGrpSpPr>
        <p:grpSpPr>
          <a:xfrm>
            <a:off x="2880694" y="2002357"/>
            <a:ext cx="4648201" cy="3811653"/>
            <a:chOff x="4708066" y="2208884"/>
            <a:chExt cx="4648201" cy="3811653"/>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 t="14134" b="61838"/>
            <a:stretch/>
          </p:blipFill>
          <p:spPr bwMode="auto">
            <a:xfrm>
              <a:off x="4708066" y="2208884"/>
              <a:ext cx="4648201" cy="38116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65D5993-D3AD-449E-ACBF-5E97A7D2EB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698" t="46751" r="64151" b="19707"/>
            <a:stretch/>
          </p:blipFill>
          <p:spPr>
            <a:xfrm>
              <a:off x="7852956" y="3312910"/>
              <a:ext cx="297922" cy="397229"/>
            </a:xfrm>
            <a:prstGeom prst="rect">
              <a:avLst/>
            </a:prstGeom>
          </p:spPr>
        </p:pic>
        <p:pic>
          <p:nvPicPr>
            <p:cNvPr id="3" name="Picture 2">
              <a:extLst>
                <a:ext uri="{FF2B5EF4-FFF2-40B4-BE49-F238E27FC236}">
                  <a16:creationId xmlns:a16="http://schemas.microsoft.com/office/drawing/2014/main" id="{2D00590C-2488-40DE-A42A-47EA22869C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038" t="48428" r="14151" b="19706"/>
            <a:stretch/>
          </p:blipFill>
          <p:spPr>
            <a:xfrm>
              <a:off x="5830252" y="4933425"/>
              <a:ext cx="454361" cy="411089"/>
            </a:xfrm>
            <a:prstGeom prst="rect">
              <a:avLst/>
            </a:prstGeom>
          </p:spPr>
        </p:pic>
      </p:grpSp>
      <p:sp>
        <p:nvSpPr>
          <p:cNvPr id="4" name="Text Box 20">
            <a:extLst>
              <a:ext uri="{FF2B5EF4-FFF2-40B4-BE49-F238E27FC236}">
                <a16:creationId xmlns:a16="http://schemas.microsoft.com/office/drawing/2014/main" id="{4A06F418-14B5-439D-B0B6-C30C1DE4095D}"/>
              </a:ext>
            </a:extLst>
          </p:cNvPr>
          <p:cNvSpPr txBox="1">
            <a:spLocks noChangeArrowheads="1"/>
          </p:cNvSpPr>
          <p:nvPr/>
        </p:nvSpPr>
        <p:spPr bwMode="auto">
          <a:xfrm>
            <a:off x="146791" y="4387937"/>
            <a:ext cx="243655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0000D0"/>
                </a:solidFill>
              </a:rPr>
              <a:t>Cadet Drill Instructor Badge worn centered on the right pocket.</a:t>
            </a:r>
          </a:p>
        </p:txBody>
      </p:sp>
      <p:sp>
        <p:nvSpPr>
          <p:cNvPr id="5" name="Text Box 20">
            <a:extLst>
              <a:ext uri="{FF2B5EF4-FFF2-40B4-BE49-F238E27FC236}">
                <a16:creationId xmlns:a16="http://schemas.microsoft.com/office/drawing/2014/main" id="{8096F2B1-9B2C-473A-94A5-38F8CE1A818F}"/>
              </a:ext>
            </a:extLst>
          </p:cNvPr>
          <p:cNvSpPr txBox="1">
            <a:spLocks noChangeArrowheads="1"/>
          </p:cNvSpPr>
          <p:nvPr/>
        </p:nvSpPr>
        <p:spPr bwMode="auto">
          <a:xfrm>
            <a:off x="6707444" y="1014234"/>
            <a:ext cx="24365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0000D0"/>
                </a:solidFill>
              </a:rPr>
              <a:t>Cadet Medic Badge worn 1/8-inch above the Cadet Corps nametape</a:t>
            </a:r>
          </a:p>
        </p:txBody>
      </p:sp>
      <p:sp>
        <p:nvSpPr>
          <p:cNvPr id="6" name="Line 21">
            <a:extLst>
              <a:ext uri="{FF2B5EF4-FFF2-40B4-BE49-F238E27FC236}">
                <a16:creationId xmlns:a16="http://schemas.microsoft.com/office/drawing/2014/main" id="{043BDD37-A751-4CE2-84AE-1A3DE77829EE}"/>
              </a:ext>
            </a:extLst>
          </p:cNvPr>
          <p:cNvSpPr>
            <a:spLocks noChangeShapeType="1"/>
          </p:cNvSpPr>
          <p:nvPr/>
        </p:nvSpPr>
        <p:spPr bwMode="auto">
          <a:xfrm flipH="1">
            <a:off x="6433141" y="2214563"/>
            <a:ext cx="1479013" cy="922975"/>
          </a:xfrm>
          <a:prstGeom prst="line">
            <a:avLst/>
          </a:prstGeom>
          <a:noFill/>
          <a:ln w="57150">
            <a:solidFill>
              <a:srgbClr val="FF00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21">
            <a:extLst>
              <a:ext uri="{FF2B5EF4-FFF2-40B4-BE49-F238E27FC236}">
                <a16:creationId xmlns:a16="http://schemas.microsoft.com/office/drawing/2014/main" id="{F9015F3F-557E-4817-A582-952A199F4593}"/>
              </a:ext>
            </a:extLst>
          </p:cNvPr>
          <p:cNvSpPr>
            <a:spLocks noChangeShapeType="1"/>
          </p:cNvSpPr>
          <p:nvPr/>
        </p:nvSpPr>
        <p:spPr bwMode="auto">
          <a:xfrm flipV="1">
            <a:off x="2286001" y="4942633"/>
            <a:ext cx="1679238" cy="195354"/>
          </a:xfrm>
          <a:prstGeom prst="line">
            <a:avLst/>
          </a:prstGeom>
          <a:noFill/>
          <a:ln w="57150">
            <a:solidFill>
              <a:srgbClr val="FF00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45" name="Line 21"/>
          <p:cNvSpPr>
            <a:spLocks noChangeShapeType="1"/>
          </p:cNvSpPr>
          <p:nvPr/>
        </p:nvSpPr>
        <p:spPr bwMode="auto">
          <a:xfrm>
            <a:off x="2604803" y="3394074"/>
            <a:ext cx="2550142" cy="366714"/>
          </a:xfrm>
          <a:prstGeom prst="line">
            <a:avLst/>
          </a:prstGeom>
          <a:noFill/>
          <a:ln w="57150">
            <a:solidFill>
              <a:srgbClr val="FF00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292" name="Picture 4">
            <a:extLst>
              <a:ext uri="{FF2B5EF4-FFF2-40B4-BE49-F238E27FC236}">
                <a16:creationId xmlns:a16="http://schemas.microsoft.com/office/drawing/2014/main" id="{6705E79D-68FE-4240-A222-40BD9C773B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5007" y="3857868"/>
            <a:ext cx="304800" cy="33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04376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5221288" y="3394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39268" name="Rectangle 4"/>
          <p:cNvSpPr>
            <a:spLocks noChangeArrowheads="1"/>
          </p:cNvSpPr>
          <p:nvPr/>
        </p:nvSpPr>
        <p:spPr bwMode="auto">
          <a:xfrm>
            <a:off x="7920038" y="1847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39269" name="Rectangle 5"/>
          <p:cNvSpPr>
            <a:spLocks noChangeArrowheads="1"/>
          </p:cNvSpPr>
          <p:nvPr/>
        </p:nvSpPr>
        <p:spPr bwMode="auto">
          <a:xfrm>
            <a:off x="825817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39270" name="Text Box 6"/>
          <p:cNvSpPr txBox="1">
            <a:spLocks noChangeArrowheads="1"/>
          </p:cNvSpPr>
          <p:nvPr/>
        </p:nvSpPr>
        <p:spPr bwMode="auto">
          <a:xfrm>
            <a:off x="2908610" y="171450"/>
            <a:ext cx="339092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Pants &amp; Boots</a:t>
            </a:r>
          </a:p>
        </p:txBody>
      </p:sp>
      <p:sp>
        <p:nvSpPr>
          <p:cNvPr id="139289" name="Text Box 25"/>
          <p:cNvSpPr txBox="1">
            <a:spLocks noChangeArrowheads="1"/>
          </p:cNvSpPr>
          <p:nvPr/>
        </p:nvSpPr>
        <p:spPr bwMode="auto">
          <a:xfrm>
            <a:off x="762000" y="33528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39306" name="Text Box 42"/>
          <p:cNvSpPr txBox="1">
            <a:spLocks noChangeArrowheads="1"/>
          </p:cNvSpPr>
          <p:nvPr/>
        </p:nvSpPr>
        <p:spPr bwMode="auto">
          <a:xfrm>
            <a:off x="1243367" y="1706379"/>
            <a:ext cx="3390928"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0000D0"/>
                </a:solidFill>
              </a:rPr>
              <a:t>Pants are bloused by tucking pants into boots or around a blousing band. Pants should not be bloused down around ankles if a blousing band is used – they should sit right above the boot.</a:t>
            </a:r>
          </a:p>
          <a:p>
            <a:pPr>
              <a:spcBef>
                <a:spcPct val="50000"/>
              </a:spcBef>
            </a:pPr>
            <a:r>
              <a:rPr lang="en-US" altLang="en-US" dirty="0">
                <a:solidFill>
                  <a:srgbClr val="0000D0"/>
                </a:solidFill>
              </a:rPr>
              <a:t>Black or tan boots may be worn. Black boots should be shined.</a:t>
            </a:r>
          </a:p>
          <a:p>
            <a:pPr>
              <a:spcBef>
                <a:spcPct val="50000"/>
              </a:spcBef>
            </a:pPr>
            <a:r>
              <a:rPr lang="en-US" altLang="en-US" dirty="0">
                <a:solidFill>
                  <a:srgbClr val="0000D0"/>
                </a:solidFill>
              </a:rPr>
              <a:t>The blouse is worn outside of the  pants, with T-Shirt tucked in.</a:t>
            </a:r>
          </a:p>
          <a:p>
            <a:pPr>
              <a:spcBef>
                <a:spcPct val="50000"/>
              </a:spcBef>
            </a:pPr>
            <a:r>
              <a:rPr lang="en-US" altLang="en-US" sz="1800" dirty="0">
                <a:solidFill>
                  <a:srgbClr val="0000D0"/>
                </a:solidFill>
              </a:rPr>
              <a:t>The uniform is designed to fit loosely; do not alter it  to fit snugly.</a:t>
            </a:r>
          </a:p>
        </p:txBody>
      </p:sp>
      <p:pic>
        <p:nvPicPr>
          <p:cNvPr id="2" name="Picture 2">
            <a:extLst>
              <a:ext uri="{FF2B5EF4-FFF2-40B4-BE49-F238E27FC236}">
                <a16:creationId xmlns:a16="http://schemas.microsoft.com/office/drawing/2014/main" id="{84F1A80A-0D1D-4CB2-B0E2-9D934EE97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610" y="1065213"/>
            <a:ext cx="1830387"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9789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A4AE-C6BB-4FCA-B48D-569CA5715A5D}"/>
              </a:ext>
            </a:extLst>
          </p:cNvPr>
          <p:cNvSpPr>
            <a:spLocks noGrp="1"/>
          </p:cNvSpPr>
          <p:nvPr>
            <p:ph type="title"/>
          </p:nvPr>
        </p:nvSpPr>
        <p:spPr/>
        <p:txBody>
          <a:bodyPr/>
          <a:lstStyle/>
          <a:p>
            <a:r>
              <a:rPr lang="en-US" dirty="0"/>
              <a:t>Blousing Your Boots</a:t>
            </a:r>
          </a:p>
        </p:txBody>
      </p:sp>
      <p:pic>
        <p:nvPicPr>
          <p:cNvPr id="5" name="Content Placeholder 4" descr="A group of shoes on the floor&#10;&#10;Description automatically generated">
            <a:extLst>
              <a:ext uri="{FF2B5EF4-FFF2-40B4-BE49-F238E27FC236}">
                <a16:creationId xmlns:a16="http://schemas.microsoft.com/office/drawing/2014/main" id="{A044F32D-966C-40A9-BE47-E8C6145672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4532" y="4826661"/>
            <a:ext cx="6459539" cy="1756701"/>
          </a:xfrm>
        </p:spPr>
      </p:pic>
      <p:sp>
        <p:nvSpPr>
          <p:cNvPr id="7" name="Text Box 42">
            <a:extLst>
              <a:ext uri="{FF2B5EF4-FFF2-40B4-BE49-F238E27FC236}">
                <a16:creationId xmlns:a16="http://schemas.microsoft.com/office/drawing/2014/main" id="{44A5E6F1-1BAB-41A4-B40C-3F1F5F28016F}"/>
              </a:ext>
            </a:extLst>
          </p:cNvPr>
          <p:cNvSpPr txBox="1">
            <a:spLocks noChangeArrowheads="1"/>
          </p:cNvSpPr>
          <p:nvPr/>
        </p:nvSpPr>
        <p:spPr bwMode="auto">
          <a:xfrm>
            <a:off x="534204" y="1636713"/>
            <a:ext cx="8000196"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0000D0"/>
                </a:solidFill>
              </a:rPr>
              <a:t>Pants are bloused using blousing bands of any type. Without blousing bands, they may be tucked into the boots, but should not present a ‘pegleg’ appearance by being tightly wrapped around the leg.</a:t>
            </a:r>
          </a:p>
          <a:p>
            <a:pPr>
              <a:spcBef>
                <a:spcPct val="50000"/>
              </a:spcBef>
            </a:pPr>
            <a:r>
              <a:rPr lang="en-US" altLang="en-US" dirty="0">
                <a:solidFill>
                  <a:srgbClr val="0000D0"/>
                </a:solidFill>
              </a:rPr>
              <a:t>When bloused, pants should sit on top of the boot – not around the ankles.</a:t>
            </a:r>
          </a:p>
          <a:p>
            <a:pPr>
              <a:spcBef>
                <a:spcPct val="50000"/>
              </a:spcBef>
            </a:pPr>
            <a:r>
              <a:rPr lang="en-US" altLang="en-US" dirty="0">
                <a:solidFill>
                  <a:srgbClr val="0000D0"/>
                </a:solidFill>
              </a:rPr>
              <a:t>Tuck in all loose shoestrings so they don’t hang down.</a:t>
            </a:r>
          </a:p>
          <a:p>
            <a:pPr>
              <a:spcBef>
                <a:spcPct val="50000"/>
              </a:spcBef>
            </a:pPr>
            <a:r>
              <a:rPr lang="en-US" altLang="en-US" dirty="0">
                <a:solidFill>
                  <a:srgbClr val="0000D0"/>
                </a:solidFill>
              </a:rPr>
              <a:t>Socks, if they show, must be a dark color – black is preferred. They should be boot socks or athletic socks that provide cushioning for the feet and must extend above the top of the boot top (ideally by 4-6 inches). Skin should not show between the boot top and pants.</a:t>
            </a:r>
          </a:p>
        </p:txBody>
      </p:sp>
      <p:pic>
        <p:nvPicPr>
          <p:cNvPr id="8" name="Picture 7">
            <a:extLst>
              <a:ext uri="{FF2B5EF4-FFF2-40B4-BE49-F238E27FC236}">
                <a16:creationId xmlns:a16="http://schemas.microsoft.com/office/drawing/2014/main" id="{E5C31545-31FF-41B7-B4A7-A31620DB9C29}"/>
              </a:ext>
            </a:extLst>
          </p:cNvPr>
          <p:cNvPicPr/>
          <p:nvPr/>
        </p:nvPicPr>
        <p:blipFill rotWithShape="1">
          <a:blip r:embed="rId3">
            <a:extLst>
              <a:ext uri="">
                <a14:useLocalDpi xmlns:lc="http://schemas.openxmlformats.org/drawingml/2006/lockedCanva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m="http://schemas.openxmlformats.org/officeDocument/2006/math"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a14="http://schemas.microsoft.com/office/drawing/2010/main" xmlns:w="http://schemas.openxmlformats.org/wordprocessingml/2006/main" xmlns="" xmlns:mc="http://schemas.openxmlformats.org/markup-compatibility/2006" xmlns:pic="http://schemas.openxmlformats.org/drawingml/2006/picture" xmlns:wp14="http://schemas.microsoft.com/office/word/2010/wordprocessingDrawing" xmlns:wp="http://schemas.openxmlformats.org/drawingml/2006/wordprocessingDrawing" xmlns:arto="http://schemas.microsoft.com/office/word/2006/arto" val="0"/>
              </a:ext>
              <a:ext uri="">
                <a1611:picAttrSrcUrl xmlns:lc="http://schemas.openxmlformats.org/drawingml/2006/lockedCanva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m="http://schemas.openxmlformats.org/officeDocument/2006/math"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a1611="http://schemas.microsoft.com/office/drawing/2016/11/main" xmlns:w="http://schemas.openxmlformats.org/wordprocessingml/2006/main" xmlns="" xmlns:mc="http://schemas.openxmlformats.org/markup-compatibility/2006" xmlns:pic="http://schemas.openxmlformats.org/drawingml/2006/picture" xmlns:wp14="http://schemas.microsoft.com/office/word/2010/wordprocessingDrawing" xmlns:wp="http://schemas.openxmlformats.org/drawingml/2006/wordprocessingDrawing" xmlns:arto="http://schemas.microsoft.com/office/word/2006/arto" r:id="rId29"/>
              </a:ext>
            </a:extLst>
          </a:blip>
          <a:srcRect l="26679" t="20933" r="24635" b="20050"/>
          <a:stretch/>
        </p:blipFill>
        <p:spPr>
          <a:xfrm rot="10800000">
            <a:off x="3529540" y="5221288"/>
            <a:ext cx="287656" cy="257663"/>
          </a:xfrm>
          <a:prstGeom prst="rect">
            <a:avLst/>
          </a:prstGeom>
        </p:spPr>
      </p:pic>
      <p:pic>
        <p:nvPicPr>
          <p:cNvPr id="12" name="Picture 11">
            <a:extLst>
              <a:ext uri="{FF2B5EF4-FFF2-40B4-BE49-F238E27FC236}">
                <a16:creationId xmlns:a16="http://schemas.microsoft.com/office/drawing/2014/main" id="{C0ECEEDE-0EA7-490B-939F-CADBB0B5BA85}"/>
              </a:ext>
            </a:extLst>
          </p:cNvPr>
          <p:cNvPicPr/>
          <p:nvPr/>
        </p:nvPicPr>
        <p:blipFill rotWithShape="1">
          <a:blip r:embed="rId3">
            <a:extLst>
              <a:ext uri="">
                <a14:useLocalDpi xmlns:arto="http://schemas.microsoft.com/office/word/2006/arto" xmlns:wp="http://schemas.openxmlformats.org/drawingml/2006/wordprocessingDrawing" xmlns:wp14="http://schemas.microsoft.com/office/word/2010/wordprocessingDrawing" xmlns:pic="http://schemas.openxmlformats.org/drawingml/2006/picture" xmlns:mc="http://schemas.openxmlformats.org/markup-compatibility/2006" xmlns="" xmlns:w="http://schemas.openxmlformats.org/wordprocessingml/2006/main" xmlns:a14="http://schemas.microsoft.com/office/drawing/2010/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m="http://schemas.openxmlformats.org/officeDocument/2006/math"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val="0"/>
              </a:ext>
              <a:ext uri="">
                <a1611:picAttrSrcUrl xmlns:arto="http://schemas.microsoft.com/office/word/2006/arto" xmlns:wp="http://schemas.openxmlformats.org/drawingml/2006/wordprocessingDrawing" xmlns:wp14="http://schemas.microsoft.com/office/word/2010/wordprocessingDrawing" xmlns:pic="http://schemas.openxmlformats.org/drawingml/2006/picture" xmlns:mc="http://schemas.openxmlformats.org/markup-compatibility/2006" xmlns="" xmlns:w="http://schemas.openxmlformats.org/wordprocessingml/2006/main" xmlns:a1611="http://schemas.microsoft.com/office/drawing/2016/11/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m="http://schemas.openxmlformats.org/officeDocument/2006/math"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r:id="rId30"/>
              </a:ext>
            </a:extLst>
          </a:blip>
          <a:srcRect l="26679" t="20933" r="24635" b="20050"/>
          <a:stretch/>
        </p:blipFill>
        <p:spPr>
          <a:xfrm rot="10800000">
            <a:off x="5334000" y="5221287"/>
            <a:ext cx="287656" cy="257663"/>
          </a:xfrm>
          <a:prstGeom prst="rect">
            <a:avLst/>
          </a:prstGeom>
        </p:spPr>
      </p:pic>
      <p:pic>
        <p:nvPicPr>
          <p:cNvPr id="14" name="Picture 13">
            <a:extLst>
              <a:ext uri="{FF2B5EF4-FFF2-40B4-BE49-F238E27FC236}">
                <a16:creationId xmlns:a16="http://schemas.microsoft.com/office/drawing/2014/main" id="{F0D59CBD-F477-41CD-9944-888637E399C9}"/>
              </a:ext>
            </a:extLst>
          </p:cNvPr>
          <p:cNvPicPr/>
          <p:nvPr/>
        </p:nvPicPr>
        <p:blipFill rotWithShape="1">
          <a:blip r:embed="rId3">
            <a:extLst>
              <a:ext uri="">
                <a14:useLocalDpi xmlns:arto="http://schemas.microsoft.com/office/word/2006/arto" xmlns:wp="http://schemas.openxmlformats.org/drawingml/2006/wordprocessingDrawing" xmlns:wp14="http://schemas.microsoft.com/office/word/2010/wordprocessingDrawing" xmlns:pic="http://schemas.openxmlformats.org/drawingml/2006/picture" xmlns:mc="http://schemas.openxmlformats.org/markup-compatibility/2006" xmlns="" xmlns:w="http://schemas.openxmlformats.org/wordprocessingml/2006/main" xmlns:a14="http://schemas.microsoft.com/office/drawing/2010/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m="http://schemas.openxmlformats.org/officeDocument/2006/math"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val="0"/>
              </a:ext>
              <a:ext uri="">
                <a1611:picAttrSrcUrl xmlns:arto="http://schemas.microsoft.com/office/word/2006/arto" xmlns:wp="http://schemas.openxmlformats.org/drawingml/2006/wordprocessingDrawing" xmlns:wp14="http://schemas.microsoft.com/office/word/2010/wordprocessingDrawing" xmlns:pic="http://schemas.openxmlformats.org/drawingml/2006/picture" xmlns:mc="http://schemas.openxmlformats.org/markup-compatibility/2006" xmlns="" xmlns:w="http://schemas.openxmlformats.org/wordprocessingml/2006/main" xmlns:a1611="http://schemas.microsoft.com/office/drawing/2016/11/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m="http://schemas.openxmlformats.org/officeDocument/2006/math"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r:id="rId31"/>
              </a:ext>
            </a:extLst>
          </a:blip>
          <a:srcRect l="26679" t="20933" r="24635" b="20050"/>
          <a:stretch/>
        </p:blipFill>
        <p:spPr>
          <a:xfrm rot="10800000">
            <a:off x="7391400" y="5705011"/>
            <a:ext cx="287656" cy="257663"/>
          </a:xfrm>
          <a:prstGeom prst="rect">
            <a:avLst/>
          </a:prstGeom>
        </p:spPr>
      </p:pic>
      <p:pic>
        <p:nvPicPr>
          <p:cNvPr id="15" name="Picture 14">
            <a:extLst>
              <a:ext uri="{FF2B5EF4-FFF2-40B4-BE49-F238E27FC236}">
                <a16:creationId xmlns:a16="http://schemas.microsoft.com/office/drawing/2014/main" id="{3B1D8628-243D-4492-AA29-379E8C09B9E4}"/>
              </a:ext>
            </a:extLst>
          </p:cNvPr>
          <p:cNvPicPr/>
          <p:nvPr/>
        </p:nvPicPr>
        <p:blipFill rotWithShape="1">
          <a:blip r:embed="rId3">
            <a:extLst>
              <a:ext uri="">
                <a14:useLocalDpi xmlns:lc="http://schemas.openxmlformats.org/drawingml/2006/lockedCanva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m="http://schemas.openxmlformats.org/officeDocument/2006/math"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a14="http://schemas.microsoft.com/office/drawing/2010/main" xmlns:w="http://schemas.openxmlformats.org/wordprocessingml/2006/main" xmlns="" xmlns:mc="http://schemas.openxmlformats.org/markup-compatibility/2006" xmlns:pic="http://schemas.openxmlformats.org/drawingml/2006/picture" xmlns:wp14="http://schemas.microsoft.com/office/word/2010/wordprocessingDrawing" xmlns:wp="http://schemas.openxmlformats.org/drawingml/2006/wordprocessingDrawing" xmlns:arto="http://schemas.microsoft.com/office/word/2006/arto" val="0"/>
              </a:ext>
              <a:ext uri="">
                <a1611:picAttrSrcUrl xmlns:lc="http://schemas.openxmlformats.org/drawingml/2006/lockedCanva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m="http://schemas.openxmlformats.org/officeDocument/2006/math"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a1611="http://schemas.microsoft.com/office/drawing/2016/11/main" xmlns:w="http://schemas.openxmlformats.org/wordprocessingml/2006/main" xmlns="" xmlns:mc="http://schemas.openxmlformats.org/markup-compatibility/2006" xmlns:pic="http://schemas.openxmlformats.org/drawingml/2006/picture" xmlns:wp14="http://schemas.microsoft.com/office/word/2010/wordprocessingDrawing" xmlns:wp="http://schemas.openxmlformats.org/drawingml/2006/wordprocessingDrawing" xmlns:arto="http://schemas.microsoft.com/office/word/2006/arto" r:id="rId32"/>
              </a:ext>
            </a:extLst>
          </a:blip>
          <a:srcRect l="26679" t="20933" r="24635" b="20050"/>
          <a:stretch/>
        </p:blipFill>
        <p:spPr>
          <a:xfrm>
            <a:off x="1752600" y="4891450"/>
            <a:ext cx="420763" cy="390700"/>
          </a:xfrm>
          <a:prstGeom prst="rect">
            <a:avLst/>
          </a:prstGeom>
        </p:spPr>
      </p:pic>
    </p:spTree>
    <p:extLst>
      <p:ext uri="{BB962C8B-B14F-4D97-AF65-F5344CB8AC3E}">
        <p14:creationId xmlns:p14="http://schemas.microsoft.com/office/powerpoint/2010/main" val="4184748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457200" y="2057400"/>
            <a:ext cx="8229600" cy="4525963"/>
          </a:xfrm>
        </p:spPr>
        <p:txBody>
          <a:bodyPr>
            <a:normAutofit/>
          </a:bodyPr>
          <a:lstStyle/>
          <a:p>
            <a:pPr marL="514350" indent="-514350">
              <a:buFont typeface="+mj-lt"/>
              <a:buAutoNum type="arabicPeriod"/>
            </a:pPr>
            <a:r>
              <a:rPr lang="en-US" dirty="0"/>
              <a:t>Describe where the headband of all the caps worn with the Class C uniform is worn.</a:t>
            </a:r>
          </a:p>
          <a:p>
            <a:pPr marL="514350" indent="-514350">
              <a:buFont typeface="+mj-lt"/>
              <a:buAutoNum type="arabicPeriod"/>
            </a:pPr>
            <a:r>
              <a:rPr lang="en-US" dirty="0"/>
              <a:t>What color T-Shirt do you wear with the Khaki Class C Uniform?</a:t>
            </a:r>
          </a:p>
          <a:p>
            <a:pPr marL="514350" indent="-514350">
              <a:buFont typeface="+mj-lt"/>
              <a:buAutoNum type="arabicPeriod"/>
            </a:pPr>
            <a:r>
              <a:rPr lang="en-US" dirty="0"/>
              <a:t>Do you wear a California Patch on the Khaki Class C Uniform?</a:t>
            </a:r>
          </a:p>
          <a:p>
            <a:pPr marL="514350" indent="-514350">
              <a:buFont typeface="+mj-lt"/>
              <a:buAutoNum type="arabicPeriod"/>
            </a:pPr>
            <a:r>
              <a:rPr lang="en-US" dirty="0"/>
              <a:t>What do you do with shoestrings when wearing the Class C Uniform?</a:t>
            </a:r>
          </a:p>
          <a:p>
            <a:pPr marL="514350" indent="-514350">
              <a:buFont typeface="+mj-lt"/>
              <a:buAutoNum type="arabicPeriod"/>
            </a:pPr>
            <a:endParaRPr lang="en-US" dirty="0">
              <a:solidFill>
                <a:srgbClr val="0070C0"/>
              </a:solidFill>
            </a:endParaRPr>
          </a:p>
          <a:p>
            <a:pPr marL="514350" indent="-514350">
              <a:buFont typeface="+mj-lt"/>
              <a:buAutoNum type="arabicPeriod"/>
            </a:pPr>
            <a:endParaRPr lang="en-US" dirty="0">
              <a:solidFill>
                <a:srgbClr val="0070C0"/>
              </a:solidFill>
            </a:endParaRPr>
          </a:p>
          <a:p>
            <a:pPr marL="514350" indent="-514350">
              <a:buFont typeface="+mj-lt"/>
              <a:buAutoNum type="arabicPeriod"/>
            </a:pPr>
            <a:endParaRPr lang="en-US" dirty="0">
              <a:solidFill>
                <a:srgbClr val="0070C0"/>
              </a:solidFill>
            </a:endParaRPr>
          </a:p>
        </p:txBody>
      </p:sp>
    </p:spTree>
    <p:extLst>
      <p:ext uri="{BB962C8B-B14F-4D97-AF65-F5344CB8AC3E}">
        <p14:creationId xmlns:p14="http://schemas.microsoft.com/office/powerpoint/2010/main" val="1308463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Coyote Brown </a:t>
            </a:r>
            <a:br>
              <a:rPr lang="en-US" dirty="0"/>
            </a:br>
            <a:r>
              <a:rPr lang="en-US" dirty="0"/>
              <a:t>Class C uniform</a:t>
            </a:r>
          </a:p>
        </p:txBody>
      </p:sp>
      <p:sp>
        <p:nvSpPr>
          <p:cNvPr id="5" name="Text Placeholder 4"/>
          <p:cNvSpPr>
            <a:spLocks noGrp="1"/>
          </p:cNvSpPr>
          <p:nvPr>
            <p:ph type="body" idx="1"/>
          </p:nvPr>
        </p:nvSpPr>
        <p:spPr/>
        <p:txBody>
          <a:bodyPr/>
          <a:lstStyle/>
          <a:p>
            <a:pPr lvl="0"/>
            <a:r>
              <a:rPr lang="en-US" dirty="0"/>
              <a:t>B1. Wear the Coyote Brown Class C Uniform to standard.</a:t>
            </a:r>
          </a:p>
          <a:p>
            <a:endParaRPr lang="en-US" dirty="0"/>
          </a:p>
        </p:txBody>
      </p:sp>
    </p:spTree>
    <p:extLst>
      <p:ext uri="{BB962C8B-B14F-4D97-AF65-F5344CB8AC3E}">
        <p14:creationId xmlns:p14="http://schemas.microsoft.com/office/powerpoint/2010/main" val="314976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533401"/>
            <a:ext cx="7772400" cy="762000"/>
          </a:xfrm>
        </p:spPr>
        <p:txBody>
          <a:bodyPr>
            <a:normAutofit/>
          </a:bodyPr>
          <a:lstStyle/>
          <a:p>
            <a:r>
              <a:rPr lang="en-US" sz="3600" dirty="0"/>
              <a:t>Coyote brown Class C Uniform</a:t>
            </a:r>
          </a:p>
        </p:txBody>
      </p:sp>
      <p:sp>
        <p:nvSpPr>
          <p:cNvPr id="2" name="Content Placeholder 3">
            <a:extLst>
              <a:ext uri="{FF2B5EF4-FFF2-40B4-BE49-F238E27FC236}">
                <a16:creationId xmlns:a16="http://schemas.microsoft.com/office/drawing/2014/main" id="{C343816E-DBEF-4EF6-9717-A9822F27C372}"/>
              </a:ext>
            </a:extLst>
          </p:cNvPr>
          <p:cNvSpPr txBox="1">
            <a:spLocks/>
          </p:cNvSpPr>
          <p:nvPr/>
        </p:nvSpPr>
        <p:spPr>
          <a:xfrm>
            <a:off x="990600" y="1600200"/>
            <a:ext cx="7620000" cy="452596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(Followership)</a:t>
            </a:r>
            <a:endParaRPr lang="en-US" dirty="0">
              <a:solidFill>
                <a:schemeClr val="tx1"/>
              </a:solidFill>
            </a:endParaRPr>
          </a:p>
          <a:p>
            <a:pPr marL="0" marR="233045">
              <a:lnSpc>
                <a:spcPct val="98000"/>
              </a:lnSpc>
              <a:spcBef>
                <a:spcPts val="10"/>
              </a:spcBef>
              <a:spcAft>
                <a:spcPts val="0"/>
              </a:spcAft>
            </a:pPr>
            <a:r>
              <a:rPr lang="en-US" sz="1700" i="1" dirty="0">
                <a:solidFill>
                  <a:schemeClr val="tx1"/>
                </a:solidFill>
                <a:effectLst/>
                <a:latin typeface="Calibri" panose="020F0502020204030204" pitchFamily="34" charset="0"/>
                <a:ea typeface="Calibri" panose="020F0502020204030204" pitchFamily="34" charset="0"/>
              </a:rPr>
              <a:t>90% of Cadets will understand when the Class C Uniform is appropriate for wear, will be able to wear it properly, and describe the standards for each of the parts of the uniform.</a:t>
            </a:r>
            <a:endParaRPr lang="en-US" sz="1700" dirty="0">
              <a:solidFill>
                <a:schemeClr val="tx1"/>
              </a:solidFill>
              <a:effectLst/>
              <a:latin typeface="Calibri" panose="020F0502020204030204" pitchFamily="34" charset="0"/>
              <a:ea typeface="Calibri" panose="020F0502020204030204" pitchFamily="34" charset="0"/>
            </a:endParaRPr>
          </a:p>
          <a:p>
            <a:pPr marL="0" marR="0">
              <a:lnSpc>
                <a:spcPct val="110000"/>
              </a:lnSpc>
              <a:spcBef>
                <a:spcPts val="0"/>
              </a:spcBef>
              <a:spcAft>
                <a:spcPts val="0"/>
              </a:spcAft>
            </a:pPr>
            <a:endPar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u="sng" dirty="0">
                <a:solidFill>
                  <a:schemeClr val="tx1"/>
                </a:solidFill>
              </a:rPr>
              <a:t>Plan of Action</a:t>
            </a:r>
            <a:r>
              <a:rPr lang="en-US" dirty="0">
                <a:solidFill>
                  <a:schemeClr val="tx1"/>
                </a:solidFill>
              </a:rPr>
              <a:t>:</a:t>
            </a:r>
            <a:r>
              <a:rPr lang="en-US" i="1" dirty="0">
                <a:solidFill>
                  <a:schemeClr val="tx1"/>
                </a:solidFill>
              </a:rPr>
              <a:t> </a:t>
            </a:r>
            <a:endParaRPr lang="en-US" dirty="0">
              <a:solidFill>
                <a:schemeClr val="tx1"/>
              </a:solidFill>
            </a:endParaRPr>
          </a:p>
          <a:p>
            <a:pPr marL="342900" marR="0" indent="-342900">
              <a:lnSpc>
                <a:spcPct val="110000"/>
              </a:lnSpc>
              <a:spcBef>
                <a:spcPts val="0"/>
              </a:spcBef>
              <a:spcAft>
                <a:spcPts val="0"/>
              </a:spcAft>
              <a:buAutoNum type="arabicPeriod"/>
            </a:pP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a:t>
            </a:r>
            <a:r>
              <a:rPr lang="en-US" sz="1800" spc="5"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e</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ar</a:t>
            </a:r>
            <a:r>
              <a:rPr lang="en-US" sz="1800" spc="-1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the Coyote Brown Class</a:t>
            </a:r>
            <a:r>
              <a:rPr lang="en-US" sz="1800" spc="-1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C</a:t>
            </a:r>
            <a:r>
              <a:rPr lang="en-US" sz="1800" spc="5"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U</a:t>
            </a:r>
            <a:r>
              <a:rPr lang="en-US" sz="1800" spc="-5"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n</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a:t>
            </a:r>
            <a:r>
              <a:rPr lang="en-US" sz="1800" spc="-15"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f</a:t>
            </a:r>
            <a:r>
              <a:rPr lang="en-US" sz="1800" spc="5"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a:t>
            </a:r>
            <a:r>
              <a:rPr lang="en-US" sz="1800" spc="-15"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r</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m</a:t>
            </a:r>
            <a:r>
              <a:rPr lang="en-US" sz="1800" spc="5"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800" spc="-1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a:t>
            </a:r>
            <a:r>
              <a:rPr lang="en-US" sz="1800" spc="5"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a:t>
            </a:r>
            <a:r>
              <a:rPr lang="en-US" sz="1800" spc="5"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a:t>
            </a:r>
            <a:r>
              <a:rPr lang="en-US" sz="1800" spc="-5"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nd</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ar</a:t>
            </a:r>
            <a:r>
              <a:rPr lang="en-US" sz="1800" spc="-5"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d</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p>
          <a:p>
            <a:pPr marL="342900" marR="0" indent="-342900">
              <a:lnSpc>
                <a:spcPct val="110000"/>
              </a:lnSpc>
              <a:spcBef>
                <a:spcPts val="0"/>
              </a:spcBef>
              <a:spcAft>
                <a:spcPts val="0"/>
              </a:spcAft>
              <a:buAutoNum type="arabicPeriod"/>
            </a:pPr>
            <a:r>
              <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Wear the Khaki Class C Uniform to standard</a:t>
            </a: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are the standards for wearing the Class C Uniform properly? What are all the parts to it?</a:t>
            </a:r>
            <a:endParaRPr lang="en-US" sz="4000" dirty="0">
              <a:solidFill>
                <a:schemeClr val="tx1"/>
              </a:solidFill>
              <a:highlight>
                <a:srgbClr val="FFFF00"/>
              </a:highlight>
            </a:endParaRPr>
          </a:p>
        </p:txBody>
      </p:sp>
    </p:spTree>
    <p:extLst>
      <p:ext uri="{BB962C8B-B14F-4D97-AF65-F5344CB8AC3E}">
        <p14:creationId xmlns:p14="http://schemas.microsoft.com/office/powerpoint/2010/main" val="10121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53B48C-CEB5-496E-B418-5C1D87CBA81B}"/>
              </a:ext>
            </a:extLst>
          </p:cNvPr>
          <p:cNvSpPr>
            <a:spLocks noGrp="1"/>
          </p:cNvSpPr>
          <p:nvPr>
            <p:ph type="title"/>
          </p:nvPr>
        </p:nvSpPr>
        <p:spPr/>
        <p:txBody>
          <a:bodyPr/>
          <a:lstStyle/>
          <a:p>
            <a:r>
              <a:rPr lang="en-US" dirty="0"/>
              <a:t>Class C Uniforms</a:t>
            </a:r>
          </a:p>
        </p:txBody>
      </p:sp>
      <p:grpSp>
        <p:nvGrpSpPr>
          <p:cNvPr id="2" name="Group 1">
            <a:extLst>
              <a:ext uri="{FF2B5EF4-FFF2-40B4-BE49-F238E27FC236}">
                <a16:creationId xmlns:a16="http://schemas.microsoft.com/office/drawing/2014/main" id="{0D7BA70E-D3C3-45A7-A889-DD75D24568E6}"/>
              </a:ext>
            </a:extLst>
          </p:cNvPr>
          <p:cNvGrpSpPr/>
          <p:nvPr/>
        </p:nvGrpSpPr>
        <p:grpSpPr>
          <a:xfrm>
            <a:off x="1828801" y="1293983"/>
            <a:ext cx="4597400" cy="4954417"/>
            <a:chOff x="1828801" y="1293983"/>
            <a:chExt cx="4597400" cy="4954417"/>
          </a:xfrm>
        </p:grpSpPr>
        <p:pic>
          <p:nvPicPr>
            <p:cNvPr id="7" name="Picture 6" descr="A close up of a logo&#10;&#10;Description automatically generated">
              <a:extLst>
                <a:ext uri="{FF2B5EF4-FFF2-40B4-BE49-F238E27FC236}">
                  <a16:creationId xmlns:a16="http://schemas.microsoft.com/office/drawing/2014/main" id="{49079B30-13C7-4D06-89EA-A28248EAA1B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28801" y="1417639"/>
              <a:ext cx="1752599" cy="4795128"/>
            </a:xfrm>
            <a:prstGeom prst="rect">
              <a:avLst/>
            </a:prstGeom>
          </p:spPr>
        </p:pic>
        <p:pic>
          <p:nvPicPr>
            <p:cNvPr id="8" name="Picture 7">
              <a:extLst>
                <a:ext uri="{FF2B5EF4-FFF2-40B4-BE49-F238E27FC236}">
                  <a16:creationId xmlns:a16="http://schemas.microsoft.com/office/drawing/2014/main" id="{A98773C1-F591-4E17-8487-CDD049ABAED6}"/>
                </a:ext>
              </a:extLst>
            </p:cNvPr>
            <p:cNvPicPr/>
            <p:nvPr/>
          </p:nvPicPr>
          <p:blipFill rotWithShape="1">
            <a:blip r:embed="rId3" cstate="print">
              <a:extLst>
                <a:ext uri="{28A0092B-C50C-407E-A947-70E740481C1C}">
                  <a14:useLocalDpi xmlns:a14="http://schemas.microsoft.com/office/drawing/2010/main" val="0"/>
                </a:ext>
              </a:extLst>
            </a:blip>
            <a:srcRect l="2210" r="50830"/>
            <a:stretch/>
          </p:blipFill>
          <p:spPr bwMode="auto">
            <a:xfrm>
              <a:off x="4673602" y="1293983"/>
              <a:ext cx="1752599" cy="4954417"/>
            </a:xfrm>
            <a:prstGeom prst="rect">
              <a:avLst/>
            </a:prstGeom>
            <a:noFill/>
            <a:ln>
              <a:noFill/>
            </a:ln>
          </p:spPr>
        </p:pic>
      </p:grpSp>
      <p:sp>
        <p:nvSpPr>
          <p:cNvPr id="9" name="TextBox 8">
            <a:extLst>
              <a:ext uri="{FF2B5EF4-FFF2-40B4-BE49-F238E27FC236}">
                <a16:creationId xmlns:a16="http://schemas.microsoft.com/office/drawing/2014/main" id="{34D66085-325E-471B-9334-EBA0EA4A08B2}"/>
              </a:ext>
            </a:extLst>
          </p:cNvPr>
          <p:cNvSpPr txBox="1"/>
          <p:nvPr/>
        </p:nvSpPr>
        <p:spPr>
          <a:xfrm>
            <a:off x="1467644" y="6212767"/>
            <a:ext cx="2514600" cy="307777"/>
          </a:xfrm>
          <a:prstGeom prst="rect">
            <a:avLst/>
          </a:prstGeom>
          <a:noFill/>
        </p:spPr>
        <p:txBody>
          <a:bodyPr wrap="square" rtlCol="0">
            <a:spAutoFit/>
          </a:bodyPr>
          <a:lstStyle/>
          <a:p>
            <a:pPr algn="ctr"/>
            <a:r>
              <a:rPr lang="en-US" sz="1400" dirty="0"/>
              <a:t>Coyote Brown Class C Uniform</a:t>
            </a:r>
          </a:p>
        </p:txBody>
      </p:sp>
      <p:sp>
        <p:nvSpPr>
          <p:cNvPr id="11" name="TextBox 10">
            <a:extLst>
              <a:ext uri="{FF2B5EF4-FFF2-40B4-BE49-F238E27FC236}">
                <a16:creationId xmlns:a16="http://schemas.microsoft.com/office/drawing/2014/main" id="{829E15CD-1FD2-45E2-8310-6C74517D7045}"/>
              </a:ext>
            </a:extLst>
          </p:cNvPr>
          <p:cNvSpPr txBox="1"/>
          <p:nvPr/>
        </p:nvSpPr>
        <p:spPr>
          <a:xfrm>
            <a:off x="4405311" y="6212767"/>
            <a:ext cx="2514600" cy="307777"/>
          </a:xfrm>
          <a:prstGeom prst="rect">
            <a:avLst/>
          </a:prstGeom>
          <a:noFill/>
        </p:spPr>
        <p:txBody>
          <a:bodyPr wrap="square" rtlCol="0">
            <a:spAutoFit/>
          </a:bodyPr>
          <a:lstStyle/>
          <a:p>
            <a:pPr algn="ctr"/>
            <a:r>
              <a:rPr lang="en-US" sz="1400" dirty="0"/>
              <a:t>Khaki Class C Uniform</a:t>
            </a:r>
          </a:p>
        </p:txBody>
      </p:sp>
    </p:spTree>
    <p:extLst>
      <p:ext uri="{BB962C8B-B14F-4D97-AF65-F5344CB8AC3E}">
        <p14:creationId xmlns:p14="http://schemas.microsoft.com/office/powerpoint/2010/main" val="132014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Coyote Brown Class C Uniform</a:t>
            </a:r>
          </a:p>
        </p:txBody>
      </p:sp>
      <p:pic>
        <p:nvPicPr>
          <p:cNvPr id="3074" name="Picture 2">
            <a:extLst>
              <a:ext uri="{FF2B5EF4-FFF2-40B4-BE49-F238E27FC236}">
                <a16:creationId xmlns:a16="http://schemas.microsoft.com/office/drawing/2014/main" id="{B4D4E7CE-2B4E-45F1-82F4-DB5F49C5D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09185"/>
            <a:ext cx="7149310" cy="536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924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B1CD-65A3-44A0-9A2D-3D8F976F6E68}"/>
              </a:ext>
            </a:extLst>
          </p:cNvPr>
          <p:cNvSpPr>
            <a:spLocks noGrp="1"/>
          </p:cNvSpPr>
          <p:nvPr>
            <p:ph type="title"/>
          </p:nvPr>
        </p:nvSpPr>
        <p:spPr/>
        <p:txBody>
          <a:bodyPr/>
          <a:lstStyle/>
          <a:p>
            <a:r>
              <a:rPr lang="en-US" dirty="0"/>
              <a:t>Headgear</a:t>
            </a:r>
          </a:p>
        </p:txBody>
      </p:sp>
      <p:sp>
        <p:nvSpPr>
          <p:cNvPr id="3" name="Content Placeholder 2">
            <a:extLst>
              <a:ext uri="{FF2B5EF4-FFF2-40B4-BE49-F238E27FC236}">
                <a16:creationId xmlns:a16="http://schemas.microsoft.com/office/drawing/2014/main" id="{221FF508-84DA-4C35-BCD7-175C4CA63D7E}"/>
              </a:ext>
            </a:extLst>
          </p:cNvPr>
          <p:cNvSpPr>
            <a:spLocks noGrp="1"/>
          </p:cNvSpPr>
          <p:nvPr>
            <p:ph idx="1"/>
          </p:nvPr>
        </p:nvSpPr>
        <p:spPr>
          <a:xfrm>
            <a:off x="457200" y="1600201"/>
            <a:ext cx="8229600" cy="3276600"/>
          </a:xfrm>
        </p:spPr>
        <p:txBody>
          <a:bodyPr>
            <a:normAutofit/>
          </a:bodyPr>
          <a:lstStyle/>
          <a:p>
            <a:pPr marL="0" marR="367665" indent="0">
              <a:spcBef>
                <a:spcPts val="0"/>
              </a:spcBef>
              <a:spcAft>
                <a:spcPts val="0"/>
              </a:spcAft>
              <a:buNone/>
            </a:pPr>
            <a:r>
              <a:rPr lang="en-US" sz="1800" dirty="0">
                <a:effectLst/>
                <a:latin typeface="Calibri" panose="020F0502020204030204" pitchFamily="34" charset="0"/>
                <a:ea typeface="Calibri" panose="020F0502020204030204" pitchFamily="34" charset="0"/>
              </a:rPr>
              <a:t>A cap must be worn with this uniform. The basic cap is the CACC baseball-style cap.  If you have completed training and received orders authorizing the red or black beret or the drill instructor hat, you may wear those as well.				</a:t>
            </a:r>
          </a:p>
          <a:p>
            <a:pPr marL="342900" marR="367665"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CACC baseball-style cap</a:t>
            </a:r>
          </a:p>
          <a:p>
            <a:pPr marR="367665">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rPr>
              <a:t>Black Cadet Leadership Beret</a:t>
            </a:r>
            <a:endParaRPr lang="en-US" sz="1800" dirty="0">
              <a:effectLst/>
              <a:latin typeface="Calibri" panose="020F0502020204030204" pitchFamily="34" charset="0"/>
              <a:ea typeface="Calibri" panose="020F0502020204030204" pitchFamily="34" charset="0"/>
            </a:endParaRPr>
          </a:p>
          <a:p>
            <a:pPr marL="342900" marR="367665"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Red Survival Beret</a:t>
            </a:r>
          </a:p>
          <a:p>
            <a:pPr marL="342900" marR="367665"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Cadets who have been authorized permanent wear of the Drill Instructor Hat may wear it</a:t>
            </a:r>
          </a:p>
          <a:p>
            <a:pPr marL="342900" marR="367665"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Cadets who have graduated the Cadet Drill Instructor Course and are engaged in drill-related training may wear the Drill Instructor Hat during that training</a:t>
            </a:r>
          </a:p>
          <a:p>
            <a:endParaRPr lang="en-US" dirty="0"/>
          </a:p>
        </p:txBody>
      </p:sp>
      <p:pic>
        <p:nvPicPr>
          <p:cNvPr id="7" name="Picture 6" descr="Graphical user interface&#10;&#10;Description automatically generated">
            <a:extLst>
              <a:ext uri="{FF2B5EF4-FFF2-40B4-BE49-F238E27FC236}">
                <a16:creationId xmlns:a16="http://schemas.microsoft.com/office/drawing/2014/main" id="{5BE9AB39-5266-4720-B18C-4B5C5F43C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788" y="4812324"/>
            <a:ext cx="4700423" cy="1359526"/>
          </a:xfrm>
          <a:prstGeom prst="rect">
            <a:avLst/>
          </a:prstGeom>
        </p:spPr>
      </p:pic>
    </p:spTree>
    <p:extLst>
      <p:ext uri="{BB962C8B-B14F-4D97-AF65-F5344CB8AC3E}">
        <p14:creationId xmlns:p14="http://schemas.microsoft.com/office/powerpoint/2010/main" val="118624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5221288" y="3394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18790" name="Text Box 6"/>
          <p:cNvSpPr txBox="1">
            <a:spLocks noChangeArrowheads="1"/>
          </p:cNvSpPr>
          <p:nvPr/>
        </p:nvSpPr>
        <p:spPr bwMode="auto">
          <a:xfrm>
            <a:off x="3368483" y="76200"/>
            <a:ext cx="23937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Headgear</a:t>
            </a:r>
            <a:endParaRPr lang="en-US" altLang="en-US" sz="2400" dirty="0"/>
          </a:p>
        </p:txBody>
      </p:sp>
      <p:sp>
        <p:nvSpPr>
          <p:cNvPr id="118798" name="Text Box 14"/>
          <p:cNvSpPr txBox="1">
            <a:spLocks noChangeArrowheads="1"/>
          </p:cNvSpPr>
          <p:nvPr/>
        </p:nvSpPr>
        <p:spPr bwMode="auto">
          <a:xfrm>
            <a:off x="1487847" y="2253992"/>
            <a:ext cx="306648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D0"/>
                </a:solidFill>
              </a:rPr>
              <a:t>Rank insignia is centered. All caps are worn so that no hair is visible on the forehead beneath the cap.</a:t>
            </a:r>
          </a:p>
        </p:txBody>
      </p:sp>
      <p:sp>
        <p:nvSpPr>
          <p:cNvPr id="2" name="TextBox 1"/>
          <p:cNvSpPr txBox="1"/>
          <p:nvPr/>
        </p:nvSpPr>
        <p:spPr>
          <a:xfrm>
            <a:off x="6072397" y="3170446"/>
            <a:ext cx="2854833" cy="2862322"/>
          </a:xfrm>
          <a:prstGeom prst="rect">
            <a:avLst/>
          </a:prstGeom>
          <a:noFill/>
        </p:spPr>
        <p:txBody>
          <a:bodyPr wrap="square" rtlCol="0">
            <a:spAutoFit/>
          </a:bodyPr>
          <a:lstStyle/>
          <a:p>
            <a:r>
              <a:rPr lang="en-US" dirty="0">
                <a:solidFill>
                  <a:srgbClr val="0000D0"/>
                </a:solidFill>
              </a:rPr>
              <a:t>The Beret is worn with the headband straight across forehead, 1” above eyebrows. Flash is positioned over left eye. The right side of the beret is draped toward the right ear. Rank insignia is centered on flash.</a:t>
            </a:r>
          </a:p>
          <a:p>
            <a:endParaRPr lang="en-US" dirty="0">
              <a:solidFill>
                <a:srgbClr val="0000D0"/>
              </a:solidFill>
            </a:endParaRPr>
          </a:p>
        </p:txBody>
      </p:sp>
      <p:pic>
        <p:nvPicPr>
          <p:cNvPr id="14" name="Picture 13" descr="A close up of a logo&#10;&#10;Description automatically generated">
            <a:extLst>
              <a:ext uri="{FF2B5EF4-FFF2-40B4-BE49-F238E27FC236}">
                <a16:creationId xmlns:a16="http://schemas.microsoft.com/office/drawing/2014/main" id="{49079B30-13C7-4D06-89EA-A28248EAA1B5}"/>
              </a:ext>
            </a:extLst>
          </p:cNvPr>
          <p:cNvPicPr/>
          <p:nvPr/>
        </p:nvPicPr>
        <p:blipFill rotWithShape="1">
          <a:blip r:embed="rId3" cstate="print">
            <a:extLst>
              <a:ext uri="{28A0092B-C50C-407E-A947-70E740481C1C}">
                <a14:useLocalDpi xmlns:a14="http://schemas.microsoft.com/office/drawing/2010/main" val="0"/>
              </a:ext>
            </a:extLst>
          </a:blip>
          <a:srcRect b="68564"/>
          <a:stretch/>
        </p:blipFill>
        <p:spPr>
          <a:xfrm>
            <a:off x="1667213" y="4367743"/>
            <a:ext cx="1888669" cy="1323439"/>
          </a:xfrm>
          <a:prstGeom prst="rect">
            <a:avLst/>
          </a:prstGeom>
        </p:spPr>
      </p:pic>
      <p:pic>
        <p:nvPicPr>
          <p:cNvPr id="6" name="Picture 4">
            <a:extLst>
              <a:ext uri="{FF2B5EF4-FFF2-40B4-BE49-F238E27FC236}">
                <a16:creationId xmlns:a16="http://schemas.microsoft.com/office/drawing/2014/main" id="{C297D6CE-60D4-41B9-91F3-B20E0C2302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832" t="27879" r="49848" b="64444"/>
          <a:stretch/>
        </p:blipFill>
        <p:spPr bwMode="auto">
          <a:xfrm>
            <a:off x="3344905" y="4068626"/>
            <a:ext cx="1216920" cy="1622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posing for a photo&#10;&#10;Description automatically generated">
            <a:extLst>
              <a:ext uri="{FF2B5EF4-FFF2-40B4-BE49-F238E27FC236}">
                <a16:creationId xmlns:a16="http://schemas.microsoft.com/office/drawing/2014/main" id="{ABE8A775-E485-4C95-B990-9BAA30D6837B}"/>
              </a:ext>
            </a:extLst>
          </p:cNvPr>
          <p:cNvPicPr>
            <a:picLocks noChangeAspect="1"/>
          </p:cNvPicPr>
          <p:nvPr/>
        </p:nvPicPr>
        <p:blipFill rotWithShape="1">
          <a:blip r:embed="rId5">
            <a:extLst>
              <a:ext uri="{28A0092B-C50C-407E-A947-70E740481C1C}">
                <a14:useLocalDpi xmlns:a14="http://schemas.microsoft.com/office/drawing/2010/main" val="0"/>
              </a:ext>
            </a:extLst>
          </a:blip>
          <a:srcRect l="53701" t="10026" r="37479" b="78659"/>
          <a:stretch/>
        </p:blipFill>
        <p:spPr>
          <a:xfrm>
            <a:off x="4571999" y="4349413"/>
            <a:ext cx="1439079" cy="1334079"/>
          </a:xfrm>
          <a:prstGeom prst="rect">
            <a:avLst/>
          </a:prstGeom>
          <a:effectLst/>
        </p:spPr>
      </p:pic>
      <p:pic>
        <p:nvPicPr>
          <p:cNvPr id="4100" name="Picture 4">
            <a:extLst>
              <a:ext uri="{FF2B5EF4-FFF2-40B4-BE49-F238E27FC236}">
                <a16:creationId xmlns:a16="http://schemas.microsoft.com/office/drawing/2014/main" id="{CE163130-5E9D-4A0B-BE71-D2365F640B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888" t="26608" r="44176" b="39492"/>
          <a:stretch/>
        </p:blipFill>
        <p:spPr bwMode="auto">
          <a:xfrm>
            <a:off x="6725500" y="1072417"/>
            <a:ext cx="1548626" cy="206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292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5221288" y="3394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0836" name="Rectangle 4"/>
          <p:cNvSpPr>
            <a:spLocks noChangeArrowheads="1"/>
          </p:cNvSpPr>
          <p:nvPr/>
        </p:nvSpPr>
        <p:spPr bwMode="auto">
          <a:xfrm>
            <a:off x="7920038" y="1847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0837" name="Rectangle 5"/>
          <p:cNvSpPr>
            <a:spLocks noChangeArrowheads="1"/>
          </p:cNvSpPr>
          <p:nvPr/>
        </p:nvSpPr>
        <p:spPr bwMode="auto">
          <a:xfrm>
            <a:off x="825817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0838" name="Text Box 6"/>
          <p:cNvSpPr txBox="1">
            <a:spLocks noChangeArrowheads="1"/>
          </p:cNvSpPr>
          <p:nvPr/>
        </p:nvSpPr>
        <p:spPr bwMode="auto">
          <a:xfrm>
            <a:off x="3780484" y="148680"/>
            <a:ext cx="170591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4400" dirty="0"/>
              <a:t>T-Shirt</a:t>
            </a:r>
          </a:p>
        </p:txBody>
      </p:sp>
      <p:sp>
        <p:nvSpPr>
          <p:cNvPr id="120840" name="Text Box 8"/>
          <p:cNvSpPr txBox="1">
            <a:spLocks noChangeArrowheads="1"/>
          </p:cNvSpPr>
          <p:nvPr/>
        </p:nvSpPr>
        <p:spPr bwMode="auto">
          <a:xfrm>
            <a:off x="597995" y="2000524"/>
            <a:ext cx="2971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0000D0"/>
                </a:solidFill>
              </a:rPr>
              <a:t>Wear a plain black crew neck T-Shirt with no marking on it (CACC PT shirt may be worn).</a:t>
            </a:r>
          </a:p>
          <a:p>
            <a:pPr>
              <a:spcBef>
                <a:spcPct val="50000"/>
              </a:spcBef>
            </a:pPr>
            <a:r>
              <a:rPr lang="en-US" altLang="en-US" sz="2400" dirty="0">
                <a:solidFill>
                  <a:srgbClr val="0000D0"/>
                </a:solidFill>
              </a:rPr>
              <a:t>Tuck in your T-Shirt.</a:t>
            </a:r>
          </a:p>
          <a:p>
            <a:pPr>
              <a:spcBef>
                <a:spcPct val="50000"/>
              </a:spcBef>
            </a:pPr>
            <a:r>
              <a:rPr lang="en-US" altLang="en-US" sz="2400" dirty="0">
                <a:solidFill>
                  <a:srgbClr val="0000D0"/>
                </a:solidFill>
              </a:rPr>
              <a:t>Fasten ALL buttons and Velcro on pants and blouse.</a:t>
            </a:r>
          </a:p>
          <a:p>
            <a:pPr>
              <a:spcBef>
                <a:spcPct val="50000"/>
              </a:spcBef>
            </a:pPr>
            <a:endParaRPr lang="en-US" altLang="en-US" sz="2400" dirty="0">
              <a:solidFill>
                <a:srgbClr val="0000D0"/>
              </a:solidFill>
            </a:endParaRPr>
          </a:p>
        </p:txBody>
      </p:sp>
      <p:pic>
        <p:nvPicPr>
          <p:cNvPr id="7170" name="Picture 2">
            <a:extLst>
              <a:ext uri="{FF2B5EF4-FFF2-40B4-BE49-F238E27FC236}">
                <a16:creationId xmlns:a16="http://schemas.microsoft.com/office/drawing/2014/main" id="{F77B3620-298D-4DF4-AF1D-434F26F5FE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78" t="16578" r="22544"/>
          <a:stretch/>
        </p:blipFill>
        <p:spPr bwMode="auto">
          <a:xfrm>
            <a:off x="3894685" y="1340643"/>
            <a:ext cx="4038600" cy="447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698858"/>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B6476F-6421-4EB4-A915-47EA6B75F5B5}"/>
</file>

<file path=customXml/itemProps2.xml><?xml version="1.0" encoding="utf-8"?>
<ds:datastoreItem xmlns:ds="http://schemas.openxmlformats.org/officeDocument/2006/customXml" ds:itemID="{E5D8F7F1-440E-4D17-AEE5-4D60F2AB1CAA}"/>
</file>

<file path=customXml/itemProps3.xml><?xml version="1.0" encoding="utf-8"?>
<ds:datastoreItem xmlns:ds="http://schemas.openxmlformats.org/officeDocument/2006/customXml" ds:itemID="{6AC37920-95C2-4C2A-9F09-ED478FF0BF1D}"/>
</file>

<file path=docProps/app.xml><?xml version="1.0" encoding="utf-8"?>
<Properties xmlns="http://schemas.openxmlformats.org/officeDocument/2006/extended-properties" xmlns:vt="http://schemas.openxmlformats.org/officeDocument/2006/docPropsVTypes">
  <TotalTime>33857</TotalTime>
  <Words>1647</Words>
  <Application>Microsoft Office PowerPoint</Application>
  <PresentationFormat>On-screen Show (4:3)</PresentationFormat>
  <Paragraphs>137</Paragraphs>
  <Slides>27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Symbol</vt:lpstr>
      <vt:lpstr>Office Theme</vt:lpstr>
      <vt:lpstr>PowerPoint Presentation</vt:lpstr>
      <vt:lpstr>Class C Uniform Agenda</vt:lpstr>
      <vt:lpstr>Coyote Brown  Class C uniform</vt:lpstr>
      <vt:lpstr>Coyote brown Class C Uniform</vt:lpstr>
      <vt:lpstr>Class C Uniforms</vt:lpstr>
      <vt:lpstr>Coyote Brown Class C Uniform</vt:lpstr>
      <vt:lpstr>Headgear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Blousing Your Boots</vt:lpstr>
      <vt:lpstr>Check on Learning</vt:lpstr>
      <vt:lpstr>Khaki Class C uniform</vt:lpstr>
      <vt:lpstr>Khaki Class C Uniform</vt:lpstr>
      <vt:lpstr>Khaki Class C Uniform</vt:lpstr>
      <vt:lpstr>Headgear</vt:lpstr>
      <vt:lpstr>PowerPoint Presentation</vt:lpstr>
      <vt:lpstr>PowerPoint Presentation</vt:lpstr>
      <vt:lpstr>PowerPoint Presentation</vt:lpstr>
      <vt:lpstr>PowerPoint Presentation</vt:lpstr>
      <vt:lpstr>PowerPoint Presentation</vt:lpstr>
      <vt:lpstr>Blousing Your Boots</vt:lpstr>
      <vt:lpstr>Check on Learning</vt:lpstr>
    </vt:vector>
  </TitlesOfParts>
  <Company>California National 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Kelley</dc:creator>
  <cp:lastModifiedBy>Edinboro, Grace E Lt Col</cp:lastModifiedBy>
  <cp:revision>671</cp:revision>
  <cp:lastPrinted>2017-03-20T15:27:43Z</cp:lastPrinted>
  <dcterms:created xsi:type="dcterms:W3CDTF">2017-01-16T19:23:23Z</dcterms:created>
  <dcterms:modified xsi:type="dcterms:W3CDTF">2020-10-04T18:33:22Z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0x010100E3A00655A302474D88B2B49F2E449606</vt:lpwstr>
  </property>
</Properties>
</file>