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4"/>
  </p:sldMasterIdLst>
  <p:notesMasterIdLst>
    <p:notesMasterId r:id="rId30"/>
  </p:notesMasterIdLst>
  <p:sldIdLst>
    <p:sldId id="514" r:id="rId5"/>
    <p:sldId id="299" r:id="rId6"/>
    <p:sldId id="320" r:id="rId7"/>
    <p:sldId id="532" r:id="rId8"/>
    <p:sldId id="753" r:id="rId9"/>
    <p:sldId id="755" r:id="rId10"/>
    <p:sldId id="552" r:id="rId11"/>
    <p:sldId id="486" r:id="rId12"/>
    <p:sldId id="742" r:id="rId13"/>
    <p:sldId id="743" r:id="rId14"/>
    <p:sldId id="756" r:id="rId15"/>
    <p:sldId id="758" r:id="rId16"/>
    <p:sldId id="744" r:id="rId17"/>
    <p:sldId id="757" r:id="rId18"/>
    <p:sldId id="726" r:id="rId19"/>
    <p:sldId id="576" r:id="rId20"/>
    <p:sldId id="741" r:id="rId21"/>
    <p:sldId id="745" r:id="rId22"/>
    <p:sldId id="746" r:id="rId23"/>
    <p:sldId id="764" r:id="rId24"/>
    <p:sldId id="759" r:id="rId25"/>
    <p:sldId id="760" r:id="rId26"/>
    <p:sldId id="761" r:id="rId27"/>
    <p:sldId id="763" r:id="rId28"/>
    <p:sldId id="74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Kelley" initials="RK" lastIdx="1" clrIdx="0">
    <p:extLst>
      <p:ext uri="{19B8F6BF-5375-455C-9EA6-DF929625EA0E}">
        <p15:presenceInfo xmlns:p15="http://schemas.microsoft.com/office/powerpoint/2012/main" userId="ca8534d50fc825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BFB550"/>
    <a:srgbClr val="BBB24F"/>
    <a:srgbClr val="FFF001"/>
    <a:srgbClr val="FFF1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80" autoAdjust="0"/>
  </p:normalViewPr>
  <p:slideViewPr>
    <p:cSldViewPr>
      <p:cViewPr varScale="1">
        <p:scale>
          <a:sx n="82" d="100"/>
          <a:sy n="82" d="100"/>
        </p:scale>
        <p:origin x="96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4559-057E-4323-8467-AB2D2C4A315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B14D2-E08D-4CFC-9F58-A103582B4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B14D2-E08D-4CFC-9F58-A103582B4F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4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B14D2-E08D-4CFC-9F58-A103582B4F0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B14D2-E08D-4CFC-9F58-A103582B4F0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6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6" descr="California Cadet Corps Centennial Celebration 3 | by Thomas Wasp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-646777"/>
            <a:ext cx="9930581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604837"/>
            <a:ext cx="7772400" cy="14700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3390" y="6414163"/>
            <a:ext cx="2133600" cy="365125"/>
          </a:xfrm>
        </p:spPr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8737"/>
            <a:ext cx="2895600" cy="365125"/>
          </a:xfrm>
        </p:spPr>
        <p:txBody>
          <a:bodyPr/>
          <a:lstStyle>
            <a:lvl1pPr>
              <a:defRPr sz="2000">
                <a:solidFill>
                  <a:srgbClr val="FFFF00"/>
                </a:solidFill>
              </a:defRPr>
            </a:lvl1pPr>
          </a:lstStyle>
          <a:p>
            <a:r>
              <a:rPr lang="en-US" b="1" dirty="0">
                <a:ln w="22225">
                  <a:solidFill>
                    <a:schemeClr val="tx1"/>
                  </a:solidFill>
                  <a:prstDash val="solid"/>
                </a:ln>
              </a:rPr>
              <a:t>Since 1911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7010" y="6408736"/>
            <a:ext cx="2133600" cy="365125"/>
          </a:xfrm>
        </p:spPr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23900" y="61722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16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984"/>
            <a:ext cx="1132114" cy="14903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25146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1" y="4419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3050"/>
            <a:ext cx="7010400" cy="1327150"/>
          </a:xfrm>
        </p:spPr>
        <p:txBody>
          <a:bodyPr anchor="ctr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46545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117850" cy="45259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4687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8A1D-3DFB-4112-A7CF-DB4360141C0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Creating Leaders Since 1911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AA14-995F-4E62-BD20-27ACA01654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984"/>
            <a:ext cx="1132114" cy="14903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162800" cy="1782762"/>
          </a:xfrm>
        </p:spPr>
        <p:txBody>
          <a:bodyPr>
            <a:normAutofit/>
          </a:bodyPr>
          <a:lstStyle/>
          <a:p>
            <a:r>
              <a:rPr lang="en-US" sz="3200" dirty="0"/>
              <a:t>California Cadet Corps</a:t>
            </a:r>
            <a:br>
              <a:rPr lang="en-US" sz="3200" dirty="0"/>
            </a:br>
            <a:r>
              <a:rPr lang="en-US" sz="3200" dirty="0"/>
              <a:t>Curriculum on Military Knowledge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CB2846-0FA0-4CEA-ADEA-0A5F2640CFE1}"/>
              </a:ext>
            </a:extLst>
          </p:cNvPr>
          <p:cNvGrpSpPr/>
          <p:nvPr/>
        </p:nvGrpSpPr>
        <p:grpSpPr>
          <a:xfrm>
            <a:off x="1965960" y="2057400"/>
            <a:ext cx="5212080" cy="4236935"/>
            <a:chOff x="2778760" y="2044784"/>
            <a:chExt cx="5212080" cy="423693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B454DF5-1415-4B9B-B1B2-C064E763C7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408" y="2044784"/>
              <a:ext cx="1384216" cy="138421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49E93F1-30C5-489F-8F92-B28BC7B5F521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760" y="2685443"/>
              <a:ext cx="5212080" cy="272478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8399E1-C97A-455B-A87F-F1B7A7BA462F}"/>
                </a:ext>
              </a:extLst>
            </p:cNvPr>
            <p:cNvSpPr txBox="1"/>
            <p:nvPr/>
          </p:nvSpPr>
          <p:spPr>
            <a:xfrm>
              <a:off x="4159044" y="4887008"/>
              <a:ext cx="25662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“On Target!”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5EFCB36-9195-4FA4-BA7A-72AC160A7DBE}"/>
                </a:ext>
              </a:extLst>
            </p:cNvPr>
            <p:cNvSpPr txBox="1"/>
            <p:nvPr/>
          </p:nvSpPr>
          <p:spPr>
            <a:xfrm>
              <a:off x="3065849" y="5820054"/>
              <a:ext cx="4657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M13/C: Competitive Marksmanship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075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7D68-6330-4752-A830-65A90BCD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Rifle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FD396-F234-4D78-91EA-FA3BD092F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your school or Cadet Corps unit already has a rifle team, you just need to build your skills and talk to the coach about joining the team</a:t>
            </a:r>
          </a:p>
          <a:p>
            <a:r>
              <a:rPr lang="en-US" dirty="0"/>
              <a:t>If your school doesn’t have a rifle team, this is an excellent leadership opportunity – YOU can find others who want to shoot and build a team at your school!</a:t>
            </a:r>
          </a:p>
          <a:p>
            <a:r>
              <a:rPr lang="en-US" dirty="0"/>
              <a:t>Some schools and districts do not allow shooting sports. Find out what policies affect you before you start.</a:t>
            </a:r>
          </a:p>
        </p:txBody>
      </p:sp>
    </p:spTree>
    <p:extLst>
      <p:ext uri="{BB962C8B-B14F-4D97-AF65-F5344CB8AC3E}">
        <p14:creationId xmlns:p14="http://schemas.microsoft.com/office/powerpoint/2010/main" val="418046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B089-05D3-441C-8ACD-82568952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Simple</a:t>
            </a:r>
            <a:r>
              <a:rPr lang="en-US" dirty="0"/>
              <a:t> or 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D34E-87AB-4452-9C0C-35BFBBB1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just start with a </a:t>
            </a:r>
            <a:r>
              <a:rPr lang="en-US" u="sng" dirty="0"/>
              <a:t>Cadet Corps </a:t>
            </a:r>
            <a:r>
              <a:rPr lang="en-US" dirty="0"/>
              <a:t>Rifle Team. </a:t>
            </a:r>
          </a:p>
          <a:p>
            <a:r>
              <a:rPr lang="en-US" dirty="0"/>
              <a:t>Get 5-10 cadets together, schedule marksmanship training and shooting practice, and sign up for the State Marksmanship Championships held in February each year.</a:t>
            </a:r>
          </a:p>
          <a:p>
            <a:r>
              <a:rPr lang="en-US" dirty="0"/>
              <a:t>Work with your local NRA or CMP club to use equipment and facilities</a:t>
            </a:r>
          </a:p>
        </p:txBody>
      </p:sp>
    </p:spTree>
    <p:extLst>
      <p:ext uri="{BB962C8B-B14F-4D97-AF65-F5344CB8AC3E}">
        <p14:creationId xmlns:p14="http://schemas.microsoft.com/office/powerpoint/2010/main" val="4193792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6466-37A3-4132-8759-FEA5A3FE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Cadet Corps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720A7-44D1-4372-B598-C13063E62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Senior Division – high school cadets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grade and higher</a:t>
            </a:r>
          </a:p>
          <a:p>
            <a:pPr lvl="1"/>
            <a:endParaRPr lang="en-US" dirty="0"/>
          </a:p>
          <a:p>
            <a:r>
              <a:rPr lang="en-US" dirty="0"/>
              <a:t>Junior Division – middle school cadets</a:t>
            </a:r>
          </a:p>
          <a:p>
            <a:pPr lvl="1"/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and below</a:t>
            </a:r>
          </a:p>
        </p:txBody>
      </p:sp>
    </p:spTree>
    <p:extLst>
      <p:ext uri="{BB962C8B-B14F-4D97-AF65-F5344CB8AC3E}">
        <p14:creationId xmlns:p14="http://schemas.microsoft.com/office/powerpoint/2010/main" val="308239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3854B-0AF3-4874-AAC3-8AF94233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or </a:t>
            </a:r>
            <a:r>
              <a:rPr lang="en-US" u="sng" dirty="0"/>
              <a:t>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0F735-300C-4F97-9FF2-51F303B43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a school rifle team</a:t>
            </a:r>
          </a:p>
          <a:p>
            <a:r>
              <a:rPr lang="en-US" dirty="0"/>
              <a:t>Compete in NRA or CMP matches </a:t>
            </a:r>
          </a:p>
          <a:p>
            <a:r>
              <a:rPr lang="en-US" dirty="0"/>
              <a:t>Compete in state championships</a:t>
            </a:r>
          </a:p>
          <a:p>
            <a:r>
              <a:rPr lang="en-US" dirty="0"/>
              <a:t>Send a team to national championships</a:t>
            </a:r>
          </a:p>
          <a:p>
            <a:endParaRPr lang="en-US" dirty="0"/>
          </a:p>
          <a:p>
            <a:r>
              <a:rPr lang="en-US" dirty="0"/>
              <a:t>All this is possible if you’re motivated to do it!</a:t>
            </a:r>
          </a:p>
        </p:txBody>
      </p:sp>
    </p:spTree>
    <p:extLst>
      <p:ext uri="{BB962C8B-B14F-4D97-AF65-F5344CB8AC3E}">
        <p14:creationId xmlns:p14="http://schemas.microsoft.com/office/powerpoint/2010/main" val="1659045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E87E-B185-40F0-A674-718E2494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162EE-EF78-4E6B-B9C2-514867011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Awards at State Championships</a:t>
            </a:r>
          </a:p>
          <a:p>
            <a:r>
              <a:rPr lang="en-US" sz="2800" dirty="0"/>
              <a:t>Governor Goodwin J. Knight Marksmanship Award</a:t>
            </a:r>
          </a:p>
          <a:p>
            <a:pPr lvl="1"/>
            <a:r>
              <a:rPr lang="en-US" sz="2400" dirty="0"/>
              <a:t>3 Sr </a:t>
            </a:r>
            <a:r>
              <a:rPr lang="en-US" sz="2400" dirty="0" err="1"/>
              <a:t>Div</a:t>
            </a:r>
            <a:r>
              <a:rPr lang="en-US" sz="2400" dirty="0"/>
              <a:t> cadets firing highest individual scores</a:t>
            </a:r>
          </a:p>
          <a:p>
            <a:pPr lvl="1"/>
            <a:endParaRPr lang="en-US" sz="2400" dirty="0"/>
          </a:p>
          <a:p>
            <a:r>
              <a:rPr lang="en-US" sz="2800" dirty="0"/>
              <a:t>Brigadier General Carter C. Speed Marksmanship Award</a:t>
            </a:r>
          </a:p>
          <a:p>
            <a:pPr lvl="1"/>
            <a:r>
              <a:rPr lang="en-US" sz="2400" dirty="0"/>
              <a:t>3 Jr </a:t>
            </a:r>
            <a:r>
              <a:rPr lang="en-US" sz="2400" dirty="0" err="1"/>
              <a:t>Div</a:t>
            </a:r>
            <a:r>
              <a:rPr lang="en-US" sz="2400" dirty="0"/>
              <a:t> cadets firing highest individual scores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Dion O’Sullivan Marksmanship Award</a:t>
            </a:r>
          </a:p>
          <a:p>
            <a:pPr lvl="1"/>
            <a:r>
              <a:rPr lang="en-US" sz="2400" dirty="0"/>
              <a:t>3 teams cadets firing highest team aggregate scores</a:t>
            </a:r>
          </a:p>
          <a:p>
            <a:pPr lvl="1"/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823EEF-EA6B-4821-A638-550B42B3E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491" y="5953029"/>
            <a:ext cx="755014" cy="226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28C158-5A3F-4D38-821F-CB7B9D8D7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615" y="3206315"/>
            <a:ext cx="772769" cy="2226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DF4E7A-1CAD-4FF4-8B13-3B5AC1BBA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2104" y="4662641"/>
            <a:ext cx="779789" cy="22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40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6934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Learning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CC3A01-01A2-4219-B2BE-A901B5F97E7B}"/>
              </a:ext>
            </a:extLst>
          </p:cNvPr>
          <p:cNvSpPr txBox="1"/>
          <p:nvPr/>
        </p:nvSpPr>
        <p:spPr>
          <a:xfrm>
            <a:off x="723900" y="2362200"/>
            <a:ext cx="7924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1. When is the annual state rifle marksmanship championship held most years?</a:t>
            </a:r>
          </a:p>
          <a:p>
            <a:endParaRPr lang="en-US" sz="2200" dirty="0"/>
          </a:p>
          <a:p>
            <a:r>
              <a:rPr lang="en-US" sz="2200" dirty="0"/>
              <a:t>2. What organizations exist that will help provide opportunities to shoot locally?</a:t>
            </a:r>
          </a:p>
          <a:p>
            <a:endParaRPr lang="en-US" sz="2200" dirty="0"/>
          </a:p>
          <a:p>
            <a:r>
              <a:rPr lang="en-US" sz="2200" dirty="0"/>
              <a:t>3. TRUE or FALSE: </a:t>
            </a:r>
          </a:p>
          <a:p>
            <a:r>
              <a:rPr lang="en-US" sz="2200" dirty="0"/>
              <a:t>It only takes about five interested cadets to form a Rifle Team.</a:t>
            </a:r>
          </a:p>
          <a:p>
            <a:endParaRPr lang="en-US" sz="2200" dirty="0"/>
          </a:p>
          <a:p>
            <a:r>
              <a:rPr lang="en-US" dirty="0"/>
              <a:t>4</a:t>
            </a:r>
            <a:r>
              <a:rPr lang="en-US" sz="2200" dirty="0"/>
              <a:t>.  TRUE or FALSE:  </a:t>
            </a:r>
          </a:p>
          <a:p>
            <a:r>
              <a:rPr lang="en-US" sz="2200" dirty="0"/>
              <a:t>A 9th grader in a military institute fires in Senior Division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50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RIFLE MATCHES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66700" y="4953000"/>
            <a:ext cx="8610600" cy="1219200"/>
          </a:xfrm>
        </p:spPr>
        <p:txBody>
          <a:bodyPr>
            <a:normAutofit fontScale="25000" lnSpcReduction="20000"/>
          </a:bodyPr>
          <a:lstStyle/>
          <a:p>
            <a:endParaRPr lang="en-US" sz="4200" dirty="0"/>
          </a:p>
          <a:p>
            <a:r>
              <a:rPr lang="en-US" sz="6400" dirty="0"/>
              <a:t>C3. </a:t>
            </a:r>
            <a:r>
              <a:rPr lang="en-US" sz="6400" dirty="0">
                <a:latin typeface="Calibri" panose="020F0502020204030204" pitchFamily="34" charset="0"/>
                <a:cs typeface="Times New Roman" panose="02020603050405020304" pitchFamily="18" charset="0"/>
              </a:rPr>
              <a:t>Identify the rules that govern rifle matches.</a:t>
            </a:r>
          </a:p>
          <a:p>
            <a:r>
              <a:rPr lang="en-US" sz="6400" dirty="0"/>
              <a:t>C4. </a:t>
            </a:r>
            <a:r>
              <a:rPr lang="en-US" sz="6400" dirty="0">
                <a:latin typeface="Calibri" panose="020F0502020204030204" pitchFamily="34" charset="0"/>
                <a:cs typeface="Times New Roman" panose="02020603050405020304" pitchFamily="18" charset="0"/>
              </a:rPr>
              <a:t>Explain the California Cadet Corps State Rifle Championship Match program.</a:t>
            </a:r>
          </a:p>
          <a:p>
            <a:endParaRPr lang="en-US" sz="3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6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5459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E5FE2C-C941-4E3B-BCB8-59241C2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64692"/>
            <a:ext cx="7162800" cy="1143000"/>
          </a:xfrm>
        </p:spPr>
        <p:txBody>
          <a:bodyPr>
            <a:normAutofit/>
          </a:bodyPr>
          <a:lstStyle/>
          <a:p>
            <a:r>
              <a:rPr lang="en-US" dirty="0"/>
              <a:t>Rifle Match Rules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OBJECTIVES</a:t>
            </a:r>
          </a:p>
          <a:p>
            <a:pPr marL="0" indent="0">
              <a:buNone/>
            </a:pPr>
            <a:r>
              <a:rPr lang="en-US" sz="2400" i="1" dirty="0"/>
              <a:t>Cadets are able to safely participate in a rifle marksmanship competition as part of a rifle team.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/>
              <a:t>Plan of Action</a:t>
            </a:r>
            <a:endParaRPr lang="en-US" sz="2400" dirty="0"/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/>
              <a:t>3.  Identify the rules that govern rifle matches.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/>
              <a:t>4.  Explain the California Cadet Corps State Rifle Championship Match program.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Essential Question: How do California Cadet Corps rifle matches work?</a:t>
            </a:r>
          </a:p>
        </p:txBody>
      </p:sp>
    </p:spTree>
    <p:extLst>
      <p:ext uri="{BB962C8B-B14F-4D97-AF65-F5344CB8AC3E}">
        <p14:creationId xmlns:p14="http://schemas.microsoft.com/office/powerpoint/2010/main" val="228583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87322-9AD7-49C1-9726-F2C15096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Rifle Matches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FB932-999F-4BF6-82DE-E5D4F4B77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525963"/>
          </a:xfrm>
        </p:spPr>
        <p:txBody>
          <a:bodyPr/>
          <a:lstStyle/>
          <a:p>
            <a:r>
              <a:rPr lang="en-US" dirty="0"/>
              <a:t>Air Rifle competition: Civilian Marksmanship Program (CMP) Rules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Smallbore (.22 </a:t>
            </a:r>
            <a:r>
              <a:rPr lang="en-US" dirty="0" err="1"/>
              <a:t>cal</a:t>
            </a:r>
            <a:r>
              <a:rPr lang="en-US" dirty="0"/>
              <a:t>) Rifle competition: National Rifle Association (NRA) Rules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B8C02B-0DCD-421F-A062-24A4532C41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71" b="32222"/>
          <a:stretch/>
        </p:blipFill>
        <p:spPr>
          <a:xfrm>
            <a:off x="7067129" y="3962400"/>
            <a:ext cx="1232074" cy="2438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AE929B-099A-4894-ADED-D33C05CCFB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47" y="914400"/>
            <a:ext cx="168403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17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6215-090B-4852-81CC-8494A7170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38458-A428-44B7-AF2D-DCAD42E8A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Cadet Corps Competition</a:t>
            </a:r>
          </a:p>
          <a:p>
            <a:r>
              <a:rPr lang="en-US" dirty="0"/>
              <a:t>May use rules that meet CR 3-17 requirements</a:t>
            </a:r>
          </a:p>
          <a:p>
            <a:r>
              <a:rPr lang="en-US" dirty="0"/>
              <a:t>Generally follow same standards as NRA/CMP</a:t>
            </a:r>
          </a:p>
          <a:p>
            <a:r>
              <a:rPr lang="en-US" dirty="0"/>
              <a:t>Supervising Adult does not need to be certified by NRA or CMP</a:t>
            </a:r>
          </a:p>
          <a:p>
            <a:r>
              <a:rPr lang="en-US" dirty="0"/>
              <a:t>Simpler to put on a competition</a:t>
            </a:r>
          </a:p>
          <a:p>
            <a:r>
              <a:rPr lang="en-US" dirty="0"/>
              <a:t>Can use CACC awards instead of NRA/CMP</a:t>
            </a:r>
          </a:p>
          <a:p>
            <a:r>
              <a:rPr lang="en-US" dirty="0"/>
              <a:t>Won’t count toward NRA/CMP requirements</a:t>
            </a:r>
          </a:p>
        </p:txBody>
      </p:sp>
    </p:spTree>
    <p:extLst>
      <p:ext uri="{BB962C8B-B14F-4D97-AF65-F5344CB8AC3E}">
        <p14:creationId xmlns:p14="http://schemas.microsoft.com/office/powerpoint/2010/main" val="97429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0" y="1417167"/>
            <a:ext cx="5334000" cy="504428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hlinkClick r:id="rId2" action="ppaction://hlinksldjump"/>
              </a:rPr>
              <a:t>C1.  Why Competitive Marksmanship?</a:t>
            </a:r>
            <a:endParaRPr lang="en-US" sz="2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solidFill>
                  <a:srgbClr val="0070C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C2. How to Compete</a:t>
            </a:r>
            <a:endParaRPr lang="en-US" sz="22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/>
              <a:t>C3. Rifle Matches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>
                <a:hlinkClick r:id="rId4" action="ppaction://hlinksldjump"/>
              </a:rPr>
              <a:t>C4.  State Championship Rifle Matches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7696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7F84-C697-491D-BD9F-BE3FA2A8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02700-25CB-4470-86BF-5281C3E40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NRA and CMP Rules</a:t>
            </a:r>
          </a:p>
          <a:p>
            <a:pPr lvl="1"/>
            <a:r>
              <a:rPr lang="en-US" dirty="0"/>
              <a:t>1 minute per shot for prone &amp; kneeling</a:t>
            </a:r>
          </a:p>
          <a:p>
            <a:pPr lvl="1"/>
            <a:r>
              <a:rPr lang="en-US" dirty="0"/>
              <a:t>90 seconds per shot for standing</a:t>
            </a:r>
          </a:p>
          <a:p>
            <a:r>
              <a:rPr lang="en-US" dirty="0"/>
              <a:t>NRA Set-up time allows 5 minutes for position and target change between positions</a:t>
            </a:r>
          </a:p>
          <a:p>
            <a:r>
              <a:rPr lang="en-US" dirty="0"/>
              <a:t>CMP uses 8 minutes preparation &amp; sighting, 5 minutes for position change, 5 minutes for sighting</a:t>
            </a:r>
          </a:p>
          <a:p>
            <a:r>
              <a:rPr lang="en-US" dirty="0"/>
              <a:t>NRA Smallbore Range Fire:  45 minutes</a:t>
            </a:r>
          </a:p>
          <a:p>
            <a:r>
              <a:rPr lang="en-US" dirty="0"/>
              <a:t>CMP Air Rifle Range Fire:  63 minutes</a:t>
            </a:r>
          </a:p>
        </p:txBody>
      </p:sp>
    </p:spTree>
    <p:extLst>
      <p:ext uri="{BB962C8B-B14F-4D97-AF65-F5344CB8AC3E}">
        <p14:creationId xmlns:p14="http://schemas.microsoft.com/office/powerpoint/2010/main" val="3489117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D7A3-A908-4AFC-8AC8-1FCA90E1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5BB2A-194A-4C15-AD69-FAF01CB8E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metallic sights used</a:t>
            </a:r>
          </a:p>
          <a:p>
            <a:r>
              <a:rPr lang="en-US" dirty="0"/>
              <a:t>Only standard velocity ammunition used</a:t>
            </a:r>
          </a:p>
          <a:p>
            <a:r>
              <a:rPr lang="en-US" dirty="0"/>
              <a:t>State-provided targets</a:t>
            </a:r>
          </a:p>
          <a:p>
            <a:r>
              <a:rPr lang="en-US" dirty="0"/>
              <a:t>Individuals who don’t have a team can request to compete</a:t>
            </a:r>
          </a:p>
          <a:p>
            <a:r>
              <a:rPr lang="en-US" dirty="0"/>
              <a:t>Participating cadets must have earned at least a Marksman qualification badge to be eligible to compete at state matches</a:t>
            </a:r>
          </a:p>
        </p:txBody>
      </p:sp>
    </p:spTree>
    <p:extLst>
      <p:ext uri="{BB962C8B-B14F-4D97-AF65-F5344CB8AC3E}">
        <p14:creationId xmlns:p14="http://schemas.microsoft.com/office/powerpoint/2010/main" val="1007562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1B98-030A-4F4B-8663-E05C29731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5AC7C-47EE-4A80-9D78-49CAD395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Senior Division Fires 3 x 10 course of fire</a:t>
            </a:r>
          </a:p>
          <a:p>
            <a:pPr lvl="1"/>
            <a:r>
              <a:rPr lang="en-US" dirty="0"/>
              <a:t>Prone</a:t>
            </a:r>
          </a:p>
          <a:p>
            <a:pPr lvl="1"/>
            <a:r>
              <a:rPr lang="en-US" dirty="0"/>
              <a:t>Standing</a:t>
            </a:r>
          </a:p>
          <a:p>
            <a:pPr lvl="1"/>
            <a:r>
              <a:rPr lang="en-US" dirty="0"/>
              <a:t>Kneeling</a:t>
            </a:r>
          </a:p>
          <a:p>
            <a:pPr lvl="1"/>
            <a:endParaRPr lang="en-US" dirty="0"/>
          </a:p>
          <a:p>
            <a:r>
              <a:rPr lang="en-US" dirty="0"/>
              <a:t>Junior Division – 30 shots in Prone Unsupported</a:t>
            </a:r>
          </a:p>
        </p:txBody>
      </p:sp>
    </p:spTree>
    <p:extLst>
      <p:ext uri="{BB962C8B-B14F-4D97-AF65-F5344CB8AC3E}">
        <p14:creationId xmlns:p14="http://schemas.microsoft.com/office/powerpoint/2010/main" val="3192027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DC63-E3F7-437F-BB21-8406B679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8E3B-4294-4912-862D-167361235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Ties decided by:</a:t>
            </a:r>
          </a:p>
          <a:p>
            <a:pPr lvl="1"/>
            <a:r>
              <a:rPr lang="en-US" dirty="0"/>
              <a:t>Highest ranking score in Standing, then</a:t>
            </a:r>
          </a:p>
          <a:p>
            <a:pPr lvl="1"/>
            <a:r>
              <a:rPr lang="en-US" dirty="0"/>
              <a:t>Highest ranking score in Kneeling, then</a:t>
            </a:r>
          </a:p>
          <a:p>
            <a:pPr lvl="1"/>
            <a:r>
              <a:rPr lang="en-US" dirty="0"/>
              <a:t>Highest ranking score in Prone, then</a:t>
            </a:r>
          </a:p>
          <a:p>
            <a:pPr lvl="1"/>
            <a:r>
              <a:rPr lang="en-US" dirty="0"/>
              <a:t>Greatest total number of Center shots, then</a:t>
            </a:r>
          </a:p>
          <a:p>
            <a:pPr lvl="1"/>
            <a:r>
              <a:rPr lang="en-US" dirty="0" err="1"/>
              <a:t>Refiring</a:t>
            </a:r>
            <a:r>
              <a:rPr lang="en-US" dirty="0"/>
              <a:t> Standing (or Prone for Jr </a:t>
            </a:r>
            <a:r>
              <a:rPr lang="en-US" dirty="0" err="1"/>
              <a:t>Div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60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5C18-2469-414E-BA24-EC7E01F2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Postal Matches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C2D35-C193-4CA2-9B79-6F30950F3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Teams agree to follow established match rules and conditions</a:t>
            </a:r>
          </a:p>
          <a:p>
            <a:r>
              <a:rPr lang="en-US" dirty="0"/>
              <a:t>Teams fire at their home location</a:t>
            </a:r>
          </a:p>
          <a:p>
            <a:r>
              <a:rPr lang="en-US" dirty="0"/>
              <a:t>Submit their targets or scores to a match supervisor who adjudicates the match remotely</a:t>
            </a:r>
          </a:p>
          <a:p>
            <a:r>
              <a:rPr lang="en-US" dirty="0"/>
              <a:t>Multiple postal matches can be used with aggregate scores for a state postal championship</a:t>
            </a:r>
          </a:p>
        </p:txBody>
      </p:sp>
    </p:spTree>
    <p:extLst>
      <p:ext uri="{BB962C8B-B14F-4D97-AF65-F5344CB8AC3E}">
        <p14:creationId xmlns:p14="http://schemas.microsoft.com/office/powerpoint/2010/main" val="701107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6934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Learning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CC3A01-01A2-4219-B2BE-A901B5F97E7B}"/>
              </a:ext>
            </a:extLst>
          </p:cNvPr>
          <p:cNvSpPr txBox="1"/>
          <p:nvPr/>
        </p:nvSpPr>
        <p:spPr>
          <a:xfrm>
            <a:off x="723900" y="2212935"/>
            <a:ext cx="7924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1. TRUE or FALSE: </a:t>
            </a:r>
          </a:p>
          <a:p>
            <a:r>
              <a:rPr lang="en-US" sz="2200" dirty="0"/>
              <a:t>Postal matches give the opportunity for competition without travel.</a:t>
            </a:r>
          </a:p>
          <a:p>
            <a:endParaRPr lang="en-US" sz="2200" dirty="0"/>
          </a:p>
          <a:p>
            <a:r>
              <a:rPr lang="en-US" sz="2200" dirty="0"/>
              <a:t>2. Smallbore Rifle competition follows which rules?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2200" dirty="0"/>
              <a:t>NRA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2200" dirty="0"/>
              <a:t>CMP</a:t>
            </a:r>
          </a:p>
          <a:p>
            <a:pPr marL="342900" indent="-342900">
              <a:buFontTx/>
              <a:buAutoNum type="alphaLcPeriod"/>
            </a:pPr>
            <a:endParaRPr lang="en-US" sz="2200" dirty="0"/>
          </a:p>
          <a:p>
            <a:r>
              <a:rPr lang="en-US" sz="2200" dirty="0"/>
              <a:t>3. TRUE or FALSE: </a:t>
            </a:r>
          </a:p>
          <a:p>
            <a:r>
              <a:rPr lang="en-US" sz="2200" dirty="0"/>
              <a:t>California Cadet Corps rifle competitions do not always follow all the rules established for NRA or CMP competitions.</a:t>
            </a:r>
          </a:p>
          <a:p>
            <a:endParaRPr lang="en-US" sz="2200" dirty="0"/>
          </a:p>
          <a:p>
            <a:endParaRPr lang="en-US" dirty="0"/>
          </a:p>
          <a:p>
            <a:pPr marL="342900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5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" action="ppaction://hlinkshowjump?jump=previousslide"/>
              </a:rPr>
              <a:t>WHY COMPETITIVE MARKSMANSHIP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20931" y="5029201"/>
            <a:ext cx="7772400" cy="1219200"/>
          </a:xfrm>
        </p:spPr>
        <p:txBody>
          <a:bodyPr>
            <a:normAutofit/>
          </a:bodyPr>
          <a:lstStyle/>
          <a:p>
            <a:r>
              <a:rPr lang="en-US" sz="1600" dirty="0"/>
              <a:t>C1. Cadets are able to safely participate in a rifle marksmanship competition as part of a rifle team.</a:t>
            </a:r>
          </a:p>
          <a:p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2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E5FE2C-C941-4E3B-BCB8-59241C2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64692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Competitive Marksmanship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191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200" b="1" u="sng" dirty="0"/>
              <a:t>OBJECTIVES</a:t>
            </a:r>
          </a:p>
          <a:p>
            <a:pPr marL="0" indent="0">
              <a:buNone/>
            </a:pPr>
            <a:r>
              <a:rPr lang="en-US" sz="5400" i="1" dirty="0"/>
              <a:t>Cadets are able to safely participate in a rifle marksmanship competition as part of a rifle team.</a:t>
            </a:r>
          </a:p>
          <a:p>
            <a:pPr marL="0" indent="0">
              <a:buNone/>
            </a:pPr>
            <a:endParaRPr lang="en-US" sz="4800" b="1" u="sng" dirty="0"/>
          </a:p>
          <a:p>
            <a:pPr marL="0" indent="0">
              <a:buNone/>
            </a:pPr>
            <a:r>
              <a:rPr lang="en-US" sz="5200" b="1" u="sng" dirty="0"/>
              <a:t>Plan of Action</a:t>
            </a:r>
            <a:endParaRPr lang="en-US" sz="5200" dirty="0"/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5300" dirty="0"/>
              <a:t>Explain the benefits of marksmanship competition</a:t>
            </a:r>
          </a:p>
          <a:p>
            <a:pPr marL="0" indent="0">
              <a:buNone/>
            </a:pPr>
            <a:endParaRPr lang="en-US" sz="5300" dirty="0"/>
          </a:p>
          <a:p>
            <a:pPr marL="0" indent="0">
              <a:buNone/>
            </a:pPr>
            <a:r>
              <a:rPr lang="en-US" sz="5300" dirty="0"/>
              <a:t>Essential Question: What benefits are there to cadets who participate in the sport of rifle marksmanship?</a:t>
            </a:r>
          </a:p>
        </p:txBody>
      </p:sp>
    </p:spTree>
    <p:extLst>
      <p:ext uri="{BB962C8B-B14F-4D97-AF65-F5344CB8AC3E}">
        <p14:creationId xmlns:p14="http://schemas.microsoft.com/office/powerpoint/2010/main" val="90733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7B4C2-CDC0-4649-9023-BA27537E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Marksmanship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D6D18-0AFD-4CE6-A4BD-EB52B2587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/>
          <a:lstStyle/>
          <a:p>
            <a:r>
              <a:rPr lang="en-US" dirty="0"/>
              <a:t>Marksmanship is a sport</a:t>
            </a:r>
          </a:p>
          <a:p>
            <a:r>
              <a:rPr lang="en-US" dirty="0"/>
              <a:t>Provides an athletic option for cadets</a:t>
            </a:r>
          </a:p>
          <a:p>
            <a:r>
              <a:rPr lang="en-US" dirty="0"/>
              <a:t>Competition is the ultimate goal, providing motivation to improve</a:t>
            </a:r>
          </a:p>
          <a:p>
            <a:r>
              <a:rPr lang="en-US" dirty="0"/>
              <a:t>Competitions available from local to international level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0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EFDB-FF6B-4400-AA28-B6704BFB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Marksmanship as a 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9DBE-AD71-43F7-BDDF-B268D1C3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Builds marksmanship skills</a:t>
            </a:r>
          </a:p>
          <a:p>
            <a:r>
              <a:rPr lang="en-US" dirty="0"/>
              <a:t>Develops self-discipline</a:t>
            </a:r>
          </a:p>
          <a:p>
            <a:r>
              <a:rPr lang="en-US" dirty="0"/>
              <a:t>Develops focus</a:t>
            </a:r>
          </a:p>
          <a:p>
            <a:r>
              <a:rPr lang="en-US" dirty="0"/>
              <a:t>Develops precision &amp; attention to detail</a:t>
            </a:r>
          </a:p>
          <a:p>
            <a:r>
              <a:rPr lang="en-US" dirty="0"/>
              <a:t>Offers continuous challenge</a:t>
            </a:r>
          </a:p>
          <a:p>
            <a:r>
              <a:rPr lang="en-US" dirty="0"/>
              <a:t>Offers a venue with male/female equality</a:t>
            </a:r>
          </a:p>
          <a:p>
            <a:r>
              <a:rPr lang="en-US" dirty="0"/>
              <a:t>Clubs available outside the school as well</a:t>
            </a:r>
          </a:p>
        </p:txBody>
      </p:sp>
    </p:spTree>
    <p:extLst>
      <p:ext uri="{BB962C8B-B14F-4D97-AF65-F5344CB8AC3E}">
        <p14:creationId xmlns:p14="http://schemas.microsoft.com/office/powerpoint/2010/main" val="197470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6934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Learning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CC3A01-01A2-4219-B2BE-A901B5F97E7B}"/>
              </a:ext>
            </a:extLst>
          </p:cNvPr>
          <p:cNvSpPr txBox="1"/>
          <p:nvPr/>
        </p:nvSpPr>
        <p:spPr>
          <a:xfrm>
            <a:off x="723900" y="16002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1. Name two positive personal attributes marksmanship can help you improve.</a:t>
            </a:r>
          </a:p>
          <a:p>
            <a:endParaRPr lang="en-US" sz="2200" dirty="0"/>
          </a:p>
          <a:p>
            <a:r>
              <a:rPr lang="en-US" sz="2200" dirty="0"/>
              <a:t>2. TRUE or FALSE: </a:t>
            </a:r>
          </a:p>
          <a:p>
            <a:r>
              <a:rPr lang="en-US" sz="2200" dirty="0"/>
              <a:t>Males and females compete separately in most marksmanship competitions.</a:t>
            </a:r>
          </a:p>
          <a:p>
            <a:endParaRPr lang="en-US" dirty="0"/>
          </a:p>
          <a:p>
            <a:pPr marL="342900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0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HOW TO COMPETE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66700" y="5334001"/>
            <a:ext cx="8610600" cy="914400"/>
          </a:xfrm>
        </p:spPr>
        <p:txBody>
          <a:bodyPr>
            <a:noAutofit/>
          </a:bodyPr>
          <a:lstStyle/>
          <a:p>
            <a:endParaRPr lang="en-US" sz="1600" dirty="0"/>
          </a:p>
          <a:p>
            <a:r>
              <a:rPr lang="en-US" sz="1600" dirty="0"/>
              <a:t>C2. Explain how a cadet is able to compete as a member of a rifle team.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56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E5FE2C-C941-4E3B-BCB8-59241C2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64692"/>
            <a:ext cx="7162800" cy="1143000"/>
          </a:xfrm>
        </p:spPr>
        <p:txBody>
          <a:bodyPr>
            <a:normAutofit/>
          </a:bodyPr>
          <a:lstStyle/>
          <a:p>
            <a:r>
              <a:rPr lang="en-US" dirty="0"/>
              <a:t>Firearms Safety Rules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191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800" b="1" u="sng" dirty="0"/>
              <a:t>OBJECTIVES</a:t>
            </a:r>
          </a:p>
          <a:p>
            <a:pPr marL="0" indent="0">
              <a:buNone/>
            </a:pPr>
            <a:r>
              <a:rPr lang="en-US" sz="4800" i="1" dirty="0"/>
              <a:t>Cadets are able to safely participate in a rifle marksmanship competition as part of a rifle team.</a:t>
            </a:r>
          </a:p>
          <a:p>
            <a:pPr marL="0" indent="0">
              <a:buNone/>
            </a:pPr>
            <a:endParaRPr lang="en-US" sz="4400" b="1" u="sng" dirty="0"/>
          </a:p>
          <a:p>
            <a:pPr marL="0" indent="0">
              <a:buNone/>
            </a:pPr>
            <a:r>
              <a:rPr lang="en-US" sz="4800" b="1" u="sng" dirty="0"/>
              <a:t>Plan of Action</a:t>
            </a:r>
            <a:endParaRPr lang="en-US" sz="4800" dirty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4800" dirty="0"/>
              <a:t>2.  Explain how a cadet is able to compete as a member of a rifle team.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Essential Question: How does a cadet compete in the sport of rifle marksmanship?</a:t>
            </a:r>
          </a:p>
        </p:txBody>
      </p:sp>
    </p:spTree>
    <p:extLst>
      <p:ext uri="{BB962C8B-B14F-4D97-AF65-F5344CB8AC3E}">
        <p14:creationId xmlns:p14="http://schemas.microsoft.com/office/powerpoint/2010/main" val="67799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00655A302474D88B2B49F2E449606" ma:contentTypeVersion="12" ma:contentTypeDescription="Create a new document." ma:contentTypeScope="" ma:versionID="f216cd87623845bc0d84cdbf854e4cfe">
  <xsd:schema xmlns:xsd="http://www.w3.org/2001/XMLSchema" xmlns:xs="http://www.w3.org/2001/XMLSchema" xmlns:p="http://schemas.microsoft.com/office/2006/metadata/properties" xmlns:ns2="2665fec4-cfca-41c5-9f2f-25aa23ac4cd6" xmlns:ns3="8c6ba933-d8ba-4763-869f-28ea2b188e6f" targetNamespace="http://schemas.microsoft.com/office/2006/metadata/properties" ma:root="true" ma:fieldsID="be0b24c83c9f7e726db38c948ca0ec3f" ns2:_="" ns3:_="">
    <xsd:import namespace="2665fec4-cfca-41c5-9f2f-25aa23ac4cd6"/>
    <xsd:import namespace="8c6ba933-d8ba-4763-869f-28ea2b188e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5fec4-cfca-41c5-9f2f-25aa23ac4c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ba933-d8ba-4763-869f-28ea2b188e6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08221B-4E1A-4992-819B-60AD083FE13E}">
  <ds:schemaRefs>
    <ds:schemaRef ds:uri="8c6ba933-d8ba-4763-869f-28ea2b188e6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665fec4-cfca-41c5-9f2f-25aa23ac4cd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4B8FA8-93EC-4371-843C-AE5410B2093C}"/>
</file>

<file path=customXml/itemProps3.xml><?xml version="1.0" encoding="utf-8"?>
<ds:datastoreItem xmlns:ds="http://schemas.openxmlformats.org/officeDocument/2006/customXml" ds:itemID="{2B711A01-8255-45EC-814E-D2A11FDBA4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27901</TotalTime>
  <Words>1036</Words>
  <Application>Microsoft Office PowerPoint</Application>
  <PresentationFormat>On-screen Show (4:3)</PresentationFormat>
  <Paragraphs>164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California Cadet Corps Curriculum on Military Knowledge</vt:lpstr>
      <vt:lpstr>PowerPoint Presentation</vt:lpstr>
      <vt:lpstr>WHY COMPETITIVE MARKSMANSHIP</vt:lpstr>
      <vt:lpstr>Why Competitive Marksmanship</vt:lpstr>
      <vt:lpstr>Competitive Marksmanship</vt:lpstr>
      <vt:lpstr>Marksmanship as a Sport</vt:lpstr>
      <vt:lpstr>Check on Learning</vt:lpstr>
      <vt:lpstr>HOW TO COMPETE</vt:lpstr>
      <vt:lpstr>Firearms Safety Rules</vt:lpstr>
      <vt:lpstr>Rifle Team</vt:lpstr>
      <vt:lpstr>Simple or Complex</vt:lpstr>
      <vt:lpstr>Cadet Corps Competition</vt:lpstr>
      <vt:lpstr>Simple or Complex</vt:lpstr>
      <vt:lpstr>Competition</vt:lpstr>
      <vt:lpstr>Check on Learning</vt:lpstr>
      <vt:lpstr>RIFLE MATCHES</vt:lpstr>
      <vt:lpstr>Rifle Match Rules</vt:lpstr>
      <vt:lpstr>Rifle Matches</vt:lpstr>
      <vt:lpstr>Alternative</vt:lpstr>
      <vt:lpstr>Timing</vt:lpstr>
      <vt:lpstr>Special Rules</vt:lpstr>
      <vt:lpstr>State Matches</vt:lpstr>
      <vt:lpstr>State Matches</vt:lpstr>
      <vt:lpstr>Postal Matches</vt:lpstr>
      <vt:lpstr>Check on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Cadet Corps Curriculum on Military Knowledge</dc:title>
  <dc:creator>Rene Kelley</dc:creator>
  <cp:lastModifiedBy>Grace Edinboro, COL, CSMR</cp:lastModifiedBy>
  <cp:revision>277</cp:revision>
  <dcterms:created xsi:type="dcterms:W3CDTF">2019-02-13T22:28:37Z</dcterms:created>
  <dcterms:modified xsi:type="dcterms:W3CDTF">2019-07-16T22:44:56Z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0x010100E3A00655A302474D88B2B49F2E449606</vt:lpwstr>
  </property>
</Properties>
</file>