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5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handoutMasterIdLst>
    <p:handoutMasterId r:id="rId55"/>
  </p:handoutMasterIdLst>
  <p:sldIdLst>
    <p:sldId id="1899" r:id="rId2"/>
    <p:sldId id="1544" r:id="rId3"/>
    <p:sldId id="1813" r:id="rId4"/>
    <p:sldId id="1865" r:id="rId5"/>
    <p:sldId id="1869" r:id="rId6"/>
    <p:sldId id="1870" r:id="rId7"/>
    <p:sldId id="1900" r:id="rId8"/>
    <p:sldId id="1871" r:id="rId9"/>
    <p:sldId id="1872" r:id="rId10"/>
    <p:sldId id="1839" r:id="rId11"/>
    <p:sldId id="1840" r:id="rId12"/>
    <p:sldId id="1841" r:id="rId13"/>
    <p:sldId id="1873" r:id="rId14"/>
    <p:sldId id="1874" r:id="rId15"/>
    <p:sldId id="1877" r:id="rId16"/>
    <p:sldId id="1878" r:id="rId17"/>
    <p:sldId id="1879" r:id="rId18"/>
    <p:sldId id="1880" r:id="rId19"/>
    <p:sldId id="1881" r:id="rId20"/>
    <p:sldId id="1882" r:id="rId21"/>
    <p:sldId id="1875" r:id="rId22"/>
    <p:sldId id="1896" r:id="rId23"/>
    <p:sldId id="1897" r:id="rId24"/>
    <p:sldId id="1876" r:id="rId25"/>
    <p:sldId id="1842" r:id="rId26"/>
    <p:sldId id="1843" r:id="rId27"/>
    <p:sldId id="1866" r:id="rId28"/>
    <p:sldId id="1883" r:id="rId29"/>
    <p:sldId id="1884" r:id="rId30"/>
    <p:sldId id="1901" r:id="rId31"/>
    <p:sldId id="1885" r:id="rId32"/>
    <p:sldId id="1886" r:id="rId33"/>
    <p:sldId id="1889" r:id="rId34"/>
    <p:sldId id="1887" r:id="rId35"/>
    <p:sldId id="1888" r:id="rId36"/>
    <p:sldId id="1890" r:id="rId37"/>
    <p:sldId id="1902" r:id="rId38"/>
    <p:sldId id="1845" r:id="rId39"/>
    <p:sldId id="1846" r:id="rId40"/>
    <p:sldId id="1867" r:id="rId41"/>
    <p:sldId id="1891" r:id="rId42"/>
    <p:sldId id="1898" r:id="rId43"/>
    <p:sldId id="1848" r:id="rId44"/>
    <p:sldId id="1849" r:id="rId45"/>
    <p:sldId id="1868" r:id="rId46"/>
    <p:sldId id="1903" r:id="rId47"/>
    <p:sldId id="1892" r:id="rId48"/>
    <p:sldId id="1893" r:id="rId49"/>
    <p:sldId id="1904" r:id="rId50"/>
    <p:sldId id="1894" r:id="rId51"/>
    <p:sldId id="1895" r:id="rId52"/>
    <p:sldId id="1837" r:id="rId5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FFCC66"/>
    <a:srgbClr val="FFF001"/>
    <a:srgbClr val="BFB550"/>
    <a:srgbClr val="BBB24F"/>
    <a:srgbClr val="FFF1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0645" autoAdjust="0"/>
    <p:restoredTop sz="85053" autoAdjust="0"/>
  </p:normalViewPr>
  <p:slideViewPr>
    <p:cSldViewPr>
      <p:cViewPr varScale="1">
        <p:scale>
          <a:sx n="58" d="100"/>
          <a:sy n="58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601A4-CC88-48A6-9B7D-539429C8ECEF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D0752-3E85-42C8-B02F-7E6DF29A7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0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14559-057E-4323-8467-AB2D2C4A3159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B14D2-E08D-4CFC-9F58-A103582B4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9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ln w="22225">
                  <a:solidFill>
                    <a:schemeClr val="tx1"/>
                  </a:solidFill>
                  <a:prstDash val="solid"/>
                </a:ln>
              </a:rPr>
              <a:t>Since 1911</a:t>
            </a:r>
            <a:endParaRPr lang="en-US" b="1" dirty="0">
              <a:ln w="22225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6" descr="California Cadet Corps Centennial Celebration 3 | by Thomas Wasp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-646777"/>
            <a:ext cx="9930581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723900" y="6172200"/>
            <a:ext cx="7696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5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1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984"/>
            <a:ext cx="1132114" cy="14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2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5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5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8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8A1D-3DFB-4112-A7CF-DB4360141C03}" type="datetimeFigureOut">
              <a:rPr lang="en-US" smtClean="0"/>
              <a:pPr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Creating Leaders Since 1911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AA14-995F-4E62-BD20-27ACA0165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984"/>
            <a:ext cx="1132114" cy="14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0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military.com/join-armed-forces/asva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search?q=united+states+merchant+marine+academy&amp;filters=ufn:%22united+states+merchant+marine+academy%22+sid:%22f84a8a63-2116-fb82-2f48-ac4223e92169%22+catguid:%22b811383e-bbc0-831e-70c6-d63280113ceb_cfb02057%22+segment:%22generic.carousel%22+secq:%22united+states+naval+academy%22+supwlcar:%220%22+segtype:%22VW5pdmVyc2l0eSxPcmdhbml6YXRpb24%3d%22+ctype:%220%22+mltype:%220%22+eltypedim1:%22University%22&amp;FORM=SNAPCR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s://www.bing.com/images/search?view=detailV2&amp;thid=A3e18cb29838ce3fee63bf126f9964577&amp;mediaurl=http://upload.wikimedia.org/wikipedia/commons/thumb/2/2e/U.S._Military_Academy_Coat_of_Arms.svg/500px-U.S._Military_Academy_Coat_of_Arms.svg.png&amp;exph=436&amp;expw=500&amp;q=united+states+military+academy&amp;selectedIndex=0&amp;stid=b811383e-bbc0-831e-70c6-d63280113ceb&amp;cbn=EntityAnsw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search?q=united+states+air+force+academy&amp;filters=ufn:%22united+states+air+force+academy%22+sid:%22bd9edc65-8ac4-8de3-8b82-9ff80cb50934%22+catguid:%22b811383e-bbc0-831e-70c6-d63280113ceb_cfb02057%22+segment:%22generic.carousel%22+secq:%22united+states+naval+academy%22+supwlcar:%220%22+segtype:%22VW5pdmVyc2l0eSxPcmdhbml6YXRpb24%3d%22+ctype:%220%22+mltype:%220%22+eltypedim1:%22University%22&amp;FORM=SNAPCR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s://www.bing.com/search?q=united+states+coast+guard+academy&amp;filters=ufn:%22united+states+coast+guard+academy%22+sid:%22be0fa256-4a8c-62a6-6dc5-df8d776658d0%22+catguid:%22b811383e-bbc0-831e-70c6-d63280113ceb_cfb02057%22+segment:%22generic.carousel%22+secq:%22united+states+naval+academy%22+supwlcar:%220%22+segtype:%22QXR0cmFjdGlvbixVbml2ZXJzaXR5LE9yZ2FuaXphdGlvbg%3d%3d%22+ctype:%220%22+mltype:%220%22+eltypedim1:%22University%22&amp;FORM=SNAPCR" TargetMode="External"/><Relationship Id="rId4" Type="http://schemas.openxmlformats.org/officeDocument/2006/relationships/hyperlink" Target="https://www.bing.com/search?q=united+states+naval+academy&amp;filters=ufn:%22united+states+naval+academy%22+sid:%22d534fd50-2840-4be6-03a7-b95293f1375e%22+catguid:%22b811383e-bbc0-831e-70c6-d63280113ceb_cfb02057%22+segment:%22generic.carousel%22+secq:%22united+states+naval+academy%22+supwlcar:%220%22+segtype:%22VW5pdmVyc2l0eSxPcmdhbml6YXRpb24%3d%22+ctype:%220%22+mltype:%220%22+eltypedim1:%22University%22&amp;FORM=SNAPCR" TargetMode="External"/><Relationship Id="rId9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PlhxM3AEbAE" TargetMode="External"/><Relationship Id="rId2" Type="http://schemas.openxmlformats.org/officeDocument/2006/relationships/video" Target="https://www.youtube.com/embed/_UmRNlkihvg" TargetMode="External"/><Relationship Id="rId1" Type="http://schemas.openxmlformats.org/officeDocument/2006/relationships/video" Target="https://www.youtube.com/embed/PlhxM3AEbAE" TargetMode="External"/><Relationship Id="rId6" Type="http://schemas.openxmlformats.org/officeDocument/2006/relationships/hyperlink" Target="https://www.youtube.com/watch?v=_UmRNlkihv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y.com/careers.html" TargetMode="External"/><Relationship Id="rId2" Type="http://schemas.openxmlformats.org/officeDocument/2006/relationships/hyperlink" Target="https://www.goarmy.com/careers-and-jobs/help-choosing-a-career-job/army-career-explor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coastguard.com/Careers?utm_source=bing&amp;utm_medium=ppc" TargetMode="External"/><Relationship Id="rId5" Type="http://schemas.openxmlformats.org/officeDocument/2006/relationships/hyperlink" Target="http://www.militaryspot.com/marines/marine-corps-jobs" TargetMode="External"/><Relationship Id="rId4" Type="http://schemas.openxmlformats.org/officeDocument/2006/relationships/hyperlink" Target="https://www.airforce.com/career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BF2F6-BADA-40A1-801C-C0ED0CE5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01671"/>
            <a:ext cx="7886700" cy="927132"/>
          </a:xfrm>
        </p:spPr>
        <p:txBody>
          <a:bodyPr/>
          <a:lstStyle/>
          <a:p>
            <a:r>
              <a:rPr lang="en-US" dirty="0"/>
              <a:t>Curriculum On College &amp; Careers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67A6CF3E-CDE7-497E-ACAB-4716D5611323}"/>
              </a:ext>
            </a:extLst>
          </p:cNvPr>
          <p:cNvSpPr txBox="1"/>
          <p:nvPr/>
        </p:nvSpPr>
        <p:spPr>
          <a:xfrm>
            <a:off x="2062273" y="5476978"/>
            <a:ext cx="4648200" cy="40011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ctr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i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Unlocking a door to the future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F15641-ECDA-4000-B3BF-30C427DCE2FB}"/>
              </a:ext>
            </a:extLst>
          </p:cNvPr>
          <p:cNvSpPr txBox="1"/>
          <p:nvPr/>
        </p:nvSpPr>
        <p:spPr>
          <a:xfrm>
            <a:off x="3429000" y="607023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“Military Careers”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6981C42F-6A9F-4725-941C-AB3ED9C19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183" y="1279238"/>
            <a:ext cx="4211633" cy="40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Check on Learning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468313" indent="-468313" defTabSz="914400">
              <a:spcBef>
                <a:spcPct val="20000"/>
              </a:spcBef>
              <a:buNone/>
            </a:pPr>
            <a:r>
              <a:rPr lang="en-US" sz="3200" dirty="0">
                <a:solidFill>
                  <a:srgbClr val="0070C0"/>
                </a:solidFill>
              </a:rPr>
              <a:t>1.	Name three career fields available in the military.</a:t>
            </a:r>
          </a:p>
          <a:p>
            <a:pPr marL="514350" indent="-514350" defTabSz="914400">
              <a:spcBef>
                <a:spcPct val="20000"/>
              </a:spcBef>
              <a:buAutoNum type="arabicPeriod" startAt="2"/>
            </a:pPr>
            <a:r>
              <a:rPr lang="en-US" sz="3200" dirty="0">
                <a:solidFill>
                  <a:srgbClr val="0070C0"/>
                </a:solidFill>
              </a:rPr>
              <a:t>T/F – There are more career fields in the larger branches of the military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defTabSz="914400">
              <a:spcBef>
                <a:spcPct val="20000"/>
              </a:spcBef>
              <a:buAutoNum type="arabicPeriod" startAt="2"/>
            </a:pPr>
            <a:r>
              <a:rPr lang="en-US" sz="3200" dirty="0" smtClean="0">
                <a:solidFill>
                  <a:srgbClr val="0070C0"/>
                </a:solidFill>
              </a:rPr>
              <a:t>T/F – Employers value the skills gained from military service.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 defTabSz="914400">
              <a:spcBef>
                <a:spcPct val="20000"/>
              </a:spcBef>
              <a:buAutoNum type="arabicPeriod" startAt="2"/>
            </a:pPr>
            <a:r>
              <a:rPr lang="en-US" sz="3200" dirty="0" smtClean="0">
                <a:solidFill>
                  <a:srgbClr val="0070C0"/>
                </a:solidFill>
              </a:rPr>
              <a:t>Where can you find more information about career fields available in the military?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6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33826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JOINING THE MILITARY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8313" lvl="0" indent="-468313"/>
            <a:r>
              <a:rPr lang="en-US" dirty="0">
                <a:solidFill>
                  <a:schemeClr val="tx1"/>
                </a:solidFill>
              </a:rPr>
              <a:t>B2.	Discuss how to join the military and list the major requirements an enlistee will have to meet.</a:t>
            </a:r>
          </a:p>
          <a:p>
            <a:pPr marL="468313" lvl="0" indent="-468313"/>
            <a:r>
              <a:rPr lang="en-US" dirty="0">
                <a:solidFill>
                  <a:schemeClr val="tx1"/>
                </a:solidFill>
              </a:rPr>
              <a:t>	Understand the realities of dealing with a military recruiter.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8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How do I join the Military?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5200" y="2057400"/>
            <a:ext cx="4980842" cy="39671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Do research - Set goals and priorities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Know </a:t>
            </a:r>
            <a:r>
              <a:rPr lang="en-US" sz="3200" dirty="0"/>
              <a:t>what you </a:t>
            </a:r>
            <a:r>
              <a:rPr lang="en-US" sz="3200" dirty="0" smtClean="0"/>
              <a:t>want</a:t>
            </a: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Find a recruiter you trust</a:t>
            </a:r>
          </a:p>
          <a:p>
            <a:pPr marL="514350" indent="-514350">
              <a:buAutoNum type="arabicPeriod"/>
            </a:pPr>
            <a:r>
              <a:rPr lang="en-US" sz="3200" dirty="0"/>
              <a:t>Qualify: Paperwork, ASVAB, Physical Exam</a:t>
            </a:r>
          </a:p>
          <a:p>
            <a:pPr marL="514350" indent="-514350">
              <a:buAutoNum type="arabicPeriod"/>
            </a:pPr>
            <a:r>
              <a:rPr lang="en-US" sz="3200" dirty="0"/>
              <a:t>Swear in!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t="9653" r="44724"/>
          <a:stretch/>
        </p:blipFill>
        <p:spPr bwMode="auto">
          <a:xfrm>
            <a:off x="486435" y="2057400"/>
            <a:ext cx="2817495" cy="358267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6163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4"/>
            <a:ext cx="8229600" cy="4727575"/>
          </a:xfrm>
        </p:spPr>
        <p:txBody>
          <a:bodyPr>
            <a:normAutofit/>
          </a:bodyPr>
          <a:lstStyle/>
          <a:p>
            <a:r>
              <a:rPr lang="en-US" sz="2800" dirty="0"/>
              <a:t>The most important step in your journey </a:t>
            </a:r>
            <a:r>
              <a:rPr lang="en-US" sz="2800" dirty="0" smtClean="0"/>
              <a:t>to </a:t>
            </a:r>
            <a:r>
              <a:rPr lang="en-US" sz="2800" dirty="0"/>
              <a:t>Soldier, Sailor, Airman, Marine, or </a:t>
            </a:r>
            <a:r>
              <a:rPr lang="en-US" sz="2800" dirty="0" smtClean="0"/>
              <a:t>Coastie</a:t>
            </a:r>
            <a:endParaRPr lang="en-US" sz="2800" dirty="0"/>
          </a:p>
          <a:p>
            <a:r>
              <a:rPr lang="en-US" sz="2800" b="1" u="sng" dirty="0" smtClean="0"/>
              <a:t>Have an idea of what they </a:t>
            </a:r>
            <a:r>
              <a:rPr lang="en-US" sz="2800" b="1" u="sng" dirty="0" smtClean="0"/>
              <a:t>offer </a:t>
            </a:r>
            <a:r>
              <a:rPr lang="en-US" sz="2800" b="1" u="sng" dirty="0" smtClean="0"/>
              <a:t>before </a:t>
            </a:r>
            <a:r>
              <a:rPr lang="en-US" sz="2800" b="1" u="sng" dirty="0" smtClean="0"/>
              <a:t>seeing a recruiter</a:t>
            </a:r>
            <a:endParaRPr lang="en-US" sz="2800" b="1" u="sng" dirty="0"/>
          </a:p>
          <a:p>
            <a:r>
              <a:rPr lang="en-US" sz="2800" dirty="0" smtClean="0"/>
              <a:t>Ask yourself:</a:t>
            </a:r>
          </a:p>
          <a:p>
            <a:pPr lvl="1"/>
            <a:r>
              <a:rPr lang="en-US" sz="2500" dirty="0" smtClean="0"/>
              <a:t>What </a:t>
            </a:r>
            <a:r>
              <a:rPr lang="en-US" sz="2500" dirty="0"/>
              <a:t>are your life </a:t>
            </a:r>
            <a:r>
              <a:rPr lang="en-US" sz="2500" dirty="0" smtClean="0"/>
              <a:t>goals</a:t>
            </a:r>
          </a:p>
          <a:p>
            <a:pPr lvl="1"/>
            <a:r>
              <a:rPr lang="en-US" sz="2500" dirty="0" smtClean="0"/>
              <a:t>How </a:t>
            </a:r>
            <a:r>
              <a:rPr lang="en-US" sz="2500" dirty="0"/>
              <a:t>will you get </a:t>
            </a:r>
            <a:r>
              <a:rPr lang="en-US" sz="2500" dirty="0" smtClean="0"/>
              <a:t>there</a:t>
            </a:r>
          </a:p>
          <a:p>
            <a:pPr lvl="1"/>
            <a:r>
              <a:rPr lang="en-US" sz="2500" dirty="0" smtClean="0"/>
              <a:t>Is </a:t>
            </a:r>
            <a:r>
              <a:rPr lang="en-US" sz="2500" dirty="0"/>
              <a:t>the military a stepping stone or a </a:t>
            </a:r>
            <a:r>
              <a:rPr lang="en-US" sz="2500" dirty="0" smtClean="0"/>
              <a:t>destination</a:t>
            </a:r>
          </a:p>
          <a:p>
            <a:pPr lvl="1"/>
            <a:r>
              <a:rPr lang="en-US" sz="2500" dirty="0" smtClean="0"/>
              <a:t>Join </a:t>
            </a:r>
            <a:r>
              <a:rPr lang="en-US" sz="2500" dirty="0"/>
              <a:t>the Reserves or </a:t>
            </a:r>
            <a:r>
              <a:rPr lang="en-US" sz="2500" dirty="0" smtClean="0"/>
              <a:t>go active duty</a:t>
            </a:r>
            <a:endParaRPr lang="en-US" sz="2500" dirty="0"/>
          </a:p>
          <a:p>
            <a:r>
              <a:rPr lang="en-US" sz="2800" dirty="0" smtClean="0"/>
              <a:t> Find </a:t>
            </a:r>
            <a:r>
              <a:rPr lang="en-US" sz="2800" dirty="0"/>
              <a:t>your dream job </a:t>
            </a:r>
            <a:r>
              <a:rPr lang="en-US" sz="2800" dirty="0" smtClean="0"/>
              <a:t>– clarify </a:t>
            </a:r>
            <a:r>
              <a:rPr lang="en-US" sz="2800" dirty="0"/>
              <a:t>your priorities and determine what you want to </a:t>
            </a:r>
            <a:r>
              <a:rPr lang="en-US" sz="2800" dirty="0" smtClean="0"/>
              <a:t>do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0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the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968240" cy="3962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Citizenship Status</a:t>
            </a:r>
          </a:p>
          <a:p>
            <a:pPr lvl="0"/>
            <a:r>
              <a:rPr lang="en-US" sz="2800" dirty="0"/>
              <a:t>Medical Fitness, including weight</a:t>
            </a:r>
          </a:p>
          <a:p>
            <a:pPr lvl="0"/>
            <a:r>
              <a:rPr lang="en-US" sz="2800" dirty="0"/>
              <a:t>Take the Armed Services Vocational Aptitude Battery (</a:t>
            </a:r>
            <a:r>
              <a:rPr lang="en-US" sz="2800" dirty="0" err="1"/>
              <a:t>ASVAB</a:t>
            </a:r>
            <a:r>
              <a:rPr lang="en-US" sz="2800" dirty="0"/>
              <a:t>)</a:t>
            </a:r>
          </a:p>
          <a:p>
            <a:pPr lvl="0"/>
            <a:r>
              <a:rPr lang="en-US" sz="2800" dirty="0"/>
              <a:t>Background Check or Security Clearance</a:t>
            </a:r>
          </a:p>
          <a:p>
            <a:pPr lvl="0"/>
            <a:r>
              <a:rPr lang="en-US" sz="2800" dirty="0"/>
              <a:t>Tattoos</a:t>
            </a:r>
          </a:p>
          <a:p>
            <a:pPr lvl="0"/>
            <a:r>
              <a:rPr lang="en-US" sz="2800" dirty="0"/>
              <a:t>Parental Status</a:t>
            </a:r>
          </a:p>
          <a:p>
            <a:pPr lvl="0"/>
            <a:r>
              <a:rPr lang="en-US" sz="2800" dirty="0"/>
              <a:t>Educational Status</a:t>
            </a:r>
          </a:p>
          <a:p>
            <a:pPr lvl="0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8" r="13197"/>
          <a:stretch/>
        </p:blipFill>
        <p:spPr>
          <a:xfrm>
            <a:off x="5715000" y="1716932"/>
            <a:ext cx="2996639" cy="34385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600" y="570071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recruiter will walk you through these step by step. Do you meet the requirements to be in the military? If not, can you change something or are you disqualified?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063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Citizenship Status &amp;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 Citizen, green card, </a:t>
            </a:r>
            <a:r>
              <a:rPr lang="en-US" sz="2800" dirty="0"/>
              <a:t>or permanent residence</a:t>
            </a:r>
          </a:p>
          <a:p>
            <a:r>
              <a:rPr lang="en-US" sz="2800" dirty="0"/>
              <a:t>17-34 years old</a:t>
            </a:r>
          </a:p>
          <a:p>
            <a:r>
              <a:rPr lang="en-US" sz="2800" dirty="0"/>
              <a:t>If 17, </a:t>
            </a:r>
            <a:r>
              <a:rPr lang="en-US" sz="2800" dirty="0" smtClean="0"/>
              <a:t>parental consent required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38600"/>
            <a:ext cx="3367088" cy="224064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488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Fitness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714750" cy="4351338"/>
          </a:xfrm>
        </p:spPr>
        <p:txBody>
          <a:bodyPr/>
          <a:lstStyle/>
          <a:p>
            <a:r>
              <a:rPr lang="en-US" dirty="0" smtClean="0"/>
              <a:t>Pass </a:t>
            </a:r>
            <a:r>
              <a:rPr lang="en-US" dirty="0"/>
              <a:t>a physical exam at the Military Entrance Processing Station (MEPS)</a:t>
            </a:r>
          </a:p>
          <a:p>
            <a:r>
              <a:rPr lang="en-US" dirty="0"/>
              <a:t>Some conditions will disqualify you, but </a:t>
            </a:r>
            <a:r>
              <a:rPr lang="en-US" dirty="0" smtClean="0"/>
              <a:t>can be changed (e.g</a:t>
            </a:r>
            <a:r>
              <a:rPr lang="en-US" dirty="0"/>
              <a:t>., overweight or high blood pressure)</a:t>
            </a:r>
          </a:p>
          <a:p>
            <a:r>
              <a:rPr lang="en-US" dirty="0"/>
              <a:t>Weight standards for all branches of the military are published in Army Regulation 40-501, Chapter 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3" y="1721169"/>
            <a:ext cx="3851228" cy="42224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9320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ASVAB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4"/>
            <a:ext cx="4953000" cy="4651375"/>
          </a:xfrm>
        </p:spPr>
        <p:txBody>
          <a:bodyPr>
            <a:normAutofit/>
          </a:bodyPr>
          <a:lstStyle/>
          <a:p>
            <a:r>
              <a:rPr lang="en-US" sz="2400" dirty="0"/>
              <a:t>Armed Services Vocational Aptitude Battery</a:t>
            </a:r>
          </a:p>
          <a:p>
            <a:r>
              <a:rPr lang="en-US" sz="2400" dirty="0"/>
              <a:t>Tests </a:t>
            </a:r>
            <a:r>
              <a:rPr lang="en-US" sz="2400" dirty="0" smtClean="0"/>
              <a:t>your </a:t>
            </a:r>
            <a:r>
              <a:rPr lang="en-US" sz="2400" dirty="0"/>
              <a:t>ability to do certain job </a:t>
            </a:r>
            <a:r>
              <a:rPr lang="en-US" sz="2400" dirty="0" smtClean="0"/>
              <a:t>functions,  NOT </a:t>
            </a:r>
            <a:r>
              <a:rPr lang="en-US" sz="2400" dirty="0"/>
              <a:t>your </a:t>
            </a:r>
            <a:r>
              <a:rPr lang="en-US" sz="2400" dirty="0" smtClean="0"/>
              <a:t>knowledge </a:t>
            </a:r>
            <a:endParaRPr lang="en-US" sz="2400" dirty="0"/>
          </a:p>
          <a:p>
            <a:r>
              <a:rPr lang="en-US" sz="2400" dirty="0" smtClean="0"/>
              <a:t>Get help on </a:t>
            </a:r>
            <a:r>
              <a:rPr lang="en-US" sz="2400" dirty="0"/>
              <a:t>line or from your recruiter</a:t>
            </a:r>
          </a:p>
          <a:p>
            <a:r>
              <a:rPr lang="en-US" sz="2400" dirty="0" err="1"/>
              <a:t>ASVAB</a:t>
            </a:r>
            <a:r>
              <a:rPr lang="en-US" sz="2400" dirty="0"/>
              <a:t> results determine what jobs you qualify for</a:t>
            </a:r>
          </a:p>
          <a:p>
            <a:r>
              <a:rPr lang="en-US" sz="2400" dirty="0"/>
              <a:t>Take a sample </a:t>
            </a:r>
            <a:r>
              <a:rPr lang="en-US" sz="2400" dirty="0" err="1"/>
              <a:t>ASVAB</a:t>
            </a:r>
            <a:r>
              <a:rPr lang="en-US" sz="2400" dirty="0"/>
              <a:t> </a:t>
            </a:r>
            <a:r>
              <a:rPr lang="en-US" sz="2400" u="sng" dirty="0">
                <a:hlinkClick r:id="rId2"/>
              </a:rPr>
              <a:t>https://www.military.com/join-armed-forces/asvab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r="8882"/>
          <a:stretch/>
        </p:blipFill>
        <p:spPr>
          <a:xfrm>
            <a:off x="5635702" y="1336135"/>
            <a:ext cx="2988670" cy="24479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02" y="4015358"/>
            <a:ext cx="2988670" cy="25889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6754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8"/>
            <a:ext cx="8382000" cy="5014911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400" dirty="0"/>
              <a:t>Some things may disqualify you for military service:</a:t>
            </a:r>
          </a:p>
          <a:p>
            <a:pPr marL="0" indent="0">
              <a:buNone/>
            </a:pPr>
            <a:endParaRPr lang="en-US" sz="2400" dirty="0"/>
          </a:p>
          <a:p>
            <a:pPr marL="1147763" indent="-290513"/>
            <a:r>
              <a:rPr lang="en-US" sz="2400" dirty="0"/>
              <a:t>Felony convictions</a:t>
            </a:r>
          </a:p>
          <a:p>
            <a:pPr marL="1147763" indent="-290513"/>
            <a:r>
              <a:rPr lang="en-US" sz="2400" dirty="0"/>
              <a:t>Domestic abuse</a:t>
            </a:r>
          </a:p>
          <a:p>
            <a:pPr marL="1147763" indent="-290513"/>
            <a:r>
              <a:rPr lang="en-US" sz="2400" dirty="0"/>
              <a:t>DUI (depends on timing)</a:t>
            </a:r>
          </a:p>
          <a:p>
            <a:pPr marL="1147763" indent="-290513"/>
            <a:r>
              <a:rPr lang="en-US" sz="2400" dirty="0"/>
              <a:t>Bankruptcy </a:t>
            </a:r>
          </a:p>
          <a:p>
            <a:pPr marL="1147763" indent="-290513"/>
            <a:r>
              <a:rPr lang="en-US" sz="2400" dirty="0"/>
              <a:t>Drug use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You may be able to get a waiver to join.  You may qualify for a job that does not require a security clearance.  Be honest and forthcoming about the situation with your recruiter.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8"/>
          <a:stretch/>
        </p:blipFill>
        <p:spPr>
          <a:xfrm>
            <a:off x="5495923" y="2362200"/>
            <a:ext cx="2200275" cy="232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27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Tattoos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6400"/>
            <a:ext cx="4685214" cy="4419600"/>
          </a:xfrm>
        </p:spPr>
        <p:txBody>
          <a:bodyPr/>
          <a:lstStyle/>
          <a:p>
            <a:r>
              <a:rPr lang="en-US" dirty="0" smtClean="0"/>
              <a:t>May </a:t>
            </a:r>
            <a:r>
              <a:rPr lang="en-US" dirty="0"/>
              <a:t>look </a:t>
            </a:r>
            <a:r>
              <a:rPr lang="en-US" dirty="0" smtClean="0"/>
              <a:t>great, but could </a:t>
            </a:r>
            <a:r>
              <a:rPr lang="en-US" dirty="0"/>
              <a:t>cause </a:t>
            </a:r>
            <a:r>
              <a:rPr lang="en-US" dirty="0" smtClean="0"/>
              <a:t>problems </a:t>
            </a:r>
            <a:r>
              <a:rPr lang="en-US" dirty="0"/>
              <a:t>with the </a:t>
            </a:r>
            <a:r>
              <a:rPr lang="en-US" dirty="0" smtClean="0"/>
              <a:t>military</a:t>
            </a:r>
            <a:endParaRPr lang="en-US" dirty="0"/>
          </a:p>
          <a:p>
            <a:r>
              <a:rPr lang="en-US" dirty="0"/>
              <a:t>Rules change depending how desperately the services need recruits</a:t>
            </a:r>
          </a:p>
          <a:p>
            <a:r>
              <a:rPr lang="en-US" dirty="0"/>
              <a:t>No tattoos visible above the T-Shirt                            neckline or on hands or wrists</a:t>
            </a:r>
          </a:p>
          <a:p>
            <a:r>
              <a:rPr lang="en-US" dirty="0"/>
              <a:t>Nothing racist, hate-related, sexist, or                          gang-related</a:t>
            </a:r>
          </a:p>
          <a:p>
            <a:r>
              <a:rPr lang="en-US" dirty="0"/>
              <a:t>May be limited to a certain number of                                                       tattoos</a:t>
            </a:r>
          </a:p>
          <a:p>
            <a:r>
              <a:rPr lang="en-US" dirty="0"/>
              <a:t>No body mutilation (scarification,                                                                forked tongue, ear gauging &gt; 1.6 mm)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64" y="1676400"/>
            <a:ext cx="3141729" cy="4419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603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Military Careers 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459504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B1.  Careers in the Military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B2.  Joining the Military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B3.  Applying to US Military Academies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B4.  ROTC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B5.  National Guard and Reserves</a:t>
            </a:r>
          </a:p>
        </p:txBody>
      </p:sp>
    </p:spTree>
    <p:extLst>
      <p:ext uri="{BB962C8B-B14F-4D97-AF65-F5344CB8AC3E}">
        <p14:creationId xmlns:p14="http://schemas.microsoft.com/office/powerpoint/2010/main" val="3195852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Parental &amp; Educational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164" y="1824442"/>
            <a:ext cx="6086475" cy="2475689"/>
          </a:xfrm>
        </p:spPr>
        <p:txBody>
          <a:bodyPr/>
          <a:lstStyle/>
          <a:p>
            <a:r>
              <a:rPr lang="en-US" dirty="0"/>
              <a:t>Single parents with custody rights may have a problem enlisting</a:t>
            </a:r>
          </a:p>
          <a:p>
            <a:r>
              <a:rPr lang="en-US" dirty="0"/>
              <a:t>Depends on the service</a:t>
            </a:r>
          </a:p>
          <a:p>
            <a:r>
              <a:rPr lang="en-US" dirty="0"/>
              <a:t>The rules change</a:t>
            </a:r>
          </a:p>
          <a:p>
            <a:r>
              <a:rPr lang="en-US" dirty="0" smtClean="0"/>
              <a:t>Have a </a:t>
            </a:r>
            <a:r>
              <a:rPr lang="en-US" dirty="0"/>
              <a:t>formal </a:t>
            </a:r>
            <a:r>
              <a:rPr lang="en-US" dirty="0" smtClean="0"/>
              <a:t>plan - </a:t>
            </a:r>
            <a:r>
              <a:rPr lang="en-US" dirty="0"/>
              <a:t>who takes care of your kids if </a:t>
            </a:r>
            <a:r>
              <a:rPr lang="en-US" dirty="0" smtClean="0"/>
              <a:t>called </a:t>
            </a:r>
            <a:r>
              <a:rPr lang="en-US" dirty="0"/>
              <a:t>to duty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1590675" cy="23903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0" y="4544812"/>
            <a:ext cx="525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Anything less than a high school diploma (even a GED) puts you in a lesser </a:t>
            </a:r>
            <a:r>
              <a:rPr lang="en-US" sz="2000" dirty="0" smtClean="0"/>
              <a:t>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Few </a:t>
            </a:r>
            <a:r>
              <a:rPr lang="en-US" sz="2000" dirty="0"/>
              <a:t>recruits </a:t>
            </a:r>
            <a:r>
              <a:rPr lang="en-US" sz="2000" dirty="0" smtClean="0"/>
              <a:t>are accepted at </a:t>
            </a:r>
            <a:r>
              <a:rPr lang="en-US" sz="2000" dirty="0"/>
              <a:t>this </a:t>
            </a:r>
            <a:r>
              <a:rPr lang="en-US" sz="2000" dirty="0" smtClean="0"/>
              <a:t>level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GRADUATE </a:t>
            </a:r>
            <a:r>
              <a:rPr lang="en-US" sz="2000" dirty="0"/>
              <a:t>FROM HIGH SCHOOL!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41868"/>
            <a:ext cx="2047875" cy="22383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971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 Recruiter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4" r="27802"/>
          <a:stretch/>
        </p:blipFill>
        <p:spPr>
          <a:xfrm>
            <a:off x="5867400" y="1828800"/>
            <a:ext cx="2667000" cy="4222750"/>
          </a:xfr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1828800"/>
            <a:ext cx="52578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Go to a recruiting office</a:t>
            </a:r>
          </a:p>
          <a:p>
            <a:pPr marL="460375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Go on line &amp; input your info – they will call you </a:t>
            </a:r>
          </a:p>
          <a:p>
            <a:pPr marL="460375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Talk to a friend or someone you trust</a:t>
            </a:r>
          </a:p>
          <a:p>
            <a:pPr marL="460375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Talk to more than one branch of service</a:t>
            </a:r>
          </a:p>
          <a:p>
            <a:pPr marL="460375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Avoid going at end of the month or in September </a:t>
            </a:r>
            <a:endParaRPr lang="en-US" sz="2400" dirty="0" smtClean="0"/>
          </a:p>
          <a:p>
            <a:pPr marL="917575" lvl="1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Recruiters trying to meet quota</a:t>
            </a:r>
          </a:p>
          <a:p>
            <a:pPr marL="917575" lvl="1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May </a:t>
            </a:r>
            <a:r>
              <a:rPr lang="en-US" sz="2400" dirty="0"/>
              <a:t>talk you into </a:t>
            </a:r>
            <a:r>
              <a:rPr lang="en-US" sz="2400" dirty="0" smtClean="0"/>
              <a:t>what </a:t>
            </a:r>
            <a:r>
              <a:rPr lang="en-US" sz="2400" dirty="0"/>
              <a:t>is available, </a:t>
            </a:r>
            <a:r>
              <a:rPr lang="en-US" sz="2400" dirty="0" smtClean="0"/>
              <a:t>NOT what </a:t>
            </a:r>
            <a:r>
              <a:rPr lang="en-US" sz="2400" dirty="0"/>
              <a:t>is best for you!</a:t>
            </a:r>
          </a:p>
        </p:txBody>
      </p:sp>
    </p:spTree>
    <p:extLst>
      <p:ext uri="{BB962C8B-B14F-4D97-AF65-F5344CB8AC3E}">
        <p14:creationId xmlns:p14="http://schemas.microsoft.com/office/powerpoint/2010/main" val="2613642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 Questions to Ask a Recruiter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95300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How long do I have to enlist for? What's the minimum commitment?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Am I eligible for any special enlistment programs or bonuses?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What do I have to score on the Armed Services Vocational Aptitude Battery (</a:t>
            </a:r>
            <a:r>
              <a:rPr lang="en-US" sz="2000" dirty="0" err="1"/>
              <a:t>ASVAB</a:t>
            </a:r>
            <a:r>
              <a:rPr lang="en-US" sz="2000" dirty="0"/>
              <a:t>) test to qualify?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What are the major differences in pay, benefits and job opportunities between services?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Do you have films or literature about military life and particular jobs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How long is basic training? Where is it? What is it like?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What physical fitness requirements must I meet to enter the military and succeed in basic training?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What jobs are available?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What are the possibilities for remote or overseas duty stations?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What are the training and advancement opportunities for jobs that I am eligible for?</a:t>
            </a:r>
          </a:p>
        </p:txBody>
      </p:sp>
    </p:spTree>
    <p:extLst>
      <p:ext uri="{BB962C8B-B14F-4D97-AF65-F5344CB8AC3E}">
        <p14:creationId xmlns:p14="http://schemas.microsoft.com/office/powerpoint/2010/main" val="3158864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 Questions to Ask a Recruiter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85" y="1676400"/>
            <a:ext cx="8527915" cy="42672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11"/>
            </a:pPr>
            <a:r>
              <a:rPr lang="en-US" sz="2000" dirty="0"/>
              <a:t>What would pay be like?</a:t>
            </a:r>
          </a:p>
          <a:p>
            <a:pPr marL="457200" lvl="0" indent="-457200">
              <a:buFont typeface="+mj-lt"/>
              <a:buAutoNum type="arabicPeriod" startAt="11"/>
            </a:pPr>
            <a:r>
              <a:rPr lang="en-US" sz="2000" dirty="0"/>
              <a:t>Do I get paid while in training?</a:t>
            </a:r>
          </a:p>
          <a:p>
            <a:pPr marL="457200" lvl="0" indent="-457200">
              <a:buFont typeface="+mj-lt"/>
              <a:buAutoNum type="arabicPeriod" startAt="11"/>
            </a:pPr>
            <a:r>
              <a:rPr lang="en-US" sz="2000" dirty="0"/>
              <a:t>How much money can I get for college?</a:t>
            </a:r>
          </a:p>
          <a:p>
            <a:pPr marL="457200" lvl="0" indent="-457200">
              <a:buFont typeface="+mj-lt"/>
              <a:buAutoNum type="arabicPeriod" startAt="11"/>
            </a:pPr>
            <a:r>
              <a:rPr lang="en-US" sz="2000" dirty="0"/>
              <a:t>Can I take college courses or other training programs while in the military?</a:t>
            </a:r>
          </a:p>
          <a:p>
            <a:pPr marL="457200" lvl="0" indent="-457200">
              <a:buFont typeface="+mj-lt"/>
              <a:buAutoNum type="arabicPeriod" startAt="11"/>
            </a:pPr>
            <a:r>
              <a:rPr lang="en-US" sz="2000" dirty="0"/>
              <a:t>Are there any upcoming military events in the area, such as airshows, fleet weeks, etc.?</a:t>
            </a:r>
          </a:p>
          <a:p>
            <a:pPr marL="457200" lvl="0" indent="-457200">
              <a:buFont typeface="+mj-lt"/>
              <a:buAutoNum type="arabicPeriod" startAt="11"/>
            </a:pPr>
            <a:r>
              <a:rPr lang="en-US" sz="2000" dirty="0"/>
              <a:t>Can a friend and I go to basic training together?</a:t>
            </a:r>
          </a:p>
          <a:p>
            <a:pPr marL="457200" lvl="0" indent="-457200">
              <a:buFont typeface="+mj-lt"/>
              <a:buAutoNum type="arabicPeriod" startAt="11"/>
            </a:pPr>
            <a:r>
              <a:rPr lang="en-US" sz="2000" dirty="0"/>
              <a:t>What are the haircut or other appearance standards that will apply to me?</a:t>
            </a:r>
          </a:p>
          <a:p>
            <a:pPr marL="457200" lvl="0" indent="-457200">
              <a:buFont typeface="+mj-lt"/>
              <a:buAutoNum type="arabicPeriod" startAt="11"/>
            </a:pPr>
            <a:r>
              <a:rPr lang="en-US" sz="2000" dirty="0"/>
              <a:t>What's the delayed entry program?</a:t>
            </a:r>
          </a:p>
          <a:p>
            <a:pPr marL="457200" lvl="0" indent="-457200">
              <a:buFont typeface="+mj-lt"/>
              <a:buAutoNum type="arabicPeriod" startAt="11"/>
            </a:pPr>
            <a:r>
              <a:rPr lang="en-US" sz="2000" dirty="0"/>
              <a:t>What are the next steps?</a:t>
            </a:r>
          </a:p>
          <a:p>
            <a:pPr marL="457200" lvl="0" indent="-457200">
              <a:buFont typeface="+mj-lt"/>
              <a:buAutoNum type="arabicPeriod" startAt="11"/>
            </a:pPr>
            <a:r>
              <a:rPr lang="en-US" sz="2000" dirty="0"/>
              <a:t>How can I get more information?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485" y="6045077"/>
            <a:ext cx="825411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https://www.military.com/join-armed-forces/military-recruiter-twenty-questions.html</a:t>
            </a:r>
          </a:p>
        </p:txBody>
      </p:sp>
    </p:spTree>
    <p:extLst>
      <p:ext uri="{BB962C8B-B14F-4D97-AF65-F5344CB8AC3E}">
        <p14:creationId xmlns:p14="http://schemas.microsoft.com/office/powerpoint/2010/main" val="489815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if Necessary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746375"/>
          </a:xfrm>
        </p:spPr>
        <p:txBody>
          <a:bodyPr>
            <a:normAutofit/>
          </a:bodyPr>
          <a:lstStyle/>
          <a:p>
            <a:pPr marL="350838" indent="-350838"/>
            <a:r>
              <a:rPr lang="en-US" sz="2800" dirty="0" smtClean="0"/>
              <a:t>Be willing </a:t>
            </a:r>
            <a:r>
              <a:rPr lang="en-US" sz="2800" dirty="0"/>
              <a:t>to wait to get exactly what you want</a:t>
            </a:r>
          </a:p>
          <a:p>
            <a:pPr marL="350838" indent="-350838"/>
            <a:r>
              <a:rPr lang="en-US" sz="2800" dirty="0" smtClean="0"/>
              <a:t>This is true for </a:t>
            </a:r>
            <a:r>
              <a:rPr lang="en-US" sz="2800" dirty="0"/>
              <a:t>military recruiters </a:t>
            </a:r>
            <a:r>
              <a:rPr lang="en-US" sz="2800" dirty="0" smtClean="0"/>
              <a:t>or </a:t>
            </a:r>
            <a:r>
              <a:rPr lang="en-US" sz="2800" dirty="0"/>
              <a:t>buying a </a:t>
            </a:r>
            <a:r>
              <a:rPr lang="en-US" sz="2800" dirty="0" smtClean="0"/>
              <a:t>car</a:t>
            </a:r>
            <a:endParaRPr lang="en-US" sz="2800" dirty="0"/>
          </a:p>
          <a:p>
            <a:pPr marL="350838" indent="-350838"/>
            <a:r>
              <a:rPr lang="en-US" sz="2800" dirty="0"/>
              <a:t>If the job you want is not available, tell the recruiter to call you when it is.  Then walk away!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04445"/>
            <a:ext cx="3214689" cy="21392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1809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Check on Learning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514350" indent="-514350" defTabSz="914400">
              <a:spcBef>
                <a:spcPct val="20000"/>
              </a:spcBef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Name </a:t>
            </a:r>
            <a:r>
              <a:rPr lang="en-US" sz="3200" dirty="0">
                <a:solidFill>
                  <a:srgbClr val="0070C0"/>
                </a:solidFill>
              </a:rPr>
              <a:t>at least four requirements you have to meet before joining the military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defTabSz="914400">
              <a:spcBef>
                <a:spcPct val="20000"/>
              </a:spcBef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What can disqualify you from joining?</a:t>
            </a:r>
          </a:p>
          <a:p>
            <a:pPr marL="514350" indent="-514350" defTabSz="914400">
              <a:spcBef>
                <a:spcPct val="20000"/>
              </a:spcBef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What does the </a:t>
            </a:r>
            <a:r>
              <a:rPr lang="en-US" sz="3200" dirty="0" err="1" smtClean="0">
                <a:solidFill>
                  <a:srgbClr val="0070C0"/>
                </a:solidFill>
              </a:rPr>
              <a:t>ASVAB</a:t>
            </a:r>
            <a:r>
              <a:rPr lang="en-US" sz="3200" dirty="0" smtClean="0">
                <a:solidFill>
                  <a:srgbClr val="0070C0"/>
                </a:solidFill>
              </a:rPr>
              <a:t> test: your knowledge or abilities?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 defTabSz="914400">
              <a:spcBef>
                <a:spcPct val="20000"/>
              </a:spcBef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Do recruiters have your best interest in mind?  </a:t>
            </a:r>
          </a:p>
          <a:p>
            <a:pPr marL="514350" indent="-514350" defTabSz="914400">
              <a:spcBef>
                <a:spcPct val="20000"/>
              </a:spcBef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What are some questions you should ask a recruiter?</a:t>
            </a:r>
          </a:p>
          <a:p>
            <a:pPr marL="514350" indent="-514350" defTabSz="914400">
              <a:spcBef>
                <a:spcPct val="20000"/>
              </a:spcBef>
              <a:buAutoNum type="arabicPeriod"/>
            </a:pPr>
            <a:endParaRPr lang="en-US" sz="3200" dirty="0">
              <a:solidFill>
                <a:srgbClr val="0070C0"/>
              </a:solidFill>
            </a:endParaRPr>
          </a:p>
          <a:p>
            <a:pPr marL="514350" indent="-514350" defTabSz="914400">
              <a:spcBef>
                <a:spcPct val="20000"/>
              </a:spcBef>
              <a:buAutoNum type="arabicPeriod"/>
            </a:pP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33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87166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APPLYING TO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US MILITARY ACADEMIES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725" indent="-466725"/>
            <a:r>
              <a:rPr lang="en-US" dirty="0">
                <a:solidFill>
                  <a:schemeClr val="tx1"/>
                </a:solidFill>
              </a:rPr>
              <a:t>B3.	List the five US military academies and discuss the process of applying for admission.</a:t>
            </a:r>
          </a:p>
          <a:p>
            <a:pPr lvl="0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94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Military Academies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41575"/>
          </a:xfrm>
        </p:spPr>
        <p:txBody>
          <a:bodyPr>
            <a:noAutofit/>
          </a:bodyPr>
          <a:lstStyle/>
          <a:p>
            <a:r>
              <a:rPr lang="en-US" sz="2800" dirty="0"/>
              <a:t>The US </a:t>
            </a:r>
            <a:r>
              <a:rPr lang="en-US" sz="2800" dirty="0" smtClean="0"/>
              <a:t>Military </a:t>
            </a:r>
            <a:r>
              <a:rPr lang="en-US" sz="2800" dirty="0"/>
              <a:t>Academy, West Point, </a:t>
            </a:r>
            <a:r>
              <a:rPr lang="en-US" sz="2800" dirty="0" smtClean="0"/>
              <a:t>NY (Army)</a:t>
            </a:r>
            <a:endParaRPr lang="en-US" sz="2800" dirty="0"/>
          </a:p>
          <a:p>
            <a:r>
              <a:rPr lang="en-US" sz="2800" dirty="0"/>
              <a:t>The US Naval Academy, Annapolis, MD</a:t>
            </a:r>
          </a:p>
          <a:p>
            <a:r>
              <a:rPr lang="en-US" sz="2800" dirty="0"/>
              <a:t>The US Air Force Academy, Colorado Springs, CO</a:t>
            </a:r>
          </a:p>
          <a:p>
            <a:r>
              <a:rPr lang="en-US" sz="2800" dirty="0"/>
              <a:t>The US Coast Guard Academy, New London, CT</a:t>
            </a:r>
          </a:p>
          <a:p>
            <a:r>
              <a:rPr lang="en-US" sz="2800" dirty="0"/>
              <a:t>The US Merchant Marine Academy, Kings Point, NY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2920" y="4743450"/>
            <a:ext cx="8012430" cy="1143000"/>
            <a:chOff x="502920" y="4743450"/>
            <a:chExt cx="8012430" cy="1143000"/>
          </a:xfrm>
        </p:grpSpPr>
        <p:pic>
          <p:nvPicPr>
            <p:cNvPr id="7" name="Picture 6" descr="Image result for united states military academy">
              <a:hlinkClick r:id="rId2"/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" y="4814888"/>
              <a:ext cx="1167765" cy="1000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United States Naval Academy">
              <a:hlinkClick r:id="rId4" tooltip="&quot;United States Naval Academy&quot;"/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382" y="4743450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United States Air Force Academy">
              <a:hlinkClick r:id="rId6" tooltip="&quot;United States Air Force Academy&quot;"/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079" y="4743450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United States Merchant Marine Academy">
              <a:hlinkClick r:id="rId8" tooltip="&quot;United States Merchant Marine Academy&quot;"/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6650" y="4800600"/>
              <a:ext cx="1028700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United States Coast Guard Academy">
              <a:hlinkClick r:id="rId10" tooltip="&quot;United States Coast Guard Academy&quot;"/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76" y="4805363"/>
              <a:ext cx="1019175" cy="10191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59568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4325218" cy="4419600"/>
          </a:xfrm>
        </p:spPr>
        <p:txBody>
          <a:bodyPr>
            <a:normAutofit fontScale="92500" lnSpcReduction="10000"/>
          </a:bodyPr>
          <a:lstStyle/>
          <a:p>
            <a:pPr marL="233363" indent="-233363"/>
            <a:r>
              <a:rPr lang="en-US" sz="2400" dirty="0"/>
              <a:t>Top notch education &amp; degree</a:t>
            </a:r>
          </a:p>
          <a:p>
            <a:pPr marL="233363" indent="-233363"/>
            <a:r>
              <a:rPr lang="en-US" sz="2400" dirty="0"/>
              <a:t>Essentially free – avoid student loan debt</a:t>
            </a:r>
          </a:p>
          <a:p>
            <a:pPr marL="233363" indent="-233363"/>
            <a:r>
              <a:rPr lang="en-US" sz="2400" dirty="0"/>
              <a:t>Full regular commission &amp; high status in military service</a:t>
            </a:r>
          </a:p>
          <a:p>
            <a:pPr marL="233363" indent="-233363"/>
            <a:r>
              <a:rPr lang="en-US" sz="2400" dirty="0"/>
              <a:t>Support of classmates throughout your life</a:t>
            </a:r>
          </a:p>
          <a:p>
            <a:pPr marL="233363" indent="-233363"/>
            <a:r>
              <a:rPr lang="en-US" sz="2400" dirty="0"/>
              <a:t>Awesome training opportunities, especially in the summers</a:t>
            </a:r>
          </a:p>
          <a:p>
            <a:pPr marL="233363" indent="-233363"/>
            <a:r>
              <a:rPr lang="en-US" sz="2400" dirty="0"/>
              <a:t>Great student life in athletics, clubs, etc.</a:t>
            </a:r>
          </a:p>
          <a:p>
            <a:pPr marL="233363" indent="-233363"/>
            <a:r>
              <a:rPr lang="en-US" sz="2400" dirty="0"/>
              <a:t>Fully prepares you to be an </a:t>
            </a:r>
            <a:r>
              <a:rPr lang="en-US" sz="2400" dirty="0" smtClean="0"/>
              <a:t>officer:  Lieutenant or Ensign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1" r="6578"/>
          <a:stretch/>
        </p:blipFill>
        <p:spPr>
          <a:xfrm>
            <a:off x="4876800" y="2024974"/>
            <a:ext cx="3862343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876800" y="5682574"/>
            <a:ext cx="3862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West Point Military Academy Graduates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64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7110" y="1825624"/>
            <a:ext cx="4987290" cy="4727576"/>
          </a:xfrm>
        </p:spPr>
        <p:txBody>
          <a:bodyPr>
            <a:normAutofit/>
          </a:bodyPr>
          <a:lstStyle/>
          <a:p>
            <a:r>
              <a:rPr lang="en-US" dirty="0"/>
              <a:t>Medical Fitness </a:t>
            </a:r>
          </a:p>
          <a:p>
            <a:r>
              <a:rPr lang="en-US" dirty="0"/>
              <a:t>Physical Fitness</a:t>
            </a:r>
          </a:p>
          <a:p>
            <a:r>
              <a:rPr lang="en-US" dirty="0"/>
              <a:t>High academic standing – excellent grades in high school</a:t>
            </a:r>
          </a:p>
          <a:p>
            <a:r>
              <a:rPr lang="en-US" dirty="0"/>
              <a:t>High scores on SAT/ACT</a:t>
            </a:r>
          </a:p>
          <a:p>
            <a:r>
              <a:rPr lang="en-US" dirty="0"/>
              <a:t>Extracurricular activities, leadership roles</a:t>
            </a:r>
          </a:p>
          <a:p>
            <a:r>
              <a:rPr lang="en-US" dirty="0"/>
              <a:t>Excellent character &amp; positive personality traits</a:t>
            </a:r>
          </a:p>
          <a:p>
            <a:r>
              <a:rPr lang="en-US" dirty="0"/>
              <a:t>Between 17 &amp; 23 years old</a:t>
            </a:r>
          </a:p>
          <a:p>
            <a:r>
              <a:rPr lang="en-US" dirty="0"/>
              <a:t>Not married, pregnant or legally obligated to support children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2"/>
          <a:stretch/>
        </p:blipFill>
        <p:spPr bwMode="auto">
          <a:xfrm>
            <a:off x="457200" y="2592624"/>
            <a:ext cx="3089910" cy="2055576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648200"/>
            <a:ext cx="2701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Coast Guard Cadet Richard Salinas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0686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87166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CAREERS IN THE MILITARY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solidFill>
                  <a:schemeClr val="tx1"/>
                </a:solidFill>
              </a:rPr>
              <a:t>B1. 	Discuss the career opportunities offered by the military and know where to find career information.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66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2057400"/>
            <a:ext cx="7280909" cy="3647152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dirty="0"/>
              <a:t>Requirements for high school classes</a:t>
            </a:r>
            <a:r>
              <a:rPr lang="en-US" sz="2100" dirty="0" smtClean="0"/>
              <a:t>:</a:t>
            </a:r>
          </a:p>
          <a:p>
            <a:endParaRPr lang="en-US" sz="2100" dirty="0"/>
          </a:p>
          <a:p>
            <a:pPr marL="750888" lvl="1" indent="-293688">
              <a:buFont typeface="Wingdings" panose="05000000000000000000" pitchFamily="2" charset="2"/>
              <a:buChar char="ü"/>
            </a:pPr>
            <a:r>
              <a:rPr lang="en-US" sz="2100" dirty="0"/>
              <a:t>4 years of English with composition, grammar, literature </a:t>
            </a:r>
            <a:r>
              <a:rPr lang="en-US" sz="2100" dirty="0" smtClean="0"/>
              <a:t>and speech</a:t>
            </a:r>
            <a:endParaRPr lang="en-US" sz="21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100" dirty="0"/>
              <a:t>4 years of </a:t>
            </a:r>
            <a:r>
              <a:rPr lang="en-US" sz="2100" dirty="0" smtClean="0"/>
              <a:t>math </a:t>
            </a:r>
            <a:r>
              <a:rPr lang="en-US" sz="2100" dirty="0"/>
              <a:t>including algebra, geometry, &amp; trigonometry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100" dirty="0"/>
              <a:t>2 years foreign language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100" dirty="0"/>
              <a:t>2 years of lab science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100" dirty="0"/>
              <a:t>1 year of US history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100" dirty="0"/>
              <a:t>Calculus or at least pre-calculus </a:t>
            </a:r>
            <a:r>
              <a:rPr lang="en-US" sz="2100" dirty="0" smtClean="0"/>
              <a:t>and computing </a:t>
            </a:r>
            <a:r>
              <a:rPr lang="en-US" sz="2100" dirty="0"/>
              <a:t>also recommended</a:t>
            </a:r>
          </a:p>
        </p:txBody>
      </p:sp>
    </p:spTree>
    <p:extLst>
      <p:ext uri="{BB962C8B-B14F-4D97-AF65-F5344CB8AC3E}">
        <p14:creationId xmlns:p14="http://schemas.microsoft.com/office/powerpoint/2010/main" val="1072236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Aptitude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857749" cy="4346575"/>
          </a:xfrm>
        </p:spPr>
        <p:txBody>
          <a:bodyPr>
            <a:normAutofit/>
          </a:bodyPr>
          <a:lstStyle/>
          <a:p>
            <a:r>
              <a:rPr lang="en-US" sz="2400" dirty="0"/>
              <a:t>Pull ups for men or Flexed Arm Hang for women</a:t>
            </a:r>
          </a:p>
          <a:p>
            <a:r>
              <a:rPr lang="en-US" sz="2400" dirty="0"/>
              <a:t>Basketball throw from kneeling position</a:t>
            </a:r>
          </a:p>
          <a:p>
            <a:r>
              <a:rPr lang="en-US" sz="2400" dirty="0"/>
              <a:t>Standing long jump</a:t>
            </a:r>
          </a:p>
          <a:p>
            <a:r>
              <a:rPr lang="en-US" sz="2400" dirty="0"/>
              <a:t>300 yard shuttle run</a:t>
            </a:r>
          </a:p>
          <a:p>
            <a:r>
              <a:rPr lang="en-US" sz="2400" dirty="0"/>
              <a:t>Two minutes of push ups</a:t>
            </a:r>
          </a:p>
          <a:p>
            <a:endParaRPr lang="en-US" sz="2400" dirty="0"/>
          </a:p>
          <a:p>
            <a:r>
              <a:rPr lang="en-US" sz="2400" dirty="0"/>
              <a:t>You can only take the test </a:t>
            </a:r>
            <a:r>
              <a:rPr lang="en-US" sz="2400" dirty="0" smtClean="0"/>
              <a:t>once</a:t>
            </a:r>
          </a:p>
          <a:p>
            <a:r>
              <a:rPr lang="en-US" sz="2400" dirty="0" smtClean="0"/>
              <a:t>Be</a:t>
            </a:r>
            <a:r>
              <a:rPr lang="en-US" sz="2400" dirty="0" smtClean="0"/>
              <a:t> </a:t>
            </a:r>
            <a:r>
              <a:rPr lang="en-US" sz="2400" dirty="0"/>
              <a:t>prepared to pass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06405"/>
            <a:ext cx="2667000" cy="38507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6494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66216" cy="176335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Required for all academies except Coast Guard</a:t>
            </a:r>
          </a:p>
          <a:p>
            <a:r>
              <a:rPr lang="en-US" sz="3000" dirty="0"/>
              <a:t>From your senator, congressman, or the Vice-President</a:t>
            </a:r>
          </a:p>
          <a:p>
            <a:r>
              <a:rPr lang="en-US" sz="3000" dirty="0"/>
              <a:t>10 applicants vying for every nomination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88976"/>
            <a:ext cx="3894266" cy="2819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33400" y="3588976"/>
            <a:ext cx="4267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174625">
              <a:buFont typeface="Arial" panose="020B0604020202020204" pitchFamily="34" charset="0"/>
              <a:buChar char="•"/>
            </a:pPr>
            <a:r>
              <a:rPr lang="en-US" sz="2800" dirty="0"/>
              <a:t>Application process is your opportunity to sell yourself </a:t>
            </a:r>
            <a:endParaRPr lang="en-US" sz="2800" dirty="0" smtClean="0"/>
          </a:p>
          <a:p>
            <a:pPr marL="749300" lvl="1" indent="-174625">
              <a:buFont typeface="Arial" panose="020B0604020202020204" pitchFamily="34" charset="0"/>
              <a:buChar char="•"/>
            </a:pPr>
            <a:r>
              <a:rPr lang="en-US" sz="2400" dirty="0" smtClean="0"/>
              <a:t>As </a:t>
            </a:r>
            <a:r>
              <a:rPr lang="en-US" sz="2400" dirty="0"/>
              <a:t>a well-rounded student </a:t>
            </a:r>
            <a:endParaRPr lang="en-US" sz="2400" dirty="0" smtClean="0"/>
          </a:p>
          <a:p>
            <a:pPr marL="749300" lvl="1" indent="-174625">
              <a:buFont typeface="Arial" panose="020B0604020202020204" pitchFamily="34" charset="0"/>
              <a:buChar char="•"/>
            </a:pPr>
            <a:r>
              <a:rPr lang="en-US" sz="2400" dirty="0" smtClean="0"/>
              <a:t>Will </a:t>
            </a:r>
            <a:r>
              <a:rPr lang="en-US" sz="2400" dirty="0" smtClean="0"/>
              <a:t>succeed </a:t>
            </a:r>
            <a:r>
              <a:rPr lang="en-US" sz="2400" dirty="0"/>
              <a:t>at an academy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0" y="6420520"/>
            <a:ext cx="2788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Naval Academy Midshipman March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75679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825625"/>
            <a:ext cx="4248150" cy="22012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What to do:</a:t>
            </a:r>
          </a:p>
          <a:p>
            <a:r>
              <a:rPr lang="en-US" sz="2400" dirty="0"/>
              <a:t>Apply for every nomination for which you are eligible</a:t>
            </a:r>
          </a:p>
          <a:p>
            <a:pPr lvl="1"/>
            <a:r>
              <a:rPr lang="en-US" sz="2000" dirty="0"/>
              <a:t>2 Senators</a:t>
            </a:r>
          </a:p>
          <a:p>
            <a:pPr lvl="1"/>
            <a:r>
              <a:rPr lang="en-US" sz="2000" dirty="0"/>
              <a:t>Your Congressman</a:t>
            </a:r>
          </a:p>
          <a:p>
            <a:pPr lvl="1"/>
            <a:r>
              <a:rPr lang="en-US" sz="2000" dirty="0"/>
              <a:t>Vice-President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0" y="1828800"/>
            <a:ext cx="3276600" cy="21980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59568" y="4724400"/>
            <a:ext cx="73176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/>
              <a:t>Begin seeking nominations in the Spring of your junior year</a:t>
            </a:r>
          </a:p>
          <a:p>
            <a:pPr marL="681038" lvl="1" indent="-223838">
              <a:buFont typeface="Arial" panose="020B0604020202020204" pitchFamily="34" charset="0"/>
              <a:buChar char="•"/>
            </a:pPr>
            <a:r>
              <a:rPr lang="en-US" sz="2000" dirty="0"/>
              <a:t>Don’t delay!</a:t>
            </a:r>
          </a:p>
          <a:p>
            <a:pPr marL="684213" lvl="1" indent="-217488">
              <a:buFont typeface="Arial" panose="020B0604020202020204" pitchFamily="34" charset="0"/>
              <a:buChar char="•"/>
            </a:pPr>
            <a:r>
              <a:rPr lang="en-US" sz="2000" dirty="0"/>
              <a:t>There are deadlines – if you miss it, you missed it!</a:t>
            </a:r>
          </a:p>
        </p:txBody>
      </p:sp>
      <p:sp>
        <p:nvSpPr>
          <p:cNvPr id="6" name="Rectangle 5"/>
          <p:cNvSpPr/>
          <p:nvPr/>
        </p:nvSpPr>
        <p:spPr>
          <a:xfrm>
            <a:off x="738491" y="4026846"/>
            <a:ext cx="1535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Merchant Marines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84143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Getting into </a:t>
            </a:r>
            <a:r>
              <a:rPr lang="en-US" sz="2800" dirty="0" smtClean="0"/>
              <a:t>an academy </a:t>
            </a:r>
            <a:r>
              <a:rPr lang="en-US" sz="2800" dirty="0"/>
              <a:t>is difficult.  </a:t>
            </a:r>
            <a:endParaRPr lang="en-US" sz="2800" dirty="0" smtClean="0"/>
          </a:p>
          <a:p>
            <a:r>
              <a:rPr lang="en-US" sz="2800" dirty="0" smtClean="0"/>
              <a:t>All </a:t>
            </a:r>
            <a:r>
              <a:rPr lang="en-US" sz="2800" dirty="0"/>
              <a:t>your competitors are well qualified, just like you</a:t>
            </a:r>
          </a:p>
          <a:p>
            <a:r>
              <a:rPr lang="en-US" sz="2800" dirty="0" smtClean="0"/>
              <a:t>Acceptance rates:</a:t>
            </a:r>
            <a:endParaRPr lang="en-US" sz="2800" dirty="0"/>
          </a:p>
          <a:p>
            <a:pPr lvl="1"/>
            <a:r>
              <a:rPr lang="en-US" sz="2400" dirty="0" smtClean="0"/>
              <a:t>West </a:t>
            </a:r>
            <a:r>
              <a:rPr lang="en-US" sz="2400" dirty="0"/>
              <a:t>Point – 9% </a:t>
            </a:r>
          </a:p>
          <a:p>
            <a:pPr lvl="1"/>
            <a:r>
              <a:rPr lang="en-US" sz="2400" dirty="0"/>
              <a:t>Annapolis – 9%</a:t>
            </a:r>
          </a:p>
          <a:p>
            <a:pPr lvl="1"/>
            <a:r>
              <a:rPr lang="en-US" sz="2400" dirty="0"/>
              <a:t>Air Force – 15%</a:t>
            </a:r>
          </a:p>
          <a:p>
            <a:pPr lvl="1"/>
            <a:r>
              <a:rPr lang="en-US" sz="2400" dirty="0"/>
              <a:t>Coast Guard – 20%</a:t>
            </a:r>
          </a:p>
          <a:p>
            <a:pPr lvl="1"/>
            <a:r>
              <a:rPr lang="en-US" sz="2400" dirty="0"/>
              <a:t>Merchant Marine – 20%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60271"/>
            <a:ext cx="3893279" cy="2590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 Box 20"/>
          <p:cNvSpPr txBox="1"/>
          <p:nvPr/>
        </p:nvSpPr>
        <p:spPr>
          <a:xfrm>
            <a:off x="4495800" y="5867400"/>
            <a:ext cx="3733800" cy="215444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i="1" spc="30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Air Force Academy Cadets</a:t>
            </a:r>
            <a:endParaRPr lang="en-US" sz="1400" spc="30" dirty="0">
              <a:solidFill>
                <a:schemeClr val="tx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4592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Liaison officers at the military academies</a:t>
            </a:r>
          </a:p>
          <a:p>
            <a:r>
              <a:rPr lang="en-US" sz="2800" dirty="0"/>
              <a:t>Staffers at congressional offices</a:t>
            </a:r>
          </a:p>
          <a:p>
            <a:r>
              <a:rPr lang="en-US" sz="2800" dirty="0"/>
              <a:t>Academy savvy folks are happy to assist</a:t>
            </a:r>
          </a:p>
          <a:p>
            <a:pPr lvl="1"/>
            <a:r>
              <a:rPr lang="en-US" sz="2400" dirty="0"/>
              <a:t>Parent groups of current cadets</a:t>
            </a:r>
          </a:p>
          <a:p>
            <a:pPr lvl="1"/>
            <a:r>
              <a:rPr lang="en-US" sz="2400" dirty="0"/>
              <a:t>Academy grad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23" y="3826213"/>
            <a:ext cx="3810000" cy="25353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8402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886700" cy="2666999"/>
          </a:xfrm>
        </p:spPr>
        <p:txBody>
          <a:bodyPr/>
          <a:lstStyle/>
          <a:p>
            <a:r>
              <a:rPr lang="en-US" sz="2800" dirty="0"/>
              <a:t>If </a:t>
            </a:r>
            <a:r>
              <a:rPr lang="en-US" sz="2800" dirty="0" smtClean="0"/>
              <a:t>grades </a:t>
            </a:r>
            <a:r>
              <a:rPr lang="en-US" sz="2800" dirty="0"/>
              <a:t>or scores do not meet standards </a:t>
            </a:r>
          </a:p>
          <a:p>
            <a:r>
              <a:rPr lang="en-US" sz="2800" dirty="0"/>
              <a:t>Some academies run their own prep school</a:t>
            </a:r>
          </a:p>
          <a:p>
            <a:r>
              <a:rPr lang="en-US" sz="2800" dirty="0"/>
              <a:t>Others have programs in military schools</a:t>
            </a:r>
          </a:p>
          <a:p>
            <a:pPr lvl="1"/>
            <a:r>
              <a:rPr lang="en-US" sz="2400" dirty="0"/>
              <a:t>New Mexico Military Institute</a:t>
            </a:r>
          </a:p>
          <a:p>
            <a:pPr lvl="1"/>
            <a:r>
              <a:rPr lang="en-US" sz="2400" dirty="0"/>
              <a:t>Marion Military </a:t>
            </a:r>
            <a:r>
              <a:rPr lang="en-US" sz="2400" dirty="0" smtClean="0"/>
              <a:t>Institute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001139"/>
            <a:ext cx="2168537" cy="1575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001139"/>
            <a:ext cx="1575804" cy="15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75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5164"/>
            <a:ext cx="7886700" cy="33559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Provide the needed classes </a:t>
            </a:r>
            <a:r>
              <a:rPr lang="en-US" sz="2800" dirty="0"/>
              <a:t>and training </a:t>
            </a:r>
            <a:endParaRPr lang="en-US" sz="2800" dirty="0" smtClean="0"/>
          </a:p>
          <a:p>
            <a:r>
              <a:rPr lang="en-US" sz="2800" dirty="0" smtClean="0"/>
              <a:t>Their </a:t>
            </a:r>
            <a:r>
              <a:rPr lang="en-US" sz="2800" dirty="0"/>
              <a:t>military program </a:t>
            </a:r>
            <a:r>
              <a:rPr lang="en-US" sz="2800" dirty="0" smtClean="0"/>
              <a:t>promotes success </a:t>
            </a:r>
            <a:r>
              <a:rPr lang="en-US" sz="2800" dirty="0"/>
              <a:t>at the academy</a:t>
            </a:r>
          </a:p>
          <a:p>
            <a:r>
              <a:rPr lang="en-US" sz="2800" dirty="0" smtClean="0"/>
              <a:t>Will still</a:t>
            </a:r>
            <a:r>
              <a:rPr lang="en-US" sz="2800" dirty="0" smtClean="0"/>
              <a:t> </a:t>
            </a:r>
            <a:r>
              <a:rPr lang="en-US" sz="2800" dirty="0"/>
              <a:t>need to go through </a:t>
            </a:r>
            <a:r>
              <a:rPr lang="en-US" sz="2800" dirty="0" smtClean="0"/>
              <a:t>nomination </a:t>
            </a:r>
            <a:r>
              <a:rPr lang="en-US" sz="2800" dirty="0"/>
              <a:t>&amp; appointment </a:t>
            </a:r>
            <a:r>
              <a:rPr lang="en-US" sz="2800" dirty="0" smtClean="0"/>
              <a:t>process</a:t>
            </a:r>
          </a:p>
          <a:p>
            <a:r>
              <a:rPr lang="en-US" sz="2800" dirty="0" smtClean="0"/>
              <a:t>Will have </a:t>
            </a:r>
            <a:r>
              <a:rPr lang="en-US" sz="2800" dirty="0"/>
              <a:t>more of an “in” from the Prep Schools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001139"/>
            <a:ext cx="2168537" cy="1575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001139"/>
            <a:ext cx="1575804" cy="15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52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Check on Learning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514350" indent="-514350" defTabSz="914400">
              <a:spcBef>
                <a:spcPct val="20000"/>
              </a:spcBef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List the five U.S. Military Academies</a:t>
            </a:r>
          </a:p>
          <a:p>
            <a:pPr marL="514350" indent="-514350" defTabSz="914400">
              <a:spcBef>
                <a:spcPct val="20000"/>
              </a:spcBef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What are some of the required high school classes?</a:t>
            </a:r>
          </a:p>
          <a:p>
            <a:pPr marL="514350" indent="-514350" defTabSz="914400">
              <a:spcBef>
                <a:spcPct val="20000"/>
              </a:spcBef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Who do you write to for a nomination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 defTabSz="914400">
              <a:spcBef>
                <a:spcPct val="20000"/>
              </a:spcBef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When should you write to them?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 defTabSz="914400">
              <a:spcBef>
                <a:spcPct val="20000"/>
              </a:spcBef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T/F – It’s easy to get a nomination into an </a:t>
            </a:r>
            <a:r>
              <a:rPr lang="en-US" sz="3200" dirty="0" smtClean="0">
                <a:solidFill>
                  <a:srgbClr val="0070C0"/>
                </a:solidFill>
              </a:rPr>
              <a:t>academy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 defTabSz="914400">
              <a:spcBef>
                <a:spcPct val="20000"/>
              </a:spcBef>
              <a:buAutoNum type="arabicPeriod"/>
            </a:pP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19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49066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ROTC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725" lvl="0" indent="-466725"/>
            <a:r>
              <a:rPr lang="en-US" dirty="0">
                <a:solidFill>
                  <a:schemeClr val="tx1"/>
                </a:solidFill>
              </a:rPr>
              <a:t>B4.	Discuss ROTC as a commissioning option for an active or reserve military career and how the ROTC programs work in the timing of your college degree.</a:t>
            </a:r>
          </a:p>
          <a:p>
            <a:pPr marL="466725" lvl="0" indent="-466725"/>
            <a:r>
              <a:rPr lang="en-US" dirty="0">
                <a:solidFill>
                  <a:schemeClr val="tx1"/>
                </a:solidFill>
              </a:rPr>
              <a:t>	Know where to find ROTC information.</a:t>
            </a:r>
          </a:p>
          <a:p>
            <a:pPr lvl="0"/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0755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hxM3AEbAE"/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86" y="2092092"/>
            <a:ext cx="3716867" cy="2070825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57400" y="5903395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Double Click on the picture or  the link for video</a:t>
            </a:r>
          </a:p>
        </p:txBody>
      </p:sp>
      <p:pic>
        <p:nvPicPr>
          <p:cNvPr id="7" name="_UmRNlkihvg"/>
          <p:cNvPicPr>
            <a:picLocks noRot="1" noChangeAspect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81" y="2057400"/>
            <a:ext cx="3054161" cy="2074344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33399" y="4684263"/>
            <a:ext cx="368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6"/>
              </a:rPr>
              <a:t>“Military Careers” (1:00)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25787" y="4545764"/>
            <a:ext cx="371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7"/>
              </a:rPr>
              <a:t>“Exploring Careers in the Military” (24:57)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4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Officer Training Corps</a:t>
            </a:r>
            <a:br>
              <a:rPr lang="en-US" dirty="0"/>
            </a:br>
            <a:r>
              <a:rPr lang="en-US" dirty="0"/>
              <a:t>ROTC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51375"/>
          </a:xfrm>
        </p:spPr>
        <p:txBody>
          <a:bodyPr>
            <a:normAutofit/>
          </a:bodyPr>
          <a:lstStyle/>
          <a:p>
            <a:r>
              <a:rPr lang="en-US" dirty="0" smtClean="0"/>
              <a:t>Commission </a:t>
            </a:r>
            <a:r>
              <a:rPr lang="en-US" dirty="0"/>
              <a:t>at colleges and universities throughout the nation</a:t>
            </a:r>
          </a:p>
          <a:p>
            <a:r>
              <a:rPr lang="en-US" dirty="0"/>
              <a:t>Cross-enrollment agreements with thousands more schools</a:t>
            </a:r>
          </a:p>
          <a:p>
            <a:r>
              <a:rPr lang="en-US" dirty="0"/>
              <a:t>2-4 year program, one class, one lab each semester</a:t>
            </a:r>
          </a:p>
          <a:p>
            <a:r>
              <a:rPr lang="en-US" dirty="0"/>
              <a:t>Stipend for contracted cadets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5" r="23511"/>
          <a:stretch/>
        </p:blipFill>
        <p:spPr>
          <a:xfrm>
            <a:off x="4876800" y="3780114"/>
            <a:ext cx="1907530" cy="249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01" y="3891764"/>
            <a:ext cx="2294512" cy="2362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1904" y="6253964"/>
            <a:ext cx="12173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Army ROTC Logo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2227447" y="6267864"/>
            <a:ext cx="1436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Air Force ROTC Logo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05784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4678"/>
            <a:ext cx="7600950" cy="2666999"/>
          </a:xfrm>
        </p:spPr>
        <p:txBody>
          <a:bodyPr>
            <a:normAutofit/>
          </a:bodyPr>
          <a:lstStyle/>
          <a:p>
            <a:pPr marL="234950" indent="-234950"/>
            <a:r>
              <a:rPr lang="en-US" sz="2000" dirty="0"/>
              <a:t>Access to Simultaneous Membership Program with National </a:t>
            </a:r>
            <a:r>
              <a:rPr lang="en-US" sz="2000" dirty="0" smtClean="0"/>
              <a:t>Guard</a:t>
            </a:r>
          </a:p>
          <a:p>
            <a:pPr marL="577850" lvl="1" indent="-234950"/>
            <a:r>
              <a:rPr lang="en-US" sz="1700" dirty="0" smtClean="0"/>
              <a:t>Be </a:t>
            </a:r>
            <a:r>
              <a:rPr lang="en-US" sz="1700" dirty="0"/>
              <a:t>in both, get paid, get training &amp; experience</a:t>
            </a:r>
          </a:p>
          <a:p>
            <a:pPr marL="234950" indent="-234950"/>
            <a:r>
              <a:rPr lang="en-US" sz="2000" dirty="0"/>
              <a:t>ROTC Scholarships </a:t>
            </a:r>
            <a:r>
              <a:rPr lang="en-US" sz="2000" dirty="0" smtClean="0"/>
              <a:t>available</a:t>
            </a:r>
            <a:endParaRPr lang="en-US" sz="2000" dirty="0"/>
          </a:p>
          <a:p>
            <a:pPr marL="234950" indent="-234950"/>
            <a:r>
              <a:rPr lang="en-US" sz="2000" dirty="0"/>
              <a:t>‘Normal’ college experience</a:t>
            </a:r>
          </a:p>
          <a:p>
            <a:pPr marL="234950" indent="-234950"/>
            <a:r>
              <a:rPr lang="en-US" sz="2000" dirty="0"/>
              <a:t>Summer training </a:t>
            </a:r>
            <a:r>
              <a:rPr lang="en-US" sz="2000" dirty="0" smtClean="0"/>
              <a:t>requirement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343400"/>
            <a:ext cx="4191000" cy="190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495800" y="6248400"/>
            <a:ext cx="19736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/>
              <a:t>Navy / Marine Corps ROTC Unit</a:t>
            </a:r>
            <a:endParaRPr lang="en-US" sz="1100" b="1" dirty="0"/>
          </a:p>
        </p:txBody>
      </p:sp>
      <p:sp>
        <p:nvSpPr>
          <p:cNvPr id="6" name="Rectangle 5"/>
          <p:cNvSpPr/>
          <p:nvPr/>
        </p:nvSpPr>
        <p:spPr>
          <a:xfrm>
            <a:off x="838200" y="3505200"/>
            <a:ext cx="36282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000" dirty="0" smtClean="0"/>
              <a:t>No </a:t>
            </a:r>
            <a:r>
              <a:rPr lang="en-US" sz="2000" dirty="0" smtClean="0"/>
              <a:t>obligation the f</a:t>
            </a:r>
            <a:r>
              <a:rPr lang="en-US" sz="2000" dirty="0" smtClean="0"/>
              <a:t>irst </a:t>
            </a:r>
            <a:r>
              <a:rPr lang="en-US" sz="2000" dirty="0"/>
              <a:t>two years </a:t>
            </a:r>
            <a:endParaRPr lang="en-US" sz="2000" dirty="0" smtClean="0"/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000" dirty="0" smtClean="0"/>
              <a:t>Last </a:t>
            </a:r>
            <a:r>
              <a:rPr lang="en-US" sz="2000" dirty="0"/>
              <a:t>two years focus on commissioning and </a:t>
            </a:r>
            <a:r>
              <a:rPr lang="en-US" sz="2000" dirty="0" smtClean="0"/>
              <a:t>signing a </a:t>
            </a:r>
            <a:r>
              <a:rPr lang="en-US" sz="2000" dirty="0"/>
              <a:t>military contract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000" dirty="0"/>
              <a:t>Army, </a:t>
            </a:r>
            <a:r>
              <a:rPr lang="en-US" sz="2000" dirty="0" smtClean="0"/>
              <a:t>Air Force, Navy/Marine Corps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2161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6401"/>
            <a:ext cx="7886700" cy="4495799"/>
          </a:xfrm>
        </p:spPr>
        <p:txBody>
          <a:bodyPr>
            <a:normAutofit/>
          </a:bodyPr>
          <a:lstStyle/>
          <a:p>
            <a:r>
              <a:rPr lang="en-US" sz="2800" dirty="0"/>
              <a:t>Go on-line to find ROTC programs in your area.  </a:t>
            </a:r>
            <a:endParaRPr lang="en-US" sz="2800" dirty="0" smtClean="0"/>
          </a:p>
          <a:p>
            <a:r>
              <a:rPr lang="en-US" sz="2800" dirty="0" smtClean="0"/>
              <a:t>Check </a:t>
            </a:r>
            <a:r>
              <a:rPr lang="en-US" sz="2800" dirty="0"/>
              <a:t>the branch of service websites and local colleges an universities.</a:t>
            </a:r>
          </a:p>
          <a:p>
            <a:r>
              <a:rPr lang="en-US" sz="2800" dirty="0"/>
              <a:t>Same general requirement apply for ROTC as other commissions:</a:t>
            </a:r>
          </a:p>
          <a:p>
            <a:pPr lvl="1"/>
            <a:r>
              <a:rPr lang="en-US" sz="2200" dirty="0"/>
              <a:t>Pass a physical exam</a:t>
            </a:r>
          </a:p>
          <a:p>
            <a:pPr lvl="1"/>
            <a:r>
              <a:rPr lang="en-US" sz="2200" dirty="0"/>
              <a:t>Be of high moral character</a:t>
            </a:r>
          </a:p>
          <a:p>
            <a:pPr lvl="1"/>
            <a:r>
              <a:rPr lang="en-US" sz="2200" dirty="0"/>
              <a:t>Meet the age requirements</a:t>
            </a:r>
          </a:p>
          <a:p>
            <a:pPr lvl="1"/>
            <a:r>
              <a:rPr lang="en-US" sz="2200" dirty="0"/>
              <a:t>Meet weight standards</a:t>
            </a:r>
          </a:p>
          <a:p>
            <a:pPr lvl="1"/>
            <a:r>
              <a:rPr lang="en-US" sz="2200" dirty="0"/>
              <a:t>Be enrolled in college while </a:t>
            </a:r>
            <a:endParaRPr lang="en-US" sz="2200" dirty="0" smtClean="0"/>
          </a:p>
          <a:p>
            <a:pPr marL="34290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</a:t>
            </a:r>
            <a:r>
              <a:rPr lang="en-US" sz="2200" dirty="0" smtClean="0"/>
              <a:t>in </a:t>
            </a:r>
            <a:r>
              <a:rPr lang="en-US" sz="2200" dirty="0"/>
              <a:t>the ROTC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14800"/>
            <a:ext cx="3853156" cy="190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1840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Check on Learning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514350" indent="-514350" defTabSz="914400">
              <a:spcBef>
                <a:spcPct val="20000"/>
              </a:spcBef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ROTC graduates receive what type of commission?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 defTabSz="914400">
              <a:spcBef>
                <a:spcPct val="20000"/>
              </a:spcBef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What </a:t>
            </a:r>
            <a:r>
              <a:rPr lang="en-US" sz="3200" dirty="0">
                <a:solidFill>
                  <a:srgbClr val="0070C0"/>
                </a:solidFill>
              </a:rPr>
              <a:t>rank can you earn while in the ROTC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 defTabSz="914400">
              <a:spcBef>
                <a:spcPct val="20000"/>
              </a:spcBef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What is the main difference between your first two years of ROTC at college and the last two years?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 defTabSz="914400">
              <a:spcBef>
                <a:spcPct val="20000"/>
              </a:spcBef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Where to you find information about joining the ROTC?</a:t>
            </a:r>
          </a:p>
          <a:p>
            <a:pPr marL="514350" indent="-514350" defTabSz="914400">
              <a:spcBef>
                <a:spcPct val="20000"/>
              </a:spcBef>
              <a:buAutoNum type="arabicPeriod"/>
            </a:pPr>
            <a:endParaRPr lang="en-US" sz="3200" dirty="0">
              <a:solidFill>
                <a:srgbClr val="0070C0"/>
              </a:solidFill>
            </a:endParaRPr>
          </a:p>
          <a:p>
            <a:pPr marL="514350" indent="-514350" defTabSz="914400">
              <a:spcBef>
                <a:spcPct val="20000"/>
              </a:spcBef>
              <a:buAutoNum type="arabicPeriod"/>
            </a:pP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1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87166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NATIONAL GUARD AND RESERVES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2425" lvl="0" indent="-352425"/>
            <a:r>
              <a:rPr lang="en-US" dirty="0">
                <a:solidFill>
                  <a:schemeClr val="tx1"/>
                </a:solidFill>
              </a:rPr>
              <a:t>B5.	Discuss the option of a reserve component military career.</a:t>
            </a:r>
          </a:p>
          <a:p>
            <a:pPr marL="352425" indent="-352425"/>
            <a:r>
              <a:rPr lang="en-US" dirty="0">
                <a:solidFill>
                  <a:schemeClr val="tx1"/>
                </a:solidFill>
              </a:rPr>
              <a:t>	List the benefits and drawbacks of the reserves. </a:t>
            </a:r>
          </a:p>
          <a:p>
            <a:pPr marL="352425" lvl="0" indent="-352425"/>
            <a:r>
              <a:rPr lang="en-US" dirty="0">
                <a:solidFill>
                  <a:schemeClr val="tx1"/>
                </a:solidFill>
              </a:rPr>
              <a:t>B6.	Discuss how to enlist or attain a commission in the reserves.</a:t>
            </a:r>
          </a:p>
        </p:txBody>
      </p:sp>
    </p:spTree>
    <p:extLst>
      <p:ext uri="{BB962C8B-B14F-4D97-AF65-F5344CB8AC3E}">
        <p14:creationId xmlns:p14="http://schemas.microsoft.com/office/powerpoint/2010/main" val="572042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Components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r>
              <a:rPr lang="en-US" sz="3200" dirty="0"/>
              <a:t>Army National Guard</a:t>
            </a:r>
          </a:p>
          <a:p>
            <a:r>
              <a:rPr lang="en-US" sz="3200" dirty="0"/>
              <a:t>Army Reserve</a:t>
            </a:r>
          </a:p>
          <a:p>
            <a:r>
              <a:rPr lang="en-US" sz="3200" dirty="0"/>
              <a:t>Air Force National Guard</a:t>
            </a:r>
          </a:p>
          <a:p>
            <a:r>
              <a:rPr lang="en-US" sz="3200" dirty="0"/>
              <a:t>Air Force Reserve</a:t>
            </a:r>
          </a:p>
          <a:p>
            <a:r>
              <a:rPr lang="en-US" sz="3200" dirty="0"/>
              <a:t>Navy Reserve</a:t>
            </a:r>
          </a:p>
          <a:p>
            <a:r>
              <a:rPr lang="en-US" sz="3200" dirty="0"/>
              <a:t>Marine Corps Reserve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098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44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Components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893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Reserve </a:t>
            </a:r>
            <a:r>
              <a:rPr lang="en-US" sz="2800" dirty="0"/>
              <a:t>is a </a:t>
            </a:r>
            <a:r>
              <a:rPr lang="en-US" sz="2800" b="1" dirty="0"/>
              <a:t>federal</a:t>
            </a:r>
            <a:r>
              <a:rPr lang="en-US" sz="2800" dirty="0"/>
              <a:t> program </a:t>
            </a:r>
            <a:r>
              <a:rPr lang="en-US" sz="2800" dirty="0" smtClean="0"/>
              <a:t>under </a:t>
            </a:r>
            <a:r>
              <a:rPr lang="en-US" sz="2800" dirty="0"/>
              <a:t>each </a:t>
            </a:r>
            <a:r>
              <a:rPr lang="en-US" sz="2800" dirty="0" smtClean="0"/>
              <a:t>branch of </a:t>
            </a:r>
            <a:r>
              <a:rPr lang="en-US" sz="2800" dirty="0"/>
              <a:t>services</a:t>
            </a:r>
          </a:p>
          <a:p>
            <a:r>
              <a:rPr lang="en-US" sz="2800" dirty="0"/>
              <a:t>The National Guard is a </a:t>
            </a:r>
            <a:r>
              <a:rPr lang="en-US" sz="2800" b="1" dirty="0"/>
              <a:t>state</a:t>
            </a:r>
            <a:r>
              <a:rPr lang="en-US" sz="2800" dirty="0"/>
              <a:t> program falling under the Governor.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ederally </a:t>
            </a:r>
            <a:r>
              <a:rPr lang="en-US" sz="2400" dirty="0"/>
              <a:t>recognized members of the US military</a:t>
            </a:r>
          </a:p>
          <a:p>
            <a:pPr lvl="1"/>
            <a:r>
              <a:rPr lang="en-US" sz="2400" dirty="0" smtClean="0"/>
              <a:t>Works for </a:t>
            </a:r>
            <a:r>
              <a:rPr lang="en-US" sz="2400" dirty="0"/>
              <a:t>the Governor in </a:t>
            </a:r>
            <a:r>
              <a:rPr lang="en-US" sz="2400" dirty="0" smtClean="0"/>
              <a:t>peacetime</a:t>
            </a:r>
          </a:p>
          <a:p>
            <a:pPr lvl="1"/>
            <a:r>
              <a:rPr lang="en-US" sz="2400" dirty="0" smtClean="0"/>
              <a:t>Works for</a:t>
            </a:r>
            <a:r>
              <a:rPr lang="en-US" sz="2400" dirty="0" smtClean="0"/>
              <a:t> </a:t>
            </a:r>
            <a:r>
              <a:rPr lang="en-US" sz="2400" dirty="0"/>
              <a:t>the President in times of war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ederal </a:t>
            </a:r>
            <a:r>
              <a:rPr lang="en-US" sz="2400" dirty="0"/>
              <a:t>government pays </a:t>
            </a:r>
            <a:r>
              <a:rPr lang="en-US" sz="2400" dirty="0" smtClean="0"/>
              <a:t>about </a:t>
            </a:r>
            <a:r>
              <a:rPr lang="en-US" sz="2400" dirty="0"/>
              <a:t>95% of </a:t>
            </a:r>
            <a:r>
              <a:rPr lang="en-US" sz="2400" dirty="0" smtClean="0"/>
              <a:t>costs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1449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55775"/>
          </a:xfrm>
        </p:spPr>
        <p:txBody>
          <a:bodyPr>
            <a:normAutofit/>
          </a:bodyPr>
          <a:lstStyle/>
          <a:p>
            <a:r>
              <a:rPr lang="en-US" sz="2400" dirty="0"/>
              <a:t>After joining, assigned to a unit</a:t>
            </a:r>
          </a:p>
          <a:p>
            <a:r>
              <a:rPr lang="en-US" sz="2400" dirty="0"/>
              <a:t>Active duty training to complete initial entry training</a:t>
            </a:r>
          </a:p>
          <a:p>
            <a:r>
              <a:rPr lang="en-US" sz="2400" dirty="0"/>
              <a:t>Once trained, return to your unit</a:t>
            </a:r>
          </a:p>
          <a:p>
            <a:r>
              <a:rPr lang="en-US" sz="2400" dirty="0"/>
              <a:t>Unit meets one weekend a month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2979616" cy="2979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1400" y="3586930"/>
            <a:ext cx="510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2-week training event once a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be at a local training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be in support of an exercise somewhere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be further individual training at a military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Initial 8-year commitment, 2 years of which may be inactive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Great way to be in the military but still have a ‘normal’ life</a:t>
            </a:r>
          </a:p>
        </p:txBody>
      </p:sp>
    </p:spTree>
    <p:extLst>
      <p:ext uri="{BB962C8B-B14F-4D97-AF65-F5344CB8AC3E}">
        <p14:creationId xmlns:p14="http://schemas.microsoft.com/office/powerpoint/2010/main" val="3989187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8" y="1825625"/>
            <a:ext cx="7829551" cy="3660775"/>
          </a:xfrm>
        </p:spPr>
        <p:txBody>
          <a:bodyPr>
            <a:noAutofit/>
          </a:bodyPr>
          <a:lstStyle/>
          <a:p>
            <a:r>
              <a:rPr lang="en-US" sz="2400" dirty="0"/>
              <a:t>Initial reservist training is exactly the same </a:t>
            </a:r>
            <a:r>
              <a:rPr lang="en-US" sz="2400" dirty="0" smtClean="0"/>
              <a:t>as active </a:t>
            </a:r>
            <a:r>
              <a:rPr lang="en-US" sz="2400" dirty="0"/>
              <a:t>duty training</a:t>
            </a:r>
          </a:p>
          <a:p>
            <a:r>
              <a:rPr lang="en-US" sz="2400" dirty="0"/>
              <a:t>Officer or enlisted, you are just as qualified as every other soldier/ airman / sailor / marine coming out of initial entry training</a:t>
            </a:r>
          </a:p>
          <a:p>
            <a:r>
              <a:rPr lang="en-US" sz="2400" dirty="0" smtClean="0"/>
              <a:t>Train </a:t>
            </a:r>
            <a:r>
              <a:rPr lang="en-US" sz="2400" dirty="0"/>
              <a:t>up to 24 days on weekends and 15 days annually</a:t>
            </a:r>
          </a:p>
          <a:p>
            <a:r>
              <a:rPr lang="en-US" sz="2400" dirty="0" smtClean="0"/>
              <a:t>Attend only weeks of  higher level training </a:t>
            </a:r>
          </a:p>
          <a:p>
            <a:r>
              <a:rPr lang="en-US" sz="2400" dirty="0" smtClean="0"/>
              <a:t>Active </a:t>
            </a:r>
            <a:r>
              <a:rPr lang="en-US" sz="2400" dirty="0"/>
              <a:t>officers and NCOs attend months of higher level </a:t>
            </a:r>
            <a:r>
              <a:rPr lang="en-US" sz="2400" dirty="0" smtClean="0"/>
              <a:t>training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8748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Training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56665"/>
            <a:ext cx="24384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6685" y="1734029"/>
            <a:ext cx="70757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63513">
              <a:buFont typeface="Arial" panose="020B0604020202020204" pitchFamily="34" charset="0"/>
              <a:buChar char="•"/>
            </a:pPr>
            <a:r>
              <a:rPr lang="en-US" sz="2400" dirty="0"/>
              <a:t>If </a:t>
            </a:r>
            <a:r>
              <a:rPr lang="en-US" sz="2400" dirty="0" smtClean="0"/>
              <a:t>mobilized </a:t>
            </a:r>
            <a:r>
              <a:rPr lang="en-US" sz="2400" dirty="0"/>
              <a:t>for a real world mission, </a:t>
            </a:r>
            <a:r>
              <a:rPr lang="en-US" sz="2400" dirty="0" smtClean="0"/>
              <a:t>your unit is given </a:t>
            </a:r>
            <a:r>
              <a:rPr lang="en-US" sz="2400" dirty="0"/>
              <a:t>more time to prepare for combat </a:t>
            </a:r>
          </a:p>
          <a:p>
            <a:pPr marL="163513" indent="-163513">
              <a:buFont typeface="Arial" panose="020B0604020202020204" pitchFamily="34" charset="0"/>
              <a:buChar char="•"/>
            </a:pPr>
            <a:r>
              <a:rPr lang="en-US" sz="2400" dirty="0"/>
              <a:t>Reserve units may have different equipment from active units, but will receive everything needed if sent to combat</a:t>
            </a:r>
          </a:p>
        </p:txBody>
      </p:sp>
    </p:spTree>
    <p:extLst>
      <p:ext uri="{BB962C8B-B14F-4D97-AF65-F5344CB8AC3E}">
        <p14:creationId xmlns:p14="http://schemas.microsoft.com/office/powerpoint/2010/main" val="228951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 Career Fields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98739"/>
              </p:ext>
            </p:extLst>
          </p:nvPr>
        </p:nvGraphicFramePr>
        <p:xfrm>
          <a:off x="609600" y="1752600"/>
          <a:ext cx="8077200" cy="438912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045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6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6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Accounting, Budget &amp; Finance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Arts, Communications, Media &amp; Design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Aviation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Business Administration &amp; Operations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Combat Operations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Communications Equipment Technicians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Construction, Building &amp; Extraction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Counseling, Social Work &amp; Human Services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Cyber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Education &amp; Training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Engineering &amp; Scientific Research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Environmental Health &amp; Safety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Health Care Practitioners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 Resources Management &amp; Services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Information Technology, Computer Science &amp; Mathematics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Intelligence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International Relations, Linguistics &amp; Other Social Sciences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Law Enforcement, Security, &amp; Protective Services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Legal Professions &amp; Support Services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Mechanic &amp; Repair Technicians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Medical &amp; Clinical Technicians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Naval &amp; Maritime Operations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Personal &amp; Culinary Services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Transportation, Supply &amp; Logistics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6472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1981200"/>
            <a:ext cx="7886700" cy="4495800"/>
          </a:xfrm>
        </p:spPr>
        <p:txBody>
          <a:bodyPr/>
          <a:lstStyle/>
          <a:p>
            <a:r>
              <a:rPr lang="en-US" sz="2400" dirty="0"/>
              <a:t>See a Reserve or National Guard Recruiter</a:t>
            </a:r>
          </a:p>
          <a:p>
            <a:r>
              <a:rPr lang="en-US" sz="2400" dirty="0"/>
              <a:t>Requirements are the same as active duty recruits</a:t>
            </a:r>
          </a:p>
          <a:p>
            <a:r>
              <a:rPr lang="en-US" sz="2400" dirty="0"/>
              <a:t>Options are less, depending where you are willing to go for your monthly training</a:t>
            </a:r>
          </a:p>
          <a:p>
            <a:pPr lvl="1"/>
            <a:r>
              <a:rPr lang="en-US" sz="2000" dirty="0"/>
              <a:t>Most people join units near their residence</a:t>
            </a:r>
          </a:p>
          <a:p>
            <a:pPr lvl="1"/>
            <a:r>
              <a:rPr lang="en-US" sz="2000" dirty="0"/>
              <a:t>Positions and skills are limited to what type of unit is near you</a:t>
            </a:r>
          </a:p>
          <a:p>
            <a:pPr lvl="1"/>
            <a:r>
              <a:rPr lang="en-US" sz="2000" dirty="0"/>
              <a:t>If you live in the desert and want to join the Navy Reserve, there may be a unit, but not a ship</a:t>
            </a:r>
          </a:p>
          <a:p>
            <a:pPr lvl="1"/>
            <a:r>
              <a:rPr lang="en-US" sz="2000" dirty="0"/>
              <a:t>Air units generally are on active or reserve bases</a:t>
            </a:r>
          </a:p>
          <a:p>
            <a:pPr lvl="1"/>
            <a:r>
              <a:rPr lang="en-US" sz="2000" dirty="0"/>
              <a:t>Army and Marine units are dispersed in communities</a:t>
            </a:r>
          </a:p>
          <a:p>
            <a:r>
              <a:rPr lang="en-US" sz="2400" dirty="0"/>
              <a:t>Remember – You </a:t>
            </a:r>
            <a:r>
              <a:rPr lang="en-US" sz="2400" dirty="0" smtClean="0"/>
              <a:t>attend </a:t>
            </a:r>
            <a:r>
              <a:rPr lang="en-US" sz="2400" dirty="0"/>
              <a:t>an initial entry training that takes you away from family, job and school for months.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13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Commissions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7905750" cy="16033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To be an officer in the Reserves/National Guard</a:t>
            </a:r>
            <a:r>
              <a:rPr lang="en-US" sz="2400" dirty="0" smtClean="0"/>
              <a:t>:</a:t>
            </a:r>
            <a:endParaRPr lang="en-US" dirty="0"/>
          </a:p>
          <a:p>
            <a:r>
              <a:rPr lang="en-US" sz="2000" dirty="0"/>
              <a:t>Requirements are similar to active officer commissioning</a:t>
            </a:r>
          </a:p>
          <a:p>
            <a:r>
              <a:rPr lang="en-US" sz="2000" dirty="0"/>
              <a:t>Age range is generally more lenient (you can be older)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43" y="3091742"/>
            <a:ext cx="4038600" cy="26764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93272" y="3029000"/>
            <a:ext cx="38100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/>
              <a:t>ROTC can commission reserve officers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There are </a:t>
            </a:r>
            <a:r>
              <a:rPr lang="en-US" dirty="0"/>
              <a:t>guaranteed reserve assignments – get it in writing</a:t>
            </a:r>
            <a:r>
              <a:rPr lang="en-US" dirty="0" smtClean="0"/>
              <a:t>!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Not </a:t>
            </a:r>
            <a:r>
              <a:rPr lang="en-US" dirty="0"/>
              <a:t>always available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/>
              <a:t>National Guard OCS requires </a:t>
            </a:r>
            <a:r>
              <a:rPr lang="en-US" sz="2000" dirty="0" smtClean="0"/>
              <a:t>a </a:t>
            </a:r>
            <a:r>
              <a:rPr lang="en-US" sz="2000" dirty="0"/>
              <a:t>BA/BS or currently enlisted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4544786" y="5796693"/>
            <a:ext cx="40331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National Guard OCS Candidates Receive their Commission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156472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Check on Learning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Is the National Guard or Reserves a good option if you want a “normal” life?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How often do Guardsman and Reservists train?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T/F – National Guard or Reserve training is not as good as active duty training.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How do you join the National Guard or Reserves?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T/F – Officer Candidate School is not an option for Guardsman or Reservists.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9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+mn-lt"/>
              </a:rPr>
              <a:t>Career</a:t>
            </a:r>
            <a:r>
              <a:rPr lang="en-US" dirty="0"/>
              <a:t> </a:t>
            </a:r>
            <a:r>
              <a:rPr lang="en-US" sz="4000" dirty="0">
                <a:latin typeface="+mn-lt"/>
              </a:rPr>
              <a:t>Types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5618558" cy="3684588"/>
          </a:xfrm>
        </p:spPr>
        <p:txBody>
          <a:bodyPr>
            <a:normAutofit/>
          </a:bodyPr>
          <a:lstStyle/>
          <a:p>
            <a:r>
              <a:rPr lang="en-US" sz="3600" dirty="0"/>
              <a:t>Officer</a:t>
            </a:r>
          </a:p>
          <a:p>
            <a:r>
              <a:rPr lang="en-US" sz="3600" dirty="0"/>
              <a:t>Warrant Officer (Army only)</a:t>
            </a:r>
          </a:p>
          <a:p>
            <a:r>
              <a:rPr lang="en-US" sz="3600" dirty="0"/>
              <a:t>Enlisted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363891" y="2505075"/>
            <a:ext cx="215265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18%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82%</a:t>
            </a:r>
          </a:p>
        </p:txBody>
      </p:sp>
    </p:spTree>
    <p:extLst>
      <p:ext uri="{BB962C8B-B14F-4D97-AF65-F5344CB8AC3E}">
        <p14:creationId xmlns:p14="http://schemas.microsoft.com/office/powerpoint/2010/main" val="279486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+mn-lt"/>
              </a:rPr>
              <a:t>Career</a:t>
            </a:r>
            <a:r>
              <a:rPr lang="en-US" dirty="0"/>
              <a:t> </a:t>
            </a:r>
            <a:r>
              <a:rPr lang="en-US" sz="4000" dirty="0">
                <a:latin typeface="+mn-lt"/>
              </a:rPr>
              <a:t>Types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2" y="1828800"/>
            <a:ext cx="7980758" cy="43608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Many civilian jobs represented</a:t>
            </a:r>
            <a:endParaRPr lang="en-US" sz="3200" dirty="0"/>
          </a:p>
          <a:p>
            <a:r>
              <a:rPr lang="en-US" sz="3200" dirty="0" smtClean="0"/>
              <a:t>Military jobs give you skills: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 smtClean="0"/>
              <a:t>Leadership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 smtClean="0"/>
              <a:t>Dependability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 smtClean="0"/>
              <a:t>Reliability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 smtClean="0"/>
              <a:t>Good work ethic</a:t>
            </a:r>
          </a:p>
          <a:p>
            <a:r>
              <a:rPr lang="en-US" sz="3200" dirty="0" smtClean="0"/>
              <a:t>Employers consider these very important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587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Career Sites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3886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Aft>
                <a:spcPts val="100"/>
              </a:spcAft>
              <a:buNone/>
            </a:pPr>
            <a:r>
              <a:rPr lang="en-US" sz="2400" i="1" dirty="0">
                <a:latin typeface="Stencil" panose="040409050D0802020404" pitchFamily="82" charset="0"/>
              </a:rPr>
              <a:t>Explore your military career options:</a:t>
            </a:r>
            <a:endParaRPr lang="en-US" sz="2400" dirty="0">
              <a:latin typeface="Stencil" panose="040409050D0802020404" pitchFamily="82" charset="0"/>
            </a:endParaRPr>
          </a:p>
          <a:p>
            <a:pPr marL="0" indent="0">
              <a:lnSpc>
                <a:spcPct val="110000"/>
              </a:lnSpc>
              <a:spcAft>
                <a:spcPts val="100"/>
              </a:spcAft>
              <a:buNone/>
            </a:pPr>
            <a:endParaRPr lang="en-US" b="1" dirty="0" smtClean="0"/>
          </a:p>
          <a:p>
            <a:pPr marL="334963" indent="-334963">
              <a:lnSpc>
                <a:spcPct val="110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ARMY</a:t>
            </a:r>
            <a:r>
              <a:rPr lang="en-US" b="1" dirty="0"/>
              <a:t>: </a:t>
            </a:r>
            <a:r>
              <a:rPr lang="en-US" dirty="0">
                <a:hlinkClick r:id="rId2"/>
              </a:rPr>
              <a:t>https://www.goarmy.com/careers-and-jobs/help-choosing-a-career-job/army-career-explorer.html</a:t>
            </a:r>
            <a:endParaRPr lang="en-US" dirty="0"/>
          </a:p>
          <a:p>
            <a:pPr marL="334963" indent="-334963">
              <a:lnSpc>
                <a:spcPct val="110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NAVY: </a:t>
            </a:r>
            <a:r>
              <a:rPr lang="en-US" dirty="0">
                <a:hlinkClick r:id="rId3"/>
              </a:rPr>
              <a:t>https://www.navy.com/careers.html</a:t>
            </a:r>
            <a:endParaRPr lang="en-US" dirty="0"/>
          </a:p>
          <a:p>
            <a:pPr marL="334963" indent="-334963">
              <a:lnSpc>
                <a:spcPct val="110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AIR FORCE:  </a:t>
            </a:r>
            <a:r>
              <a:rPr lang="en-US" dirty="0">
                <a:hlinkClick r:id="rId4"/>
              </a:rPr>
              <a:t>https://www.airforce.com/careers</a:t>
            </a:r>
            <a:endParaRPr lang="en-US" dirty="0"/>
          </a:p>
          <a:p>
            <a:pPr marL="334963" indent="-334963">
              <a:lnSpc>
                <a:spcPct val="110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MARINE CORPS: </a:t>
            </a:r>
            <a:r>
              <a:rPr lang="en-US" dirty="0">
                <a:hlinkClick r:id="rId5"/>
              </a:rPr>
              <a:t>http://www.militaryspot.com/marines/marine-corps-jobs</a:t>
            </a:r>
            <a:endParaRPr lang="en-US" dirty="0"/>
          </a:p>
          <a:p>
            <a:pPr marL="334963" indent="-334963">
              <a:lnSpc>
                <a:spcPct val="110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COAST GUARD:  </a:t>
            </a:r>
            <a:r>
              <a:rPr lang="en-US" dirty="0">
                <a:hlinkClick r:id="rId6"/>
              </a:rPr>
              <a:t>https://www.gocoastguard.com/Careers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08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7600950" cy="1325563"/>
          </a:xfrm>
        </p:spPr>
        <p:txBody>
          <a:bodyPr/>
          <a:lstStyle/>
          <a:p>
            <a:r>
              <a:rPr lang="en-US" dirty="0"/>
              <a:t>Bigger Services = More Job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37% of active duty service members are in the Army</a:t>
            </a:r>
          </a:p>
          <a:p>
            <a:r>
              <a:rPr lang="en-US" sz="2400" dirty="0"/>
              <a:t>23% each are in the Air Force and Navy</a:t>
            </a:r>
          </a:p>
          <a:p>
            <a:r>
              <a:rPr lang="en-US" sz="2400" dirty="0"/>
              <a:t>14% are Marines</a:t>
            </a:r>
          </a:p>
          <a:p>
            <a:r>
              <a:rPr lang="en-US" sz="2400" dirty="0"/>
              <a:t>3% are in the Coast </a:t>
            </a:r>
            <a:r>
              <a:rPr lang="en-US" sz="2400" dirty="0" smtClean="0"/>
              <a:t>Guard</a:t>
            </a:r>
            <a:endParaRPr lang="en-US" sz="2400" dirty="0"/>
          </a:p>
          <a:p>
            <a:r>
              <a:rPr lang="en-US" sz="2400" dirty="0"/>
              <a:t>Larger services have many more job choices</a:t>
            </a:r>
          </a:p>
          <a:p>
            <a:r>
              <a:rPr lang="en-US" sz="2400" dirty="0"/>
              <a:t>Statistically likely to end up in the Army if you enlist</a:t>
            </a:r>
          </a:p>
          <a:p>
            <a:r>
              <a:rPr lang="en-US" sz="2400" dirty="0"/>
              <a:t>Look around, talk to people, take </a:t>
            </a:r>
            <a:r>
              <a:rPr lang="en-US" sz="2400" dirty="0" smtClean="0"/>
              <a:t>aptitude </a:t>
            </a:r>
            <a:r>
              <a:rPr lang="en-US" sz="2400" dirty="0"/>
              <a:t>tests</a:t>
            </a:r>
            <a:r>
              <a:rPr lang="en-US" sz="2400"/>
              <a:t>, </a:t>
            </a:r>
            <a:r>
              <a:rPr lang="en-US" sz="2400" smtClean="0"/>
              <a:t> </a:t>
            </a:r>
            <a:r>
              <a:rPr lang="en-US" sz="2400" dirty="0"/>
              <a:t>figure out WHAT kind of job you </a:t>
            </a:r>
            <a:r>
              <a:rPr lang="en-US" sz="2400" dirty="0" smtClean="0"/>
              <a:t>want</a:t>
            </a:r>
            <a:endParaRPr lang="en-US" sz="2400" dirty="0"/>
          </a:p>
          <a:p>
            <a:r>
              <a:rPr lang="en-US" sz="2400" dirty="0"/>
              <a:t>Where is the job you want? Is it </a:t>
            </a:r>
            <a:r>
              <a:rPr lang="en-US" sz="2400" dirty="0" smtClean="0"/>
              <a:t>available?  </a:t>
            </a:r>
            <a:r>
              <a:rPr lang="en-US" sz="2400" dirty="0"/>
              <a:t>Is it in </a:t>
            </a:r>
            <a:r>
              <a:rPr lang="en-US" sz="2400" dirty="0" smtClean="0"/>
              <a:t>one </a:t>
            </a:r>
            <a:r>
              <a:rPr lang="en-US" sz="2400" dirty="0"/>
              <a:t>branch, or </a:t>
            </a:r>
            <a:r>
              <a:rPr lang="en-US" sz="2400" dirty="0" smtClean="0"/>
              <a:t>all?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6304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F4F3FDCC8FF4B8E18376AF38A79DD" ma:contentTypeVersion="5" ma:contentTypeDescription="Create a new document." ma:contentTypeScope="" ma:versionID="3490bf350ab19a26e9209c91f46eee60">
  <xsd:schema xmlns:xsd="http://www.w3.org/2001/XMLSchema" xmlns:xs="http://www.w3.org/2001/XMLSchema" xmlns:p="http://schemas.microsoft.com/office/2006/metadata/properties" xmlns:ns2="89aa33f4-2994-458b-bd07-da3eff2e2663" targetNamespace="http://schemas.microsoft.com/office/2006/metadata/properties" ma:root="true" ma:fieldsID="d8a201fa2ac26ca1516ffcac5d82de63" ns2:_="">
    <xsd:import namespace="89aa33f4-2994-458b-bd07-da3eff2e2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a33f4-2994-458b-bd07-da3eff2e2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444FC1-A33E-433D-AAAC-7671AF63228B}"/>
</file>

<file path=customXml/itemProps2.xml><?xml version="1.0" encoding="utf-8"?>
<ds:datastoreItem xmlns:ds="http://schemas.openxmlformats.org/officeDocument/2006/customXml" ds:itemID="{112BC3E8-AAEB-4ABB-9635-B69A82470261}"/>
</file>

<file path=customXml/itemProps3.xml><?xml version="1.0" encoding="utf-8"?>
<ds:datastoreItem xmlns:ds="http://schemas.openxmlformats.org/officeDocument/2006/customXml" ds:itemID="{50A6147E-611F-4490-93C1-B4DB1B24917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41367</TotalTime>
  <Words>2536</Words>
  <Application>Microsoft Office PowerPoint</Application>
  <PresentationFormat>On-screen Show (4:3)</PresentationFormat>
  <Paragraphs>379</Paragraphs>
  <Slides>52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Curriculum On College &amp; Careers</vt:lpstr>
      <vt:lpstr>Military Careers Agenda</vt:lpstr>
      <vt:lpstr>CAREERS IN THE MILITARY</vt:lpstr>
      <vt:lpstr>PowerPoint Presentation</vt:lpstr>
      <vt:lpstr>24 Career Fields</vt:lpstr>
      <vt:lpstr>Career Types</vt:lpstr>
      <vt:lpstr>Career Types</vt:lpstr>
      <vt:lpstr>Military Career Sites</vt:lpstr>
      <vt:lpstr>Bigger Services = More Job Choices</vt:lpstr>
      <vt:lpstr>Check on Learning</vt:lpstr>
      <vt:lpstr>JOINING THE MILITARY</vt:lpstr>
      <vt:lpstr>How do I join the Military?</vt:lpstr>
      <vt:lpstr>Research</vt:lpstr>
      <vt:lpstr>Meeting the Requirements</vt:lpstr>
      <vt:lpstr>Citizenship Status &amp; Age</vt:lpstr>
      <vt:lpstr>Medical Fitness</vt:lpstr>
      <vt:lpstr>ASVAB</vt:lpstr>
      <vt:lpstr>Your Background</vt:lpstr>
      <vt:lpstr>Tattoos</vt:lpstr>
      <vt:lpstr>Parental &amp; Educational Status</vt:lpstr>
      <vt:lpstr>Find a Recruiter</vt:lpstr>
      <vt:lpstr>20 Questions to Ask a Recruiter</vt:lpstr>
      <vt:lpstr>20 Questions to Ask a Recruiter</vt:lpstr>
      <vt:lpstr>Wait if Necessary</vt:lpstr>
      <vt:lpstr>Check on Learning</vt:lpstr>
      <vt:lpstr>APPLYING TO  US MILITARY ACADEMIES</vt:lpstr>
      <vt:lpstr>US Military Academies</vt:lpstr>
      <vt:lpstr>Benefits</vt:lpstr>
      <vt:lpstr>Admission Requirements</vt:lpstr>
      <vt:lpstr>Admission Requirements</vt:lpstr>
      <vt:lpstr>Physical Aptitude Exam</vt:lpstr>
      <vt:lpstr>Nomination</vt:lpstr>
      <vt:lpstr>Nomination</vt:lpstr>
      <vt:lpstr>Acceptance Rates</vt:lpstr>
      <vt:lpstr>Assistance</vt:lpstr>
      <vt:lpstr>Prep Schools</vt:lpstr>
      <vt:lpstr>Prep Schools</vt:lpstr>
      <vt:lpstr>Check on Learning</vt:lpstr>
      <vt:lpstr>ROTC</vt:lpstr>
      <vt:lpstr>Reserve Officer Training Corps ROTC</vt:lpstr>
      <vt:lpstr>ROTC</vt:lpstr>
      <vt:lpstr>ROTC</vt:lpstr>
      <vt:lpstr>Check on Learning</vt:lpstr>
      <vt:lpstr>NATIONAL GUARD AND RESERVES</vt:lpstr>
      <vt:lpstr>Reserve Components</vt:lpstr>
      <vt:lpstr>Reserve Components</vt:lpstr>
      <vt:lpstr>Reserve Service</vt:lpstr>
      <vt:lpstr>Reserve Training</vt:lpstr>
      <vt:lpstr>Reserve Training</vt:lpstr>
      <vt:lpstr>How to Join</vt:lpstr>
      <vt:lpstr>Reserve Commissions</vt:lpstr>
      <vt:lpstr>Check on Learning</vt:lpstr>
    </vt:vector>
  </TitlesOfParts>
  <Company>California National 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Kelley</dc:creator>
  <cp:lastModifiedBy>Ellen</cp:lastModifiedBy>
  <cp:revision>838</cp:revision>
  <cp:lastPrinted>2017-03-20T15:27:43Z</cp:lastPrinted>
  <dcterms:created xsi:type="dcterms:W3CDTF">2017-01-16T19:23:23Z</dcterms:created>
  <dcterms:modified xsi:type="dcterms:W3CDTF">2018-10-20T21:58:47Z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0x0101004DFF4F3FDCC8FF4B8E18376AF38A79DD</vt:lpwstr>
  </property>
</Properties>
</file>