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5"/>
  </p:notesMasterIdLst>
  <p:sldIdLst>
    <p:sldId id="514" r:id="rId5"/>
    <p:sldId id="299" r:id="rId6"/>
    <p:sldId id="320" r:id="rId7"/>
    <p:sldId id="532" r:id="rId8"/>
    <p:sldId id="707" r:id="rId9"/>
    <p:sldId id="715" r:id="rId10"/>
    <p:sldId id="716" r:id="rId11"/>
    <p:sldId id="717" r:id="rId12"/>
    <p:sldId id="718" r:id="rId13"/>
    <p:sldId id="719" r:id="rId14"/>
    <p:sldId id="720" r:id="rId15"/>
    <p:sldId id="721" r:id="rId16"/>
    <p:sldId id="723" r:id="rId17"/>
    <p:sldId id="722" r:id="rId18"/>
    <p:sldId id="552" r:id="rId19"/>
    <p:sldId id="486" r:id="rId20"/>
    <p:sldId id="724" r:id="rId21"/>
    <p:sldId id="725" r:id="rId22"/>
    <p:sldId id="726" r:id="rId23"/>
    <p:sldId id="727" r:id="rId24"/>
    <p:sldId id="728" r:id="rId25"/>
    <p:sldId id="729" r:id="rId26"/>
    <p:sldId id="730" r:id="rId27"/>
    <p:sldId id="731" r:id="rId28"/>
    <p:sldId id="732" r:id="rId29"/>
    <p:sldId id="733" r:id="rId30"/>
    <p:sldId id="521" r:id="rId31"/>
    <p:sldId id="576" r:id="rId32"/>
    <p:sldId id="734" r:id="rId33"/>
    <p:sldId id="735" r:id="rId34"/>
    <p:sldId id="736" r:id="rId35"/>
    <p:sldId id="737" r:id="rId36"/>
    <p:sldId id="738" r:id="rId37"/>
    <p:sldId id="739" r:id="rId38"/>
    <p:sldId id="740" r:id="rId39"/>
    <p:sldId id="741" r:id="rId40"/>
    <p:sldId id="742" r:id="rId41"/>
    <p:sldId id="708" r:id="rId42"/>
    <p:sldId id="709" r:id="rId43"/>
    <p:sldId id="743" r:id="rId44"/>
    <p:sldId id="744" r:id="rId45"/>
    <p:sldId id="745" r:id="rId46"/>
    <p:sldId id="746" r:id="rId47"/>
    <p:sldId id="747" r:id="rId48"/>
    <p:sldId id="748" r:id="rId49"/>
    <p:sldId id="749" r:id="rId50"/>
    <p:sldId id="710" r:id="rId51"/>
    <p:sldId id="711" r:id="rId52"/>
    <p:sldId id="750" r:id="rId53"/>
    <p:sldId id="751" r:id="rId54"/>
    <p:sldId id="712" r:id="rId55"/>
    <p:sldId id="713" r:id="rId56"/>
    <p:sldId id="752" r:id="rId57"/>
    <p:sldId id="753" r:id="rId58"/>
    <p:sldId id="754" r:id="rId59"/>
    <p:sldId id="755" r:id="rId60"/>
    <p:sldId id="756" r:id="rId61"/>
    <p:sldId id="758" r:id="rId62"/>
    <p:sldId id="759" r:id="rId63"/>
    <p:sldId id="760" r:id="rId64"/>
    <p:sldId id="761" r:id="rId65"/>
    <p:sldId id="757" r:id="rId66"/>
    <p:sldId id="766" r:id="rId67"/>
    <p:sldId id="767" r:id="rId68"/>
    <p:sldId id="762" r:id="rId69"/>
    <p:sldId id="763" r:id="rId70"/>
    <p:sldId id="764" r:id="rId71"/>
    <p:sldId id="765" r:id="rId72"/>
    <p:sldId id="768" r:id="rId73"/>
    <p:sldId id="714"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e Kelley" initials="RK" lastIdx="1" clrIdx="0">
    <p:extLst>
      <p:ext uri="{19B8F6BF-5375-455C-9EA6-DF929625EA0E}">
        <p15:presenceInfo xmlns:p15="http://schemas.microsoft.com/office/powerpoint/2012/main" userId="ca8534d50fc825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100"/>
    <a:srgbClr val="BFB550"/>
    <a:srgbClr val="BBB24F"/>
    <a:srgbClr val="FFF00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5280" autoAdjust="0"/>
  </p:normalViewPr>
  <p:slideViewPr>
    <p:cSldViewPr>
      <p:cViewPr varScale="1">
        <p:scale>
          <a:sx n="109" d="100"/>
          <a:sy n="109"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4559-057E-4323-8467-AB2D2C4A3159}"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B14D2-E08D-4CFC-9F58-A103582B4F0D}" type="slidenum">
              <a:rPr lang="en-US" smtClean="0"/>
              <a:pPr/>
              <a:t>‹#›</a:t>
            </a:fld>
            <a:endParaRPr lang="en-US"/>
          </a:p>
        </p:txBody>
      </p:sp>
    </p:spTree>
    <p:extLst>
      <p:ext uri="{BB962C8B-B14F-4D97-AF65-F5344CB8AC3E}">
        <p14:creationId xmlns:p14="http://schemas.microsoft.com/office/powerpoint/2010/main" val="68179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15</a:t>
            </a:fld>
            <a:endParaRPr lang="en-US"/>
          </a:p>
        </p:txBody>
      </p:sp>
    </p:spTree>
    <p:extLst>
      <p:ext uri="{BB962C8B-B14F-4D97-AF65-F5344CB8AC3E}">
        <p14:creationId xmlns:p14="http://schemas.microsoft.com/office/powerpoint/2010/main" val="1064748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27</a:t>
            </a:fld>
            <a:endParaRPr lang="en-US"/>
          </a:p>
        </p:txBody>
      </p:sp>
    </p:spTree>
    <p:extLst>
      <p:ext uri="{BB962C8B-B14F-4D97-AF65-F5344CB8AC3E}">
        <p14:creationId xmlns:p14="http://schemas.microsoft.com/office/powerpoint/2010/main" val="110841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38</a:t>
            </a:fld>
            <a:endParaRPr lang="en-US"/>
          </a:p>
        </p:txBody>
      </p:sp>
    </p:spTree>
    <p:extLst>
      <p:ext uri="{BB962C8B-B14F-4D97-AF65-F5344CB8AC3E}">
        <p14:creationId xmlns:p14="http://schemas.microsoft.com/office/powerpoint/2010/main" val="2097866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47</a:t>
            </a:fld>
            <a:endParaRPr lang="en-US"/>
          </a:p>
        </p:txBody>
      </p:sp>
    </p:spTree>
    <p:extLst>
      <p:ext uri="{BB962C8B-B14F-4D97-AF65-F5344CB8AC3E}">
        <p14:creationId xmlns:p14="http://schemas.microsoft.com/office/powerpoint/2010/main" val="391317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51</a:t>
            </a:fld>
            <a:endParaRPr lang="en-US"/>
          </a:p>
        </p:txBody>
      </p:sp>
    </p:spTree>
    <p:extLst>
      <p:ext uri="{BB962C8B-B14F-4D97-AF65-F5344CB8AC3E}">
        <p14:creationId xmlns:p14="http://schemas.microsoft.com/office/powerpoint/2010/main" val="404866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B14D2-E08D-4CFC-9F58-A103582B4F0D}" type="slidenum">
              <a:rPr lang="en-US" smtClean="0"/>
              <a:pPr/>
              <a:t>70</a:t>
            </a:fld>
            <a:endParaRPr lang="en-US"/>
          </a:p>
        </p:txBody>
      </p:sp>
    </p:spTree>
    <p:extLst>
      <p:ext uri="{BB962C8B-B14F-4D97-AF65-F5344CB8AC3E}">
        <p14:creationId xmlns:p14="http://schemas.microsoft.com/office/powerpoint/2010/main" val="334634287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6" descr="California Cadet Corps Centennial Celebration 3 | by Thomas Wasper"/>
          <p:cNvPicPr>
            <a:picLocks noChangeAspect="1" noChangeArrowheads="1"/>
          </p:cNvPicPr>
          <p:nvPr userDrawn="1"/>
        </p:nvPicPr>
        <p:blipFill>
          <a:blip r:embed="rId2">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 uri="{28A0092B-C50C-407E-A947-70E740481C1C}">
                <a14:useLocalDpi xmlns:a14="http://schemas.microsoft.com/office/drawing/2010/main"/>
              </a:ext>
            </a:extLst>
          </a:blip>
          <a:srcRect/>
          <a:stretch>
            <a:fillRect/>
          </a:stretch>
        </p:blipFill>
        <p:spPr bwMode="auto">
          <a:xfrm>
            <a:off x="-152400" y="-646777"/>
            <a:ext cx="9930581" cy="7696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62000" y="-604837"/>
            <a:ext cx="7772400" cy="1470025"/>
          </a:xfrm>
        </p:spPr>
        <p:txBody>
          <a:bodyPr/>
          <a:lstStyle>
            <a:lvl1pPr>
              <a:defRPr b="1">
                <a:solidFill>
                  <a:srgbClr val="FFFF00"/>
                </a:solidFill>
                <a:effectLst>
                  <a:outerShdw blurRad="38100" dist="38100" dir="2700000" algn="tl">
                    <a:srgbClr val="000000">
                      <a:alpha val="43137"/>
                    </a:srgbClr>
                  </a:outerShdw>
                </a:effectLst>
              </a:defRPr>
            </a:lvl1pPr>
          </a:lstStyle>
          <a:p>
            <a:r>
              <a:rPr lang="en-US" dirty="0"/>
              <a:t>Click to edit Master title style</a:t>
            </a:r>
          </a:p>
        </p:txBody>
      </p:sp>
      <p:sp>
        <p:nvSpPr>
          <p:cNvPr id="3" name="Subtitle 2"/>
          <p:cNvSpPr>
            <a:spLocks noGrp="1"/>
          </p:cNvSpPr>
          <p:nvPr>
            <p:ph type="subTitle" idx="1"/>
          </p:nvPr>
        </p:nvSpPr>
        <p:spPr>
          <a:xfrm>
            <a:off x="1371600" y="3657600"/>
            <a:ext cx="6400800" cy="1752600"/>
          </a:xfrm>
        </p:spPr>
        <p:txBody>
          <a:bodyPr/>
          <a:lstStyle>
            <a:lvl1pPr marL="0" indent="0" algn="ctr">
              <a:buNone/>
              <a:defRPr b="1">
                <a:solidFill>
                  <a:srgbClr val="FFFF00"/>
                </a:solidFill>
                <a:effectLst>
                  <a:outerShdw blurRad="38100" dist="38100" dir="2700000" algn="tl">
                    <a:srgbClr val="000000">
                      <a:alpha val="43137"/>
                    </a:srgb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3390" y="6414163"/>
            <a:ext cx="2133600" cy="365125"/>
          </a:xfrm>
        </p:spPr>
        <p:txBody>
          <a:bodyPr/>
          <a:lstStyle/>
          <a:p>
            <a:fld id="{60DF8A1D-3DFB-4112-A7CF-DB4360141C03}" type="datetimeFigureOut">
              <a:rPr lang="en-US" smtClean="0"/>
              <a:pPr/>
              <a:t>2/24/2020</a:t>
            </a:fld>
            <a:endParaRPr lang="en-US"/>
          </a:p>
        </p:txBody>
      </p:sp>
      <p:sp>
        <p:nvSpPr>
          <p:cNvPr id="5" name="Footer Placeholder 4"/>
          <p:cNvSpPr>
            <a:spLocks noGrp="1"/>
          </p:cNvSpPr>
          <p:nvPr>
            <p:ph type="ftr" sz="quarter" idx="11"/>
          </p:nvPr>
        </p:nvSpPr>
        <p:spPr>
          <a:xfrm>
            <a:off x="3124200" y="6408737"/>
            <a:ext cx="2895600" cy="365125"/>
          </a:xfrm>
        </p:spPr>
        <p:txBody>
          <a:bodyPr/>
          <a:lstStyle>
            <a:lvl1pPr>
              <a:defRPr sz="2000">
                <a:solidFill>
                  <a:srgbClr val="FFFF00"/>
                </a:solidFill>
              </a:defRPr>
            </a:lvl1pPr>
          </a:lstStyle>
          <a:p>
            <a:r>
              <a:rPr lang="en-US" b="1" dirty="0">
                <a:ln w="22225">
                  <a:solidFill>
                    <a:schemeClr val="tx1"/>
                  </a:solidFill>
                  <a:prstDash val="solid"/>
                </a:ln>
              </a:rPr>
              <a:t>Since 1911</a:t>
            </a:r>
          </a:p>
        </p:txBody>
      </p:sp>
      <p:sp>
        <p:nvSpPr>
          <p:cNvPr id="6" name="Slide Number Placeholder 5"/>
          <p:cNvSpPr>
            <a:spLocks noGrp="1"/>
          </p:cNvSpPr>
          <p:nvPr>
            <p:ph type="sldNum" sz="quarter" idx="12"/>
          </p:nvPr>
        </p:nvSpPr>
        <p:spPr>
          <a:xfrm>
            <a:off x="6557010" y="6408736"/>
            <a:ext cx="2133600" cy="365125"/>
          </a:xfrm>
        </p:spPr>
        <p:txBody>
          <a:bodyPr/>
          <a:lstStyle/>
          <a:p>
            <a:fld id="{6E7DAA14-995F-4E62-BD20-27ACA016544B}" type="slidenum">
              <a:rPr lang="en-US" smtClean="0"/>
              <a:pPr/>
              <a:t>‹#›</a:t>
            </a:fld>
            <a:endParaRPr lang="en-US"/>
          </a:p>
        </p:txBody>
      </p:sp>
      <p:sp>
        <p:nvSpPr>
          <p:cNvPr id="8" name="Title 1"/>
          <p:cNvSpPr txBox="1">
            <a:spLocks/>
          </p:cNvSpPr>
          <p:nvPr userDrawn="1"/>
        </p:nvSpPr>
        <p:spPr>
          <a:xfrm>
            <a:off x="723900" y="6172200"/>
            <a:ext cx="7696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ln w="22225">
                <a:solidFill>
                  <a:schemeClr val="tx1"/>
                </a:solidFill>
                <a:prstDash val="solid"/>
              </a:ln>
              <a:solidFill>
                <a:srgbClr val="FFFF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F8A1D-3DFB-4112-A7CF-DB4360141C03}"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F8A1D-3DFB-4112-A7CF-DB4360141C03}"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1628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DF8A1D-3DFB-4112-A7CF-DB4360141C03}"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AA14-995F-4E62-BD20-27ACA016544B}" type="slidenum">
              <a:rPr lang="en-US" smtClean="0"/>
              <a:pPr/>
              <a:t>‹#›</a:t>
            </a:fld>
            <a:endParaRPr lang="en-US"/>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00984"/>
            <a:ext cx="1132114" cy="149030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20931" y="2514600"/>
            <a:ext cx="7772400" cy="1362075"/>
          </a:xfrm>
        </p:spPr>
        <p:txBody>
          <a:bodyPr anchor="t"/>
          <a:lstStyle>
            <a:lvl1pPr algn="ctr">
              <a:defRPr sz="4000" b="1" cap="all"/>
            </a:lvl1pPr>
          </a:lstStyle>
          <a:p>
            <a:r>
              <a:rPr lang="en-US" dirty="0"/>
              <a:t>Click to edit Master title style</a:t>
            </a:r>
          </a:p>
        </p:txBody>
      </p:sp>
      <p:sp>
        <p:nvSpPr>
          <p:cNvPr id="3" name="Text Placeholder 2"/>
          <p:cNvSpPr>
            <a:spLocks noGrp="1"/>
          </p:cNvSpPr>
          <p:nvPr>
            <p:ph type="body" idx="1"/>
          </p:nvPr>
        </p:nvSpPr>
        <p:spPr>
          <a:xfrm>
            <a:off x="520931" y="4419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F8A1D-3DFB-4112-A7CF-DB4360141C03}"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DF8A1D-3DFB-4112-A7CF-DB4360141C03}"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DF8A1D-3DFB-4112-A7CF-DB4360141C03}" type="datetimeFigureOut">
              <a:rPr lang="en-US" smtClean="0"/>
              <a:pPr/>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0DF8A1D-3DFB-4112-A7CF-DB4360141C03}" type="datetimeFigureOut">
              <a:rPr lang="en-US" smtClean="0"/>
              <a:pPr/>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F8A1D-3DFB-4112-A7CF-DB4360141C03}" type="datetimeFigureOut">
              <a:rPr lang="en-US" smtClean="0"/>
              <a:pPr/>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0" y="273050"/>
            <a:ext cx="7010400" cy="1327150"/>
          </a:xfrm>
        </p:spPr>
        <p:txBody>
          <a:bodyPr anchor="ctr">
            <a:normAutofit/>
          </a:bodyPr>
          <a:lstStyle>
            <a:lvl1pPr algn="ctr">
              <a:defRPr sz="4400" b="1"/>
            </a:lvl1pPr>
          </a:lstStyle>
          <a:p>
            <a:r>
              <a:rPr lang="en-US"/>
              <a:t>Click to edit Master title style</a:t>
            </a:r>
          </a:p>
        </p:txBody>
      </p:sp>
      <p:sp>
        <p:nvSpPr>
          <p:cNvPr id="3" name="Content Placeholder 2"/>
          <p:cNvSpPr>
            <a:spLocks noGrp="1"/>
          </p:cNvSpPr>
          <p:nvPr>
            <p:ph idx="1"/>
          </p:nvPr>
        </p:nvSpPr>
        <p:spPr>
          <a:xfrm>
            <a:off x="3575050" y="1600200"/>
            <a:ext cx="4654550"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117850" cy="45259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0DF8A1D-3DFB-4112-A7CF-DB4360141C03}"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DF8A1D-3DFB-4112-A7CF-DB4360141C03}"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AA14-995F-4E62-BD20-27ACA01654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4687" y="274638"/>
            <a:ext cx="68580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F8A1D-3DFB-4112-A7CF-DB4360141C03}" type="datetimeFigureOut">
              <a:rPr lang="en-US" smtClean="0"/>
              <a:pPr/>
              <a:t>2/24/2020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Creating Leaders Since 1911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DAA14-995F-4E62-BD20-27ACA016544B}" type="slidenum">
              <a:rPr lang="en-US" smtClean="0"/>
              <a:pPr/>
              <a:t>‹#›</a:t>
            </a:fld>
            <a:endParaRPr lang="en-US" dirty="0"/>
          </a:p>
        </p:txBody>
      </p:sp>
      <p:pic>
        <p:nvPicPr>
          <p:cNvPr id="9" name="Picture 8"/>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100984"/>
            <a:ext cx="1132114" cy="14903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slide" Target="slide5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48.xml"/><Relationship Id="rId5" Type="http://schemas.openxmlformats.org/officeDocument/2006/relationships/slide" Target="slide39.xml"/><Relationship Id="rId4"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erriam-webster.com/dictionary/diverse" TargetMode="External"/><Relationship Id="rId2" Type="http://schemas.openxmlformats.org/officeDocument/2006/relationships/hyperlink" Target="https://www.merriam-webster.com/dictionary/variety"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162800" cy="1782762"/>
          </a:xfrm>
        </p:spPr>
        <p:txBody>
          <a:bodyPr>
            <a:normAutofit/>
          </a:bodyPr>
          <a:lstStyle/>
          <a:p>
            <a:r>
              <a:rPr lang="en-US" sz="3200" dirty="0"/>
              <a:t>California Cadet Corps</a:t>
            </a:r>
            <a:br>
              <a:rPr lang="en-US" sz="3200" dirty="0"/>
            </a:br>
            <a:r>
              <a:rPr lang="en-US" sz="3200" dirty="0"/>
              <a:t>Curriculum on Citizenship</a:t>
            </a:r>
          </a:p>
        </p:txBody>
      </p:sp>
      <p:sp>
        <p:nvSpPr>
          <p:cNvPr id="9" name="TextBox 8"/>
          <p:cNvSpPr txBox="1"/>
          <p:nvPr/>
        </p:nvSpPr>
        <p:spPr>
          <a:xfrm>
            <a:off x="1752600" y="5961363"/>
            <a:ext cx="5181600" cy="369332"/>
          </a:xfrm>
          <a:prstGeom prst="rect">
            <a:avLst/>
          </a:prstGeom>
          <a:noFill/>
        </p:spPr>
        <p:txBody>
          <a:bodyPr wrap="square" rtlCol="0">
            <a:spAutoFit/>
          </a:bodyPr>
          <a:lstStyle/>
          <a:p>
            <a:pPr algn="ctr"/>
            <a:r>
              <a:rPr lang="en-US" b="1" dirty="0"/>
              <a:t>C4/A: Understanding Diversity</a:t>
            </a:r>
          </a:p>
        </p:txBody>
      </p:sp>
      <p:pic>
        <p:nvPicPr>
          <p:cNvPr id="6" name="Picture 5" descr="See the source image">
            <a:extLst>
              <a:ext uri="{FF2B5EF4-FFF2-40B4-BE49-F238E27FC236}">
                <a16:creationId xmlns:a16="http://schemas.microsoft.com/office/drawing/2014/main" id="{A69A24E8-6514-4C94-A419-C468120AC6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76400"/>
            <a:ext cx="5826760" cy="4276725"/>
          </a:xfrm>
          <a:prstGeom prst="rect">
            <a:avLst/>
          </a:prstGeom>
          <a:noFill/>
          <a:ln>
            <a:noFill/>
          </a:ln>
        </p:spPr>
      </p:pic>
    </p:spTree>
    <p:extLst>
      <p:ext uri="{BB962C8B-B14F-4D97-AF65-F5344CB8AC3E}">
        <p14:creationId xmlns:p14="http://schemas.microsoft.com/office/powerpoint/2010/main" val="3940756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0CE4-E43E-4D7E-931D-B19163E9C412}"/>
              </a:ext>
            </a:extLst>
          </p:cNvPr>
          <p:cNvSpPr>
            <a:spLocks noGrp="1"/>
          </p:cNvSpPr>
          <p:nvPr>
            <p:ph type="title"/>
          </p:nvPr>
        </p:nvSpPr>
        <p:spPr/>
        <p:txBody>
          <a:bodyPr/>
          <a:lstStyle/>
          <a:p>
            <a:r>
              <a:rPr lang="en-US" dirty="0"/>
              <a:t>Behavioral Diversity</a:t>
            </a:r>
          </a:p>
        </p:txBody>
      </p:sp>
      <p:sp>
        <p:nvSpPr>
          <p:cNvPr id="3" name="Content Placeholder 2">
            <a:extLst>
              <a:ext uri="{FF2B5EF4-FFF2-40B4-BE49-F238E27FC236}">
                <a16:creationId xmlns:a16="http://schemas.microsoft.com/office/drawing/2014/main" id="{CDD151A1-BE2E-4FFA-9D4E-6D51256AB278}"/>
              </a:ext>
            </a:extLst>
          </p:cNvPr>
          <p:cNvSpPr>
            <a:spLocks noGrp="1"/>
          </p:cNvSpPr>
          <p:nvPr>
            <p:ph idx="1"/>
          </p:nvPr>
        </p:nvSpPr>
        <p:spPr/>
        <p:txBody>
          <a:bodyPr/>
          <a:lstStyle/>
          <a:p>
            <a:r>
              <a:rPr lang="en-US" dirty="0"/>
              <a:t>related to personality styles, action orientation, how we interact with others, working style. </a:t>
            </a:r>
          </a:p>
          <a:p>
            <a:r>
              <a:rPr lang="en-US" u="sng" dirty="0"/>
              <a:t>Refers to how we act</a:t>
            </a:r>
            <a:r>
              <a:rPr lang="en-US" dirty="0"/>
              <a:t>. </a:t>
            </a:r>
          </a:p>
        </p:txBody>
      </p:sp>
    </p:spTree>
    <p:extLst>
      <p:ext uri="{BB962C8B-B14F-4D97-AF65-F5344CB8AC3E}">
        <p14:creationId xmlns:p14="http://schemas.microsoft.com/office/powerpoint/2010/main" val="98518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D5B3-20C7-4A14-9A10-233ECACA1BE5}"/>
              </a:ext>
            </a:extLst>
          </p:cNvPr>
          <p:cNvSpPr>
            <a:spLocks noGrp="1"/>
          </p:cNvSpPr>
          <p:nvPr>
            <p:ph type="title"/>
          </p:nvPr>
        </p:nvSpPr>
        <p:spPr/>
        <p:txBody>
          <a:bodyPr/>
          <a:lstStyle/>
          <a:p>
            <a:r>
              <a:rPr lang="en-US" dirty="0"/>
              <a:t>Types of Diversity Related</a:t>
            </a:r>
          </a:p>
        </p:txBody>
      </p:sp>
      <p:sp>
        <p:nvSpPr>
          <p:cNvPr id="3" name="Content Placeholder 2">
            <a:extLst>
              <a:ext uri="{FF2B5EF4-FFF2-40B4-BE49-F238E27FC236}">
                <a16:creationId xmlns:a16="http://schemas.microsoft.com/office/drawing/2014/main" id="{A963CA07-17C1-482C-9331-2A301A6BD664}"/>
              </a:ext>
            </a:extLst>
          </p:cNvPr>
          <p:cNvSpPr>
            <a:spLocks noGrp="1"/>
          </p:cNvSpPr>
          <p:nvPr>
            <p:ph idx="1"/>
          </p:nvPr>
        </p:nvSpPr>
        <p:spPr/>
        <p:txBody>
          <a:bodyPr/>
          <a:lstStyle/>
          <a:p>
            <a:r>
              <a:rPr lang="en-US" dirty="0"/>
              <a:t>These four types of diversity are related, in that a person’s social category will influence his or her life experience, and thus influence his or her values, cognitive preferences, and behavioral preferences. </a:t>
            </a:r>
          </a:p>
          <a:p>
            <a:r>
              <a:rPr lang="en-US" dirty="0"/>
              <a:t>These types are not independent, and at the same time the relationships between them are not hard-wired.</a:t>
            </a:r>
          </a:p>
          <a:p>
            <a:endParaRPr lang="en-US" dirty="0"/>
          </a:p>
        </p:txBody>
      </p:sp>
    </p:spTree>
    <p:extLst>
      <p:ext uri="{BB962C8B-B14F-4D97-AF65-F5344CB8AC3E}">
        <p14:creationId xmlns:p14="http://schemas.microsoft.com/office/powerpoint/2010/main" val="188364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50B5-2BF9-4E74-A6FB-CD312779BE3C}"/>
              </a:ext>
            </a:extLst>
          </p:cNvPr>
          <p:cNvSpPr>
            <a:spLocks noGrp="1"/>
          </p:cNvSpPr>
          <p:nvPr>
            <p:ph type="title"/>
          </p:nvPr>
        </p:nvSpPr>
        <p:spPr/>
        <p:txBody>
          <a:bodyPr/>
          <a:lstStyle/>
          <a:p>
            <a:r>
              <a:rPr lang="en-US" dirty="0"/>
              <a:t>Diversity &amp; Inclusion</a:t>
            </a:r>
          </a:p>
        </p:txBody>
      </p:sp>
      <p:sp>
        <p:nvSpPr>
          <p:cNvPr id="3" name="Content Placeholder 2">
            <a:extLst>
              <a:ext uri="{FF2B5EF4-FFF2-40B4-BE49-F238E27FC236}">
                <a16:creationId xmlns:a16="http://schemas.microsoft.com/office/drawing/2014/main" id="{3C4D6C48-F712-4DB4-83F2-4D5F32236F7E}"/>
              </a:ext>
            </a:extLst>
          </p:cNvPr>
          <p:cNvSpPr>
            <a:spLocks noGrp="1"/>
          </p:cNvSpPr>
          <p:nvPr>
            <p:ph idx="1"/>
          </p:nvPr>
        </p:nvSpPr>
        <p:spPr/>
        <p:txBody>
          <a:bodyPr/>
          <a:lstStyle/>
          <a:p>
            <a:r>
              <a:rPr lang="en-US" dirty="0"/>
              <a:t>focuses mostly on oppressed groups – race, sex, ethnicity, gender identity, etc. – what their experience has been, and how to remedy that so all peoples’ experience is equitable. </a:t>
            </a:r>
          </a:p>
          <a:p>
            <a:r>
              <a:rPr lang="en-US" dirty="0"/>
              <a:t>Embrace differences</a:t>
            </a:r>
          </a:p>
          <a:p>
            <a:r>
              <a:rPr lang="en-US" dirty="0"/>
              <a:t>Everyone contributes to the group’s ability to accomplish the mission. Diverse ideas increase the likelihood of mission accomplishment</a:t>
            </a:r>
          </a:p>
        </p:txBody>
      </p:sp>
    </p:spTree>
    <p:extLst>
      <p:ext uri="{BB962C8B-B14F-4D97-AF65-F5344CB8AC3E}">
        <p14:creationId xmlns:p14="http://schemas.microsoft.com/office/powerpoint/2010/main" val="307632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C253-D08E-45D7-9408-4176D8D0D411}"/>
              </a:ext>
            </a:extLst>
          </p:cNvPr>
          <p:cNvSpPr>
            <a:spLocks noGrp="1"/>
          </p:cNvSpPr>
          <p:nvPr>
            <p:ph type="title"/>
          </p:nvPr>
        </p:nvSpPr>
        <p:spPr/>
        <p:txBody>
          <a:bodyPr/>
          <a:lstStyle/>
          <a:p>
            <a:r>
              <a:rPr lang="en-US" dirty="0"/>
              <a:t>Oppression Olympics</a:t>
            </a:r>
          </a:p>
        </p:txBody>
      </p:sp>
      <p:sp>
        <p:nvSpPr>
          <p:cNvPr id="3" name="Content Placeholder 2">
            <a:extLst>
              <a:ext uri="{FF2B5EF4-FFF2-40B4-BE49-F238E27FC236}">
                <a16:creationId xmlns:a16="http://schemas.microsoft.com/office/drawing/2014/main" id="{AA9A7CEE-E23E-4748-83CB-5A298092A507}"/>
              </a:ext>
            </a:extLst>
          </p:cNvPr>
          <p:cNvSpPr>
            <a:spLocks noGrp="1"/>
          </p:cNvSpPr>
          <p:nvPr>
            <p:ph idx="1"/>
          </p:nvPr>
        </p:nvSpPr>
        <p:spPr/>
        <p:txBody>
          <a:bodyPr/>
          <a:lstStyle/>
          <a:p>
            <a:r>
              <a:rPr lang="en-US" dirty="0"/>
              <a:t>A term used within social justice circles </a:t>
            </a:r>
          </a:p>
          <a:p>
            <a:r>
              <a:rPr lang="en-US" dirty="0"/>
              <a:t>Refers to arguments in which inequalities faced by a group are dismissed for being considered less important than those faced by another group</a:t>
            </a:r>
          </a:p>
          <a:p>
            <a:r>
              <a:rPr lang="en-US" dirty="0"/>
              <a:t>i.e. In feminist circles, some people push race related grievances, asserting their situation is worse than that for white women</a:t>
            </a:r>
          </a:p>
        </p:txBody>
      </p:sp>
    </p:spTree>
    <p:extLst>
      <p:ext uri="{BB962C8B-B14F-4D97-AF65-F5344CB8AC3E}">
        <p14:creationId xmlns:p14="http://schemas.microsoft.com/office/powerpoint/2010/main" val="1248889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08DB-DE4B-4895-B7A1-EAD3DE1FF676}"/>
              </a:ext>
            </a:extLst>
          </p:cNvPr>
          <p:cNvSpPr>
            <a:spLocks noGrp="1"/>
          </p:cNvSpPr>
          <p:nvPr>
            <p:ph type="title"/>
          </p:nvPr>
        </p:nvSpPr>
        <p:spPr/>
        <p:txBody>
          <a:bodyPr/>
          <a:lstStyle/>
          <a:p>
            <a:r>
              <a:rPr lang="en-US" dirty="0"/>
              <a:t>CACC Core Value: Respect</a:t>
            </a:r>
          </a:p>
        </p:txBody>
      </p:sp>
      <p:sp>
        <p:nvSpPr>
          <p:cNvPr id="3" name="Content Placeholder 2">
            <a:extLst>
              <a:ext uri="{FF2B5EF4-FFF2-40B4-BE49-F238E27FC236}">
                <a16:creationId xmlns:a16="http://schemas.microsoft.com/office/drawing/2014/main" id="{D24366C3-5B97-4C29-80B4-227B013E89ED}"/>
              </a:ext>
            </a:extLst>
          </p:cNvPr>
          <p:cNvSpPr>
            <a:spLocks noGrp="1"/>
          </p:cNvSpPr>
          <p:nvPr>
            <p:ph idx="1"/>
          </p:nvPr>
        </p:nvSpPr>
        <p:spPr>
          <a:xfrm>
            <a:off x="457200" y="2209800"/>
            <a:ext cx="8229600" cy="2819400"/>
          </a:xfrm>
        </p:spPr>
        <p:txBody>
          <a:bodyPr/>
          <a:lstStyle/>
          <a:p>
            <a:r>
              <a:rPr lang="en-US" dirty="0"/>
              <a:t>Each of us, as human beings, deserve respect</a:t>
            </a:r>
          </a:p>
          <a:p>
            <a:r>
              <a:rPr lang="en-US" dirty="0"/>
              <a:t>If we can respect each other, we can work together to accomplish our common goals</a:t>
            </a:r>
          </a:p>
          <a:p>
            <a:r>
              <a:rPr lang="en-US" dirty="0"/>
              <a:t>Decreases conflict</a:t>
            </a:r>
          </a:p>
        </p:txBody>
      </p:sp>
    </p:spTree>
    <p:extLst>
      <p:ext uri="{BB962C8B-B14F-4D97-AF65-F5344CB8AC3E}">
        <p14:creationId xmlns:p14="http://schemas.microsoft.com/office/powerpoint/2010/main" val="3577224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219200" y="274638"/>
            <a:ext cx="6934200" cy="1143000"/>
          </a:xfrm>
        </p:spPr>
        <p:txBody>
          <a:bodyPr>
            <a:normAutofit/>
          </a:bodyPr>
          <a:lstStyle/>
          <a:p>
            <a:r>
              <a:rPr lang="en-US" altLang="en-US" dirty="0"/>
              <a:t>Check on Learning</a:t>
            </a:r>
          </a:p>
        </p:txBody>
      </p:sp>
      <p:sp>
        <p:nvSpPr>
          <p:cNvPr id="2" name="TextBox 1">
            <a:extLst>
              <a:ext uri="{FF2B5EF4-FFF2-40B4-BE49-F238E27FC236}">
                <a16:creationId xmlns:a16="http://schemas.microsoft.com/office/drawing/2014/main" id="{BDCC3A01-01A2-4219-B2BE-A901B5F97E7B}"/>
              </a:ext>
            </a:extLst>
          </p:cNvPr>
          <p:cNvSpPr txBox="1"/>
          <p:nvPr/>
        </p:nvSpPr>
        <p:spPr>
          <a:xfrm>
            <a:off x="685800" y="1752600"/>
            <a:ext cx="7924800" cy="5355312"/>
          </a:xfrm>
          <a:prstGeom prst="rect">
            <a:avLst/>
          </a:prstGeom>
          <a:noFill/>
        </p:spPr>
        <p:txBody>
          <a:bodyPr wrap="square" rtlCol="0">
            <a:spAutoFit/>
          </a:bodyPr>
          <a:lstStyle/>
          <a:p>
            <a:r>
              <a:rPr lang="en-US" dirty="0"/>
              <a:t>1. Match the type of diversity to </a:t>
            </a:r>
          </a:p>
          <a:p>
            <a:pPr lvl="1"/>
            <a:r>
              <a:rPr lang="en-US" dirty="0"/>
              <a:t>a. Identity				1. How we act</a:t>
            </a:r>
          </a:p>
          <a:p>
            <a:pPr lvl="1"/>
            <a:r>
              <a:rPr lang="en-US" dirty="0"/>
              <a:t>b. Value				2. What we know</a:t>
            </a:r>
          </a:p>
          <a:p>
            <a:pPr lvl="1"/>
            <a:r>
              <a:rPr lang="en-US" dirty="0"/>
              <a:t>c. Cognitive / Informational		3. Who we are</a:t>
            </a:r>
          </a:p>
          <a:p>
            <a:pPr lvl="1"/>
            <a:r>
              <a:rPr lang="en-US" dirty="0"/>
              <a:t>d. Behavioral				4. What we believe</a:t>
            </a:r>
          </a:p>
          <a:p>
            <a:pPr lvl="1"/>
            <a:endParaRPr lang="en-US" dirty="0"/>
          </a:p>
          <a:p>
            <a:r>
              <a:rPr lang="en-US" dirty="0"/>
              <a:t>2. Racial diversity is an example of what type of diversity?</a:t>
            </a:r>
          </a:p>
          <a:p>
            <a:pPr lvl="1"/>
            <a:r>
              <a:rPr lang="en-US" dirty="0"/>
              <a:t>Identity</a:t>
            </a:r>
          </a:p>
          <a:p>
            <a:pPr lvl="1"/>
            <a:r>
              <a:rPr lang="en-US" dirty="0"/>
              <a:t>Value</a:t>
            </a:r>
          </a:p>
          <a:p>
            <a:pPr lvl="1"/>
            <a:r>
              <a:rPr lang="en-US" dirty="0"/>
              <a:t>Cognitive/Informational</a:t>
            </a:r>
          </a:p>
          <a:p>
            <a:pPr lvl="1"/>
            <a:r>
              <a:rPr lang="en-US" dirty="0"/>
              <a:t>Behavioral</a:t>
            </a:r>
          </a:p>
          <a:p>
            <a:endParaRPr lang="en-US" dirty="0"/>
          </a:p>
          <a:p>
            <a:r>
              <a:rPr lang="en-US" dirty="0"/>
              <a:t>3. Religious diversity is an example of what type of diversity?</a:t>
            </a:r>
          </a:p>
          <a:p>
            <a:pPr lvl="1"/>
            <a:r>
              <a:rPr lang="en-US" dirty="0"/>
              <a:t>Identity</a:t>
            </a:r>
          </a:p>
          <a:p>
            <a:pPr marL="800100" lvl="1" indent="-342900">
              <a:buAutoNum type="arabicPeriod"/>
            </a:pPr>
            <a:r>
              <a:rPr lang="en-US" dirty="0"/>
              <a:t>Value</a:t>
            </a:r>
          </a:p>
          <a:p>
            <a:pPr marL="800100" lvl="1" indent="-342900">
              <a:buAutoNum type="arabicPeriod"/>
            </a:pPr>
            <a:r>
              <a:rPr lang="en-US" dirty="0"/>
              <a:t>Cognitive/Informational</a:t>
            </a:r>
          </a:p>
          <a:p>
            <a:pPr marL="800100" lvl="1" indent="-342900">
              <a:buAutoNum type="arabicPeriod"/>
            </a:pPr>
            <a:r>
              <a:rPr lang="en-US" dirty="0"/>
              <a:t>Behavioral</a:t>
            </a:r>
          </a:p>
          <a:p>
            <a:pPr marL="342900" indent="-342900">
              <a:buAutoNum type="arabicPeriod"/>
            </a:pPr>
            <a:endParaRPr lang="en-US" dirty="0"/>
          </a:p>
          <a:p>
            <a:pPr marL="342900" indent="-342900">
              <a:buAutoNum type="alphaLcPeriod"/>
            </a:pPr>
            <a:endParaRPr lang="en-US" dirty="0"/>
          </a:p>
        </p:txBody>
      </p:sp>
    </p:spTree>
    <p:extLst>
      <p:ext uri="{BB962C8B-B14F-4D97-AF65-F5344CB8AC3E}">
        <p14:creationId xmlns:p14="http://schemas.microsoft.com/office/powerpoint/2010/main" val="685003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GENDER AND SEXUAL DIVERSITY</a:t>
            </a:r>
          </a:p>
        </p:txBody>
      </p:sp>
      <p:sp>
        <p:nvSpPr>
          <p:cNvPr id="2" name="TextBox 1">
            <a:extLst>
              <a:ext uri="{FF2B5EF4-FFF2-40B4-BE49-F238E27FC236}">
                <a16:creationId xmlns:a16="http://schemas.microsoft.com/office/drawing/2014/main" id="{F9DF9BE4-6DF4-4EDE-BC9C-EFEAB8B17F5F}"/>
              </a:ext>
            </a:extLst>
          </p:cNvPr>
          <p:cNvSpPr txBox="1"/>
          <p:nvPr/>
        </p:nvSpPr>
        <p:spPr>
          <a:xfrm>
            <a:off x="685800" y="5029200"/>
            <a:ext cx="7848600" cy="1323439"/>
          </a:xfrm>
          <a:prstGeom prst="rect">
            <a:avLst/>
          </a:prstGeom>
          <a:noFill/>
        </p:spPr>
        <p:txBody>
          <a:bodyPr wrap="square" rtlCol="0">
            <a:spAutoFit/>
          </a:bodyPr>
          <a:lstStyle/>
          <a:p>
            <a:r>
              <a:rPr lang="en-US" sz="2000" dirty="0">
                <a:solidFill>
                  <a:schemeClr val="tx1">
                    <a:tint val="75000"/>
                  </a:schemeClr>
                </a:solidFill>
              </a:rPr>
              <a:t>A2. Discuss an aspect of gender diversity that might affect you or your fellow cadets in the California Cadet Corps. </a:t>
            </a:r>
          </a:p>
          <a:p>
            <a:r>
              <a:rPr lang="en-US" sz="2000" dirty="0">
                <a:solidFill>
                  <a:schemeClr val="tx1">
                    <a:tint val="75000"/>
                  </a:schemeClr>
                </a:solidFill>
              </a:rPr>
              <a:t>A3. List the categories of sexual diversity covered in this lesson, and give a brief definition of each.</a:t>
            </a:r>
          </a:p>
        </p:txBody>
      </p:sp>
    </p:spTree>
    <p:extLst>
      <p:ext uri="{BB962C8B-B14F-4D97-AF65-F5344CB8AC3E}">
        <p14:creationId xmlns:p14="http://schemas.microsoft.com/office/powerpoint/2010/main" val="217567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0DB076-3FCC-4916-8343-93F124B4B651}"/>
              </a:ext>
            </a:extLst>
          </p:cNvPr>
          <p:cNvSpPr>
            <a:spLocks noGrp="1"/>
          </p:cNvSpPr>
          <p:nvPr>
            <p:ph type="title"/>
          </p:nvPr>
        </p:nvSpPr>
        <p:spPr/>
        <p:txBody>
          <a:bodyPr/>
          <a:lstStyle/>
          <a:p>
            <a:r>
              <a:rPr lang="en-US" dirty="0"/>
              <a:t>Gender Diversity</a:t>
            </a:r>
          </a:p>
        </p:txBody>
      </p:sp>
      <p:sp>
        <p:nvSpPr>
          <p:cNvPr id="5" name="Content Placeholder 4">
            <a:extLst>
              <a:ext uri="{FF2B5EF4-FFF2-40B4-BE49-F238E27FC236}">
                <a16:creationId xmlns:a16="http://schemas.microsoft.com/office/drawing/2014/main" id="{868CD692-156C-41A1-84CE-476C14DE768B}"/>
              </a:ext>
            </a:extLst>
          </p:cNvPr>
          <p:cNvSpPr>
            <a:spLocks noGrp="1"/>
          </p:cNvSpPr>
          <p:nvPr>
            <p:ph idx="1"/>
          </p:nvPr>
        </p:nvSpPr>
        <p:spPr/>
        <p:txBody>
          <a:bodyPr/>
          <a:lstStyle/>
          <a:p>
            <a:r>
              <a:rPr lang="en-US" dirty="0"/>
              <a:t>Based on the ratio of male to female (and sometimes non-binary genders)</a:t>
            </a:r>
          </a:p>
          <a:p>
            <a:r>
              <a:rPr lang="en-US" dirty="0"/>
              <a:t>Usually refers to situations where there isn’t equality between the sexes</a:t>
            </a:r>
          </a:p>
          <a:p>
            <a:r>
              <a:rPr lang="en-US" dirty="0"/>
              <a:t>May refer to overall numbers, numbers within the leadership of an organization, representation on boards, etc.</a:t>
            </a:r>
          </a:p>
        </p:txBody>
      </p:sp>
    </p:spTree>
    <p:extLst>
      <p:ext uri="{BB962C8B-B14F-4D97-AF65-F5344CB8AC3E}">
        <p14:creationId xmlns:p14="http://schemas.microsoft.com/office/powerpoint/2010/main" val="193695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350BA6-B7C6-4FD5-B7A9-55B10DE89908}"/>
              </a:ext>
            </a:extLst>
          </p:cNvPr>
          <p:cNvSpPr>
            <a:spLocks noGrp="1"/>
          </p:cNvSpPr>
          <p:nvPr>
            <p:ph type="title"/>
          </p:nvPr>
        </p:nvSpPr>
        <p:spPr/>
        <p:txBody>
          <a:bodyPr>
            <a:normAutofit fontScale="90000"/>
          </a:bodyPr>
          <a:lstStyle/>
          <a:p>
            <a:r>
              <a:rPr lang="en-US" dirty="0"/>
              <a:t>Gender Diversity in CACC</a:t>
            </a:r>
            <a:br>
              <a:rPr lang="en-US" dirty="0"/>
            </a:br>
            <a:r>
              <a:rPr lang="en-US" dirty="0"/>
              <a:t>Sample Issues</a:t>
            </a:r>
          </a:p>
        </p:txBody>
      </p:sp>
      <p:sp>
        <p:nvSpPr>
          <p:cNvPr id="5" name="Content Placeholder 4">
            <a:extLst>
              <a:ext uri="{FF2B5EF4-FFF2-40B4-BE49-F238E27FC236}">
                <a16:creationId xmlns:a16="http://schemas.microsoft.com/office/drawing/2014/main" id="{024EFE2D-1A78-4B8E-8E25-41688EEC6326}"/>
              </a:ext>
            </a:extLst>
          </p:cNvPr>
          <p:cNvSpPr>
            <a:spLocks noGrp="1"/>
          </p:cNvSpPr>
          <p:nvPr>
            <p:ph idx="1"/>
          </p:nvPr>
        </p:nvSpPr>
        <p:spPr/>
        <p:txBody>
          <a:bodyPr/>
          <a:lstStyle/>
          <a:p>
            <a:r>
              <a:rPr lang="en-US" dirty="0"/>
              <a:t>Does the absence of many female commandants, or units that are mostly male, drive off potential female cadets?</a:t>
            </a:r>
          </a:p>
          <a:p>
            <a:r>
              <a:rPr lang="en-US" dirty="0"/>
              <a:t>How does the lack of gender diversity affect a unit?</a:t>
            </a:r>
          </a:p>
          <a:p>
            <a:r>
              <a:rPr lang="en-US" dirty="0"/>
              <a:t>Are leadership positions distributed evenly among male &amp; female cadets</a:t>
            </a:r>
          </a:p>
          <a:p>
            <a:endParaRPr lang="en-US" dirty="0"/>
          </a:p>
        </p:txBody>
      </p:sp>
    </p:spTree>
    <p:extLst>
      <p:ext uri="{BB962C8B-B14F-4D97-AF65-F5344CB8AC3E}">
        <p14:creationId xmlns:p14="http://schemas.microsoft.com/office/powerpoint/2010/main" val="33434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36F0D5-0108-41E4-B2BD-FD2D8F81C751}"/>
              </a:ext>
            </a:extLst>
          </p:cNvPr>
          <p:cNvSpPr>
            <a:spLocks noGrp="1"/>
          </p:cNvSpPr>
          <p:nvPr>
            <p:ph type="title"/>
          </p:nvPr>
        </p:nvSpPr>
        <p:spPr/>
        <p:txBody>
          <a:bodyPr/>
          <a:lstStyle/>
          <a:p>
            <a:r>
              <a:rPr lang="en-US" dirty="0"/>
              <a:t>Practical Exercise</a:t>
            </a:r>
          </a:p>
        </p:txBody>
      </p:sp>
      <p:sp>
        <p:nvSpPr>
          <p:cNvPr id="5" name="Content Placeholder 4">
            <a:extLst>
              <a:ext uri="{FF2B5EF4-FFF2-40B4-BE49-F238E27FC236}">
                <a16:creationId xmlns:a16="http://schemas.microsoft.com/office/drawing/2014/main" id="{B152825F-F06B-4912-BE2C-C02482837092}"/>
              </a:ext>
            </a:extLst>
          </p:cNvPr>
          <p:cNvSpPr>
            <a:spLocks noGrp="1"/>
          </p:cNvSpPr>
          <p:nvPr>
            <p:ph idx="1"/>
          </p:nvPr>
        </p:nvSpPr>
        <p:spPr/>
        <p:txBody>
          <a:bodyPr>
            <a:normAutofit lnSpcReduction="10000"/>
          </a:bodyPr>
          <a:lstStyle/>
          <a:p>
            <a:r>
              <a:rPr lang="en-US" dirty="0"/>
              <a:t>Collect information on your unit:</a:t>
            </a:r>
          </a:p>
          <a:p>
            <a:pPr lvl="1"/>
            <a:r>
              <a:rPr lang="en-US" dirty="0"/>
              <a:t>   # of male cadets, # of female cadets in each rank</a:t>
            </a:r>
          </a:p>
          <a:p>
            <a:pPr lvl="1"/>
            <a:r>
              <a:rPr lang="en-US" dirty="0"/>
              <a:t>   breakdown of M/F in leadership positions</a:t>
            </a:r>
          </a:p>
          <a:p>
            <a:pPr lvl="1"/>
            <a:r>
              <a:rPr lang="en-US" dirty="0"/>
              <a:t>   look at types of positions by gender (i.e. are females assigned staff roles more predominantly than line leadership roles?</a:t>
            </a:r>
          </a:p>
          <a:p>
            <a:pPr marL="514350" indent="-457200"/>
            <a:r>
              <a:rPr lang="en-US" dirty="0"/>
              <a:t>Determine the percentages</a:t>
            </a:r>
          </a:p>
          <a:p>
            <a:pPr marL="514350" indent="-457200"/>
            <a:r>
              <a:rPr lang="en-US" dirty="0"/>
              <a:t>Assess the diversity of your unit, ID issues</a:t>
            </a:r>
          </a:p>
          <a:p>
            <a:pPr marL="514350" indent="-457200"/>
            <a:r>
              <a:rPr lang="en-US" dirty="0"/>
              <a:t>Discuss ways to even the playing field</a:t>
            </a:r>
          </a:p>
          <a:p>
            <a:pPr lvl="1"/>
            <a:endParaRPr lang="en-US" dirty="0"/>
          </a:p>
        </p:txBody>
      </p:sp>
    </p:spTree>
    <p:extLst>
      <p:ext uri="{BB962C8B-B14F-4D97-AF65-F5344CB8AC3E}">
        <p14:creationId xmlns:p14="http://schemas.microsoft.com/office/powerpoint/2010/main" val="349173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Agenda</a:t>
            </a:r>
          </a:p>
        </p:txBody>
      </p:sp>
      <p:sp>
        <p:nvSpPr>
          <p:cNvPr id="4" name="Content Placeholder 3"/>
          <p:cNvSpPr>
            <a:spLocks noGrp="1"/>
          </p:cNvSpPr>
          <p:nvPr>
            <p:ph idx="1"/>
          </p:nvPr>
        </p:nvSpPr>
        <p:spPr>
          <a:xfrm>
            <a:off x="1447800" y="2209800"/>
            <a:ext cx="7162800" cy="3002433"/>
          </a:xfrm>
        </p:spPr>
        <p:txBody>
          <a:bodyPr>
            <a:noAutofit/>
          </a:bodyPr>
          <a:lstStyle/>
          <a:p>
            <a:pPr marL="0" indent="0">
              <a:spcBef>
                <a:spcPts val="0"/>
              </a:spcBef>
              <a:spcAft>
                <a:spcPts val="600"/>
              </a:spcAft>
              <a:buNone/>
            </a:pPr>
            <a:r>
              <a:rPr lang="en-US" sz="2200" dirty="0">
                <a:hlinkClick r:id="rId2" action="ppaction://hlinksldjump"/>
              </a:rPr>
              <a:t>A1. Types of Diversity</a:t>
            </a:r>
            <a:endParaRPr lang="en-US" sz="2200" dirty="0"/>
          </a:p>
          <a:p>
            <a:pPr marL="0" indent="0">
              <a:spcBef>
                <a:spcPts val="0"/>
              </a:spcBef>
              <a:spcAft>
                <a:spcPts val="600"/>
              </a:spcAft>
              <a:buNone/>
            </a:pPr>
            <a:r>
              <a:rPr lang="en-US" sz="2200" dirty="0">
                <a:hlinkClick r:id="rId3" action="ppaction://hlinksldjump"/>
              </a:rPr>
              <a:t>A2. Gender &amp; Sexual Diversity</a:t>
            </a:r>
            <a:endParaRPr lang="en-US" sz="2200" dirty="0"/>
          </a:p>
          <a:p>
            <a:pPr marL="0" indent="0">
              <a:spcBef>
                <a:spcPts val="0"/>
              </a:spcBef>
              <a:spcAft>
                <a:spcPts val="600"/>
              </a:spcAft>
              <a:buNone/>
            </a:pPr>
            <a:r>
              <a:rPr lang="en-US" sz="2200" dirty="0">
                <a:hlinkClick r:id="rId4" action="ppaction://hlinksldjump"/>
              </a:rPr>
              <a:t>A3. Age Diversity</a:t>
            </a:r>
            <a:endParaRPr lang="en-US" sz="2200" dirty="0"/>
          </a:p>
          <a:p>
            <a:pPr marL="0" indent="0">
              <a:spcBef>
                <a:spcPts val="0"/>
              </a:spcBef>
              <a:spcAft>
                <a:spcPts val="600"/>
              </a:spcAft>
              <a:buNone/>
            </a:pPr>
            <a:r>
              <a:rPr lang="en-US" sz="2200" dirty="0">
                <a:hlinkClick r:id="rId5" action="ppaction://hlinksldjump"/>
              </a:rPr>
              <a:t>A4. Race, Ethnicity, Culture, &amp; Language Diversity</a:t>
            </a:r>
            <a:endParaRPr lang="en-US" sz="2200" dirty="0"/>
          </a:p>
          <a:p>
            <a:pPr marL="0" indent="0">
              <a:spcBef>
                <a:spcPts val="0"/>
              </a:spcBef>
              <a:spcAft>
                <a:spcPts val="600"/>
              </a:spcAft>
              <a:buNone/>
            </a:pPr>
            <a:r>
              <a:rPr lang="en-US" sz="2200" dirty="0">
                <a:hlinkClick r:id="rId6" action="ppaction://hlinksldjump"/>
              </a:rPr>
              <a:t>A5. Diversity in Philosophy and Politics</a:t>
            </a:r>
            <a:endParaRPr lang="en-US" sz="2200" dirty="0"/>
          </a:p>
          <a:p>
            <a:pPr marL="0" indent="0">
              <a:spcBef>
                <a:spcPts val="0"/>
              </a:spcBef>
              <a:spcAft>
                <a:spcPts val="600"/>
              </a:spcAft>
              <a:buNone/>
            </a:pPr>
            <a:r>
              <a:rPr lang="en-US" sz="2200" dirty="0">
                <a:hlinkClick r:id="rId7" action="ppaction://hlinksldjump"/>
              </a:rPr>
              <a:t>A6. Personality (True Colors)</a:t>
            </a:r>
            <a:endParaRPr lang="en-US" sz="2200" dirty="0"/>
          </a:p>
          <a:p>
            <a:pPr marL="0" indent="0">
              <a:spcBef>
                <a:spcPts val="0"/>
              </a:spcBef>
              <a:spcAft>
                <a:spcPts val="600"/>
              </a:spcAft>
              <a:buNone/>
            </a:pPr>
            <a:endParaRPr lang="en-US" sz="2200" dirty="0"/>
          </a:p>
        </p:txBody>
      </p:sp>
    </p:spTree>
    <p:extLst>
      <p:ext uri="{BB962C8B-B14F-4D97-AF65-F5344CB8AC3E}">
        <p14:creationId xmlns:p14="http://schemas.microsoft.com/office/powerpoint/2010/main" val="3407696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01EB72-A25F-4675-B69F-D9A6CB676FC3}"/>
              </a:ext>
            </a:extLst>
          </p:cNvPr>
          <p:cNvSpPr>
            <a:spLocks noGrp="1"/>
          </p:cNvSpPr>
          <p:nvPr>
            <p:ph type="title"/>
          </p:nvPr>
        </p:nvSpPr>
        <p:spPr/>
        <p:txBody>
          <a:bodyPr>
            <a:normAutofit fontScale="90000"/>
          </a:bodyPr>
          <a:lstStyle/>
          <a:p>
            <a:r>
              <a:rPr lang="en-US" dirty="0"/>
              <a:t>Sample Gender Diversity Issues</a:t>
            </a:r>
          </a:p>
        </p:txBody>
      </p:sp>
      <p:sp>
        <p:nvSpPr>
          <p:cNvPr id="5" name="Content Placeholder 4">
            <a:extLst>
              <a:ext uri="{FF2B5EF4-FFF2-40B4-BE49-F238E27FC236}">
                <a16:creationId xmlns:a16="http://schemas.microsoft.com/office/drawing/2014/main" id="{E439A1D6-568F-4609-BB3A-5422C5FDE4CF}"/>
              </a:ext>
            </a:extLst>
          </p:cNvPr>
          <p:cNvSpPr>
            <a:spLocks noGrp="1"/>
          </p:cNvSpPr>
          <p:nvPr>
            <p:ph idx="1"/>
          </p:nvPr>
        </p:nvSpPr>
        <p:spPr/>
        <p:txBody>
          <a:bodyPr/>
          <a:lstStyle/>
          <a:p>
            <a:r>
              <a:rPr lang="en-US" dirty="0"/>
              <a:t>Unequal pay for the same work</a:t>
            </a:r>
          </a:p>
          <a:p>
            <a:r>
              <a:rPr lang="en-US" dirty="0"/>
              <a:t>Glass ceilings – equal opportunity</a:t>
            </a:r>
          </a:p>
          <a:p>
            <a:r>
              <a:rPr lang="en-US" dirty="0"/>
              <a:t>Positional bias</a:t>
            </a:r>
          </a:p>
          <a:p>
            <a:r>
              <a:rPr lang="en-US" dirty="0"/>
              <a:t>Terminations</a:t>
            </a:r>
          </a:p>
          <a:p>
            <a:r>
              <a:rPr lang="en-US" dirty="0"/>
              <a:t>School sports teams</a:t>
            </a:r>
          </a:p>
          <a:p>
            <a:pPr lvl="1"/>
            <a:r>
              <a:rPr lang="en-US" dirty="0"/>
              <a:t>Number of teams, funding, importance in school</a:t>
            </a:r>
          </a:p>
        </p:txBody>
      </p:sp>
    </p:spTree>
    <p:extLst>
      <p:ext uri="{BB962C8B-B14F-4D97-AF65-F5344CB8AC3E}">
        <p14:creationId xmlns:p14="http://schemas.microsoft.com/office/powerpoint/2010/main" val="704271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D26711-DAEB-4E76-B522-2872A963159C}"/>
              </a:ext>
            </a:extLst>
          </p:cNvPr>
          <p:cNvSpPr>
            <a:spLocks noGrp="1"/>
          </p:cNvSpPr>
          <p:nvPr>
            <p:ph type="title"/>
          </p:nvPr>
        </p:nvSpPr>
        <p:spPr/>
        <p:txBody>
          <a:bodyPr>
            <a:normAutofit fontScale="90000"/>
          </a:bodyPr>
          <a:lstStyle/>
          <a:p>
            <a:r>
              <a:rPr lang="en-US" dirty="0"/>
              <a:t>Sample Gender Diversity Issues</a:t>
            </a:r>
          </a:p>
        </p:txBody>
      </p:sp>
      <p:sp>
        <p:nvSpPr>
          <p:cNvPr id="5" name="Content Placeholder 4">
            <a:extLst>
              <a:ext uri="{FF2B5EF4-FFF2-40B4-BE49-F238E27FC236}">
                <a16:creationId xmlns:a16="http://schemas.microsoft.com/office/drawing/2014/main" id="{69C261AF-F69A-4C09-96E2-528E36678D4B}"/>
              </a:ext>
            </a:extLst>
          </p:cNvPr>
          <p:cNvSpPr>
            <a:spLocks noGrp="1"/>
          </p:cNvSpPr>
          <p:nvPr>
            <p:ph idx="1"/>
          </p:nvPr>
        </p:nvSpPr>
        <p:spPr>
          <a:xfrm>
            <a:off x="457200" y="1905000"/>
            <a:ext cx="8229600" cy="4525963"/>
          </a:xfrm>
        </p:spPr>
        <p:txBody>
          <a:bodyPr/>
          <a:lstStyle/>
          <a:p>
            <a:r>
              <a:rPr lang="en-US" dirty="0"/>
              <a:t>Interview questions</a:t>
            </a:r>
          </a:p>
          <a:p>
            <a:r>
              <a:rPr lang="en-US" dirty="0"/>
              <a:t>Task/role expectations</a:t>
            </a:r>
          </a:p>
          <a:p>
            <a:r>
              <a:rPr lang="en-US" dirty="0"/>
              <a:t>Dress codes</a:t>
            </a:r>
          </a:p>
          <a:p>
            <a:r>
              <a:rPr lang="en-US" dirty="0"/>
              <a:t>Office temperature settings</a:t>
            </a:r>
          </a:p>
          <a:p>
            <a:r>
              <a:rPr lang="en-US" dirty="0"/>
              <a:t>Cheer squads</a:t>
            </a:r>
          </a:p>
        </p:txBody>
      </p:sp>
    </p:spTree>
    <p:extLst>
      <p:ext uri="{BB962C8B-B14F-4D97-AF65-F5344CB8AC3E}">
        <p14:creationId xmlns:p14="http://schemas.microsoft.com/office/powerpoint/2010/main" val="152574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AC2901-6A74-4C29-93E4-C93D60CF07F0}"/>
              </a:ext>
            </a:extLst>
          </p:cNvPr>
          <p:cNvSpPr>
            <a:spLocks noGrp="1"/>
          </p:cNvSpPr>
          <p:nvPr>
            <p:ph type="title"/>
          </p:nvPr>
        </p:nvSpPr>
        <p:spPr/>
        <p:txBody>
          <a:bodyPr/>
          <a:lstStyle/>
          <a:p>
            <a:r>
              <a:rPr lang="en-US" dirty="0"/>
              <a:t>Gender Diversity</a:t>
            </a:r>
          </a:p>
        </p:txBody>
      </p:sp>
      <p:sp>
        <p:nvSpPr>
          <p:cNvPr id="5" name="Content Placeholder 4">
            <a:extLst>
              <a:ext uri="{FF2B5EF4-FFF2-40B4-BE49-F238E27FC236}">
                <a16:creationId xmlns:a16="http://schemas.microsoft.com/office/drawing/2014/main" id="{4C96F9F3-A359-476C-B40F-37672936F5E6}"/>
              </a:ext>
            </a:extLst>
          </p:cNvPr>
          <p:cNvSpPr>
            <a:spLocks noGrp="1"/>
          </p:cNvSpPr>
          <p:nvPr>
            <p:ph idx="1"/>
          </p:nvPr>
        </p:nvSpPr>
        <p:spPr/>
        <p:txBody>
          <a:bodyPr/>
          <a:lstStyle/>
          <a:p>
            <a:r>
              <a:rPr lang="en-US" dirty="0"/>
              <a:t>Studies show that companies with greater gender diversity more successful than those dominated by one gender</a:t>
            </a:r>
          </a:p>
          <a:p>
            <a:r>
              <a:rPr lang="en-US" dirty="0"/>
              <a:t>More success in production, financial responsibility, worker satisfaction, reputation, revenues, profits.</a:t>
            </a:r>
          </a:p>
          <a:p>
            <a:r>
              <a:rPr lang="en-US" dirty="0"/>
              <a:t>Similar success in gender diverse schools, military units, clubs</a:t>
            </a:r>
          </a:p>
        </p:txBody>
      </p:sp>
    </p:spTree>
    <p:extLst>
      <p:ext uri="{BB962C8B-B14F-4D97-AF65-F5344CB8AC3E}">
        <p14:creationId xmlns:p14="http://schemas.microsoft.com/office/powerpoint/2010/main" val="1089839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D2C2-336F-40AF-8820-F3176136D43B}"/>
              </a:ext>
            </a:extLst>
          </p:cNvPr>
          <p:cNvSpPr>
            <a:spLocks noGrp="1"/>
          </p:cNvSpPr>
          <p:nvPr>
            <p:ph type="title"/>
          </p:nvPr>
        </p:nvSpPr>
        <p:spPr/>
        <p:txBody>
          <a:bodyPr/>
          <a:lstStyle/>
          <a:p>
            <a:r>
              <a:rPr lang="en-US" dirty="0"/>
              <a:t>Sexual Diversity</a:t>
            </a:r>
          </a:p>
        </p:txBody>
      </p:sp>
      <p:sp>
        <p:nvSpPr>
          <p:cNvPr id="3" name="Content Placeholder 2">
            <a:extLst>
              <a:ext uri="{FF2B5EF4-FFF2-40B4-BE49-F238E27FC236}">
                <a16:creationId xmlns:a16="http://schemas.microsoft.com/office/drawing/2014/main" id="{1E2CC4C1-AB45-46E9-8FFB-FAEB560E6F56}"/>
              </a:ext>
            </a:extLst>
          </p:cNvPr>
          <p:cNvSpPr>
            <a:spLocks noGrp="1"/>
          </p:cNvSpPr>
          <p:nvPr>
            <p:ph idx="1"/>
          </p:nvPr>
        </p:nvSpPr>
        <p:spPr/>
        <p:txBody>
          <a:bodyPr/>
          <a:lstStyle/>
          <a:p>
            <a:r>
              <a:rPr lang="en-US" dirty="0"/>
              <a:t>The diversities of sex characteristics, sexual orientation, &amp; gender identities</a:t>
            </a:r>
          </a:p>
          <a:p>
            <a:r>
              <a:rPr lang="en-US" dirty="0"/>
              <a:t>Physical Sex: based on an individual’s genitals</a:t>
            </a:r>
          </a:p>
          <a:p>
            <a:r>
              <a:rPr lang="en-US" dirty="0"/>
              <a:t>Assigned Sex: Declared at birth</a:t>
            </a:r>
          </a:p>
          <a:p>
            <a:r>
              <a:rPr lang="en-US" dirty="0"/>
              <a:t>Gender Identity: A person’s internal under-standing of their own true gender</a:t>
            </a:r>
          </a:p>
        </p:txBody>
      </p:sp>
    </p:spTree>
    <p:extLst>
      <p:ext uri="{BB962C8B-B14F-4D97-AF65-F5344CB8AC3E}">
        <p14:creationId xmlns:p14="http://schemas.microsoft.com/office/powerpoint/2010/main" val="452644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A1E5-F56D-4D97-9594-B12409CEAFA0}"/>
              </a:ext>
            </a:extLst>
          </p:cNvPr>
          <p:cNvSpPr>
            <a:spLocks noGrp="1"/>
          </p:cNvSpPr>
          <p:nvPr>
            <p:ph type="title"/>
          </p:nvPr>
        </p:nvSpPr>
        <p:spPr/>
        <p:txBody>
          <a:bodyPr/>
          <a:lstStyle/>
          <a:p>
            <a:r>
              <a:rPr lang="en-US" dirty="0"/>
              <a:t>Sexual Diversity</a:t>
            </a:r>
          </a:p>
        </p:txBody>
      </p:sp>
      <p:sp>
        <p:nvSpPr>
          <p:cNvPr id="3" name="Content Placeholder 2">
            <a:extLst>
              <a:ext uri="{FF2B5EF4-FFF2-40B4-BE49-F238E27FC236}">
                <a16:creationId xmlns:a16="http://schemas.microsoft.com/office/drawing/2014/main" id="{831EF0F6-B82F-46FB-8ACA-16CA0CC4059A}"/>
              </a:ext>
            </a:extLst>
          </p:cNvPr>
          <p:cNvSpPr>
            <a:spLocks noGrp="1"/>
          </p:cNvSpPr>
          <p:nvPr>
            <p:ph idx="1"/>
          </p:nvPr>
        </p:nvSpPr>
        <p:spPr>
          <a:xfrm>
            <a:off x="457200" y="1600200"/>
            <a:ext cx="8229600" cy="4983162"/>
          </a:xfrm>
        </p:spPr>
        <p:txBody>
          <a:bodyPr>
            <a:normAutofit fontScale="92500" lnSpcReduction="10000"/>
          </a:bodyPr>
          <a:lstStyle/>
          <a:p>
            <a:r>
              <a:rPr lang="en-US" dirty="0"/>
              <a:t>Gender Role: Society’s belief of appropriate roles for males and females</a:t>
            </a:r>
          </a:p>
          <a:p>
            <a:pPr lvl="1"/>
            <a:r>
              <a:rPr lang="en-US" dirty="0"/>
              <a:t>Dress, behavior, activities</a:t>
            </a:r>
          </a:p>
          <a:p>
            <a:pPr lvl="1"/>
            <a:r>
              <a:rPr lang="en-US" dirty="0"/>
              <a:t>Which restroom to use</a:t>
            </a:r>
          </a:p>
          <a:p>
            <a:r>
              <a:rPr lang="en-US" dirty="0"/>
              <a:t>Gender Presentation: the way people express their gender/role outwardly, including:</a:t>
            </a:r>
          </a:p>
          <a:p>
            <a:pPr lvl="1"/>
            <a:r>
              <a:rPr lang="en-US" dirty="0"/>
              <a:t>Clothing, jewelry</a:t>
            </a:r>
          </a:p>
          <a:p>
            <a:pPr lvl="1"/>
            <a:r>
              <a:rPr lang="en-US" dirty="0"/>
              <a:t>Mannerisms</a:t>
            </a:r>
          </a:p>
          <a:p>
            <a:pPr lvl="1"/>
            <a:r>
              <a:rPr lang="en-US" dirty="0"/>
              <a:t>Hairstyle</a:t>
            </a:r>
          </a:p>
          <a:p>
            <a:pPr lvl="1"/>
            <a:r>
              <a:rPr lang="en-US" dirty="0"/>
              <a:t>Interests</a:t>
            </a:r>
          </a:p>
          <a:p>
            <a:pPr lvl="1"/>
            <a:r>
              <a:rPr lang="en-US" dirty="0"/>
              <a:t>Speech</a:t>
            </a:r>
          </a:p>
          <a:p>
            <a:endParaRPr lang="en-US" dirty="0"/>
          </a:p>
        </p:txBody>
      </p:sp>
    </p:spTree>
    <p:extLst>
      <p:ext uri="{BB962C8B-B14F-4D97-AF65-F5344CB8AC3E}">
        <p14:creationId xmlns:p14="http://schemas.microsoft.com/office/powerpoint/2010/main" val="1677308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FA70D-A5CE-4132-8C3C-BAB01F772A4F}"/>
              </a:ext>
            </a:extLst>
          </p:cNvPr>
          <p:cNvSpPr>
            <a:spLocks noGrp="1"/>
          </p:cNvSpPr>
          <p:nvPr>
            <p:ph type="title"/>
          </p:nvPr>
        </p:nvSpPr>
        <p:spPr/>
        <p:txBody>
          <a:bodyPr/>
          <a:lstStyle/>
          <a:p>
            <a:r>
              <a:rPr lang="en-US" dirty="0"/>
              <a:t>Sexual Diversity</a:t>
            </a:r>
          </a:p>
        </p:txBody>
      </p:sp>
      <p:sp>
        <p:nvSpPr>
          <p:cNvPr id="3" name="Content Placeholder 2">
            <a:extLst>
              <a:ext uri="{FF2B5EF4-FFF2-40B4-BE49-F238E27FC236}">
                <a16:creationId xmlns:a16="http://schemas.microsoft.com/office/drawing/2014/main" id="{084A93D7-AF36-4D02-BD36-893AB5342F45}"/>
              </a:ext>
            </a:extLst>
          </p:cNvPr>
          <p:cNvSpPr>
            <a:spLocks noGrp="1"/>
          </p:cNvSpPr>
          <p:nvPr>
            <p:ph idx="1"/>
          </p:nvPr>
        </p:nvSpPr>
        <p:spPr/>
        <p:txBody>
          <a:bodyPr/>
          <a:lstStyle/>
          <a:p>
            <a:r>
              <a:rPr lang="en-US" dirty="0"/>
              <a:t>Perceived Gender: How someone appears to others. Think about how you ‘know’ someone is female or male</a:t>
            </a:r>
          </a:p>
          <a:p>
            <a:r>
              <a:rPr lang="en-US" dirty="0"/>
              <a:t>i.e. At first glance, many people see someone with short hair wearing a military uniform as male. This may have happened to cadets you know.</a:t>
            </a:r>
          </a:p>
        </p:txBody>
      </p:sp>
    </p:spTree>
    <p:extLst>
      <p:ext uri="{BB962C8B-B14F-4D97-AF65-F5344CB8AC3E}">
        <p14:creationId xmlns:p14="http://schemas.microsoft.com/office/powerpoint/2010/main" val="3789226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B3A1-8E63-4724-8831-B3E7247DAA26}"/>
              </a:ext>
            </a:extLst>
          </p:cNvPr>
          <p:cNvSpPr>
            <a:spLocks noGrp="1"/>
          </p:cNvSpPr>
          <p:nvPr>
            <p:ph type="title"/>
          </p:nvPr>
        </p:nvSpPr>
        <p:spPr/>
        <p:txBody>
          <a:bodyPr/>
          <a:lstStyle/>
          <a:p>
            <a:r>
              <a:rPr lang="en-US" dirty="0"/>
              <a:t>Sexual Diversity</a:t>
            </a:r>
          </a:p>
        </p:txBody>
      </p:sp>
      <p:sp>
        <p:nvSpPr>
          <p:cNvPr id="3" name="Content Placeholder 2">
            <a:extLst>
              <a:ext uri="{FF2B5EF4-FFF2-40B4-BE49-F238E27FC236}">
                <a16:creationId xmlns:a16="http://schemas.microsoft.com/office/drawing/2014/main" id="{14416614-01D2-4DD9-B517-71353AC250DD}"/>
              </a:ext>
            </a:extLst>
          </p:cNvPr>
          <p:cNvSpPr>
            <a:spLocks noGrp="1"/>
          </p:cNvSpPr>
          <p:nvPr>
            <p:ph idx="1"/>
          </p:nvPr>
        </p:nvSpPr>
        <p:spPr/>
        <p:txBody>
          <a:bodyPr/>
          <a:lstStyle/>
          <a:p>
            <a:r>
              <a:rPr lang="en-US" dirty="0"/>
              <a:t>What does this mean</a:t>
            </a:r>
          </a:p>
          <a:p>
            <a:r>
              <a:rPr lang="en-US" dirty="0"/>
              <a:t>Consider the distinctions between physical sex, assigned sex, gender identity, gender role, gender presentation, &amp; perceived gender</a:t>
            </a:r>
          </a:p>
          <a:p>
            <a:r>
              <a:rPr lang="en-US" dirty="0"/>
              <a:t>How do you learn what’s considered appropriate for girls &amp; boys?</a:t>
            </a:r>
          </a:p>
          <a:p>
            <a:r>
              <a:rPr lang="en-US" dirty="0"/>
              <a:t>How does someone else’s gender identity affect you?</a:t>
            </a:r>
          </a:p>
        </p:txBody>
      </p:sp>
    </p:spTree>
    <p:extLst>
      <p:ext uri="{BB962C8B-B14F-4D97-AF65-F5344CB8AC3E}">
        <p14:creationId xmlns:p14="http://schemas.microsoft.com/office/powerpoint/2010/main" val="2144756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altLang="en-US" dirty="0"/>
              <a:t>Check on Learning</a:t>
            </a:r>
          </a:p>
        </p:txBody>
      </p:sp>
      <p:sp>
        <p:nvSpPr>
          <p:cNvPr id="2" name="Content Placeholder 1">
            <a:extLst>
              <a:ext uri="{FF2B5EF4-FFF2-40B4-BE49-F238E27FC236}">
                <a16:creationId xmlns:a16="http://schemas.microsoft.com/office/drawing/2014/main" id="{F99EEB0B-BF88-44FD-8AB1-E4BFC2872BD6}"/>
              </a:ext>
            </a:extLst>
          </p:cNvPr>
          <p:cNvSpPr>
            <a:spLocks noGrp="1"/>
          </p:cNvSpPr>
          <p:nvPr>
            <p:ph idx="1"/>
          </p:nvPr>
        </p:nvSpPr>
        <p:spPr/>
        <p:txBody>
          <a:bodyPr/>
          <a:lstStyle/>
          <a:p>
            <a:pPr marL="514350" indent="-514350">
              <a:buFont typeface="+mj-lt"/>
              <a:buAutoNum type="arabicPeriod"/>
            </a:pPr>
            <a:r>
              <a:rPr lang="en-US" dirty="0"/>
              <a:t>Johnny Smith makes more money than Peggy Jones. Is this gender inequality in pay?</a:t>
            </a:r>
          </a:p>
          <a:p>
            <a:pPr marL="514350" indent="-514350">
              <a:buFont typeface="+mj-lt"/>
              <a:buAutoNum type="arabicPeriod"/>
            </a:pPr>
            <a:r>
              <a:rPr lang="en-US" dirty="0"/>
              <a:t>Is a dress code gender biased? Why or why not?</a:t>
            </a:r>
          </a:p>
          <a:p>
            <a:pPr marL="514350" indent="-514350">
              <a:buFont typeface="+mj-lt"/>
              <a:buAutoNum type="arabicPeriod"/>
            </a:pPr>
            <a:r>
              <a:rPr lang="en-US" dirty="0"/>
              <a:t>What is the difference between physical sex and assigned sex?</a:t>
            </a:r>
          </a:p>
          <a:p>
            <a:pPr marL="514350" indent="-514350">
              <a:buFont typeface="+mj-lt"/>
              <a:buAutoNum type="arabicPeriod"/>
            </a:pPr>
            <a:endParaRPr lang="en-US" dirty="0"/>
          </a:p>
        </p:txBody>
      </p:sp>
    </p:spTree>
    <p:extLst>
      <p:ext uri="{BB962C8B-B14F-4D97-AF65-F5344CB8AC3E}">
        <p14:creationId xmlns:p14="http://schemas.microsoft.com/office/powerpoint/2010/main" val="7758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Age diversity</a:t>
            </a:r>
          </a:p>
        </p:txBody>
      </p:sp>
      <p:sp>
        <p:nvSpPr>
          <p:cNvPr id="5" name="Text Placeholder 4"/>
          <p:cNvSpPr>
            <a:spLocks noGrp="1"/>
          </p:cNvSpPr>
          <p:nvPr>
            <p:ph type="body" idx="1"/>
          </p:nvPr>
        </p:nvSpPr>
        <p:spPr>
          <a:xfrm>
            <a:off x="877572" y="5334000"/>
            <a:ext cx="7429500" cy="1219200"/>
          </a:xfrm>
        </p:spPr>
        <p:txBody>
          <a:bodyPr>
            <a:normAutofit fontScale="47500" lnSpcReduction="20000"/>
          </a:bodyPr>
          <a:lstStyle/>
          <a:p>
            <a:endParaRPr lang="en-US" sz="4200" dirty="0"/>
          </a:p>
          <a:p>
            <a:pPr>
              <a:lnSpc>
                <a:spcPct val="120000"/>
              </a:lnSpc>
              <a:spcBef>
                <a:spcPts val="0"/>
              </a:spcBef>
            </a:pPr>
            <a:r>
              <a:rPr lang="en-US" sz="4200" dirty="0"/>
              <a:t>A4. List four ways Gen Z are different from Millennials</a:t>
            </a:r>
          </a:p>
          <a:p>
            <a:r>
              <a:rPr lang="en-US" sz="6200" dirty="0"/>
              <a:t> </a:t>
            </a:r>
          </a:p>
        </p:txBody>
      </p:sp>
    </p:spTree>
    <p:extLst>
      <p:ext uri="{BB962C8B-B14F-4D97-AF65-F5344CB8AC3E}">
        <p14:creationId xmlns:p14="http://schemas.microsoft.com/office/powerpoint/2010/main" val="2725459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9CB18-D453-4406-8C10-7095F737417B}"/>
              </a:ext>
            </a:extLst>
          </p:cNvPr>
          <p:cNvSpPr>
            <a:spLocks noGrp="1"/>
          </p:cNvSpPr>
          <p:nvPr>
            <p:ph type="title"/>
          </p:nvPr>
        </p:nvSpPr>
        <p:spPr/>
        <p:txBody>
          <a:bodyPr/>
          <a:lstStyle/>
          <a:p>
            <a:r>
              <a:rPr lang="en-US" dirty="0"/>
              <a:t>Age Diversity</a:t>
            </a:r>
          </a:p>
        </p:txBody>
      </p:sp>
      <p:sp>
        <p:nvSpPr>
          <p:cNvPr id="5" name="Content Placeholder 4">
            <a:extLst>
              <a:ext uri="{FF2B5EF4-FFF2-40B4-BE49-F238E27FC236}">
                <a16:creationId xmlns:a16="http://schemas.microsoft.com/office/drawing/2014/main" id="{7D7FB9C1-4654-4F5E-B465-5B369553663A}"/>
              </a:ext>
            </a:extLst>
          </p:cNvPr>
          <p:cNvSpPr>
            <a:spLocks noGrp="1"/>
          </p:cNvSpPr>
          <p:nvPr>
            <p:ph idx="1"/>
          </p:nvPr>
        </p:nvSpPr>
        <p:spPr>
          <a:xfrm>
            <a:off x="457200" y="1981200"/>
            <a:ext cx="8229600" cy="4525963"/>
          </a:xfrm>
        </p:spPr>
        <p:txBody>
          <a:bodyPr/>
          <a:lstStyle/>
          <a:p>
            <a:r>
              <a:rPr lang="en-US" dirty="0"/>
              <a:t>Affects how you interact with others </a:t>
            </a:r>
          </a:p>
          <a:p>
            <a:r>
              <a:rPr lang="en-US" dirty="0"/>
              <a:t>Discussed in terms of ‘generations’</a:t>
            </a:r>
          </a:p>
          <a:p>
            <a:r>
              <a:rPr lang="en-US" dirty="0"/>
              <a:t>May form cliques or social circles</a:t>
            </a:r>
          </a:p>
          <a:p>
            <a:r>
              <a:rPr lang="en-US" dirty="0"/>
              <a:t>May disagree on how things should be done</a:t>
            </a:r>
          </a:p>
          <a:p>
            <a:r>
              <a:rPr lang="en-US" dirty="0"/>
              <a:t>Open communication </a:t>
            </a:r>
            <a:r>
              <a:rPr lang="en-US" dirty="0" err="1"/>
              <a:t>smoothes</a:t>
            </a:r>
            <a:r>
              <a:rPr lang="en-US" dirty="0"/>
              <a:t> over differences</a:t>
            </a:r>
          </a:p>
        </p:txBody>
      </p:sp>
    </p:spTree>
    <p:extLst>
      <p:ext uri="{BB962C8B-B14F-4D97-AF65-F5344CB8AC3E}">
        <p14:creationId xmlns:p14="http://schemas.microsoft.com/office/powerpoint/2010/main" val="340134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DIVERSITY</a:t>
            </a:r>
          </a:p>
        </p:txBody>
      </p:sp>
      <p:sp>
        <p:nvSpPr>
          <p:cNvPr id="5" name="Text Placeholder 4"/>
          <p:cNvSpPr>
            <a:spLocks noGrp="1"/>
          </p:cNvSpPr>
          <p:nvPr>
            <p:ph type="body" idx="1"/>
          </p:nvPr>
        </p:nvSpPr>
        <p:spPr>
          <a:xfrm>
            <a:off x="492356" y="5257800"/>
            <a:ext cx="7772400" cy="914400"/>
          </a:xfrm>
        </p:spPr>
        <p:txBody>
          <a:bodyPr>
            <a:normAutofit/>
          </a:bodyPr>
          <a:lstStyle/>
          <a:p>
            <a:pPr>
              <a:spcBef>
                <a:spcPts val="0"/>
              </a:spcBef>
            </a:pPr>
            <a:r>
              <a:rPr lang="en-US" dirty="0"/>
              <a:t>A1. Define ‘diversity’ and discuss the difference between Identity Diversity, Value Diversity, Cognitive Diversity, and Behavioral Diversity.</a:t>
            </a:r>
          </a:p>
          <a:p>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9224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15D0-D7C3-4691-8114-9A84C81473C4}"/>
              </a:ext>
            </a:extLst>
          </p:cNvPr>
          <p:cNvSpPr>
            <a:spLocks noGrp="1"/>
          </p:cNvSpPr>
          <p:nvPr>
            <p:ph type="title"/>
          </p:nvPr>
        </p:nvSpPr>
        <p:spPr/>
        <p:txBody>
          <a:bodyPr/>
          <a:lstStyle/>
          <a:p>
            <a:r>
              <a:rPr lang="en-US" dirty="0"/>
              <a:t>Advantages to Diversity</a:t>
            </a:r>
          </a:p>
        </p:txBody>
      </p:sp>
      <p:sp>
        <p:nvSpPr>
          <p:cNvPr id="3" name="Content Placeholder 2">
            <a:extLst>
              <a:ext uri="{FF2B5EF4-FFF2-40B4-BE49-F238E27FC236}">
                <a16:creationId xmlns:a16="http://schemas.microsoft.com/office/drawing/2014/main" id="{12C07243-2640-4FD6-82EE-FC477D864410}"/>
              </a:ext>
            </a:extLst>
          </p:cNvPr>
          <p:cNvSpPr>
            <a:spLocks noGrp="1"/>
          </p:cNvSpPr>
          <p:nvPr>
            <p:ph idx="1"/>
          </p:nvPr>
        </p:nvSpPr>
        <p:spPr/>
        <p:txBody>
          <a:bodyPr/>
          <a:lstStyle/>
          <a:p>
            <a:r>
              <a:rPr lang="en-US" dirty="0"/>
              <a:t>Age diversity has advantages:</a:t>
            </a:r>
          </a:p>
          <a:p>
            <a:pPr lvl="1"/>
            <a:r>
              <a:rPr lang="en-US" dirty="0"/>
              <a:t>Multiple ways of looking at issues</a:t>
            </a:r>
          </a:p>
          <a:p>
            <a:pPr lvl="1"/>
            <a:r>
              <a:rPr lang="en-US" dirty="0"/>
              <a:t>Problem solving</a:t>
            </a:r>
          </a:p>
          <a:p>
            <a:pPr lvl="1"/>
            <a:r>
              <a:rPr lang="en-US" dirty="0"/>
              <a:t>Creativity</a:t>
            </a:r>
          </a:p>
          <a:p>
            <a:pPr lvl="1"/>
            <a:r>
              <a:rPr lang="en-US" dirty="0"/>
              <a:t>Social awareness</a:t>
            </a:r>
          </a:p>
          <a:p>
            <a:r>
              <a:rPr lang="en-US" dirty="0"/>
              <a:t>And disadvantages</a:t>
            </a:r>
          </a:p>
          <a:p>
            <a:pPr lvl="1"/>
            <a:r>
              <a:rPr lang="en-US" dirty="0"/>
              <a:t>Tension between generations</a:t>
            </a:r>
          </a:p>
          <a:p>
            <a:pPr lvl="1"/>
            <a:endParaRPr lang="en-US" dirty="0"/>
          </a:p>
          <a:p>
            <a:pPr marL="457200" lvl="1" indent="0">
              <a:buNone/>
            </a:pPr>
            <a:endParaRPr lang="en-US" dirty="0"/>
          </a:p>
        </p:txBody>
      </p:sp>
    </p:spTree>
    <p:extLst>
      <p:ext uri="{BB962C8B-B14F-4D97-AF65-F5344CB8AC3E}">
        <p14:creationId xmlns:p14="http://schemas.microsoft.com/office/powerpoint/2010/main" val="2183860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15D0-D7C3-4691-8114-9A84C81473C4}"/>
              </a:ext>
            </a:extLst>
          </p:cNvPr>
          <p:cNvSpPr>
            <a:spLocks noGrp="1"/>
          </p:cNvSpPr>
          <p:nvPr>
            <p:ph type="title"/>
          </p:nvPr>
        </p:nvSpPr>
        <p:spPr/>
        <p:txBody>
          <a:bodyPr/>
          <a:lstStyle/>
          <a:p>
            <a:r>
              <a:rPr lang="en-US" dirty="0"/>
              <a:t>Generation</a:t>
            </a:r>
          </a:p>
        </p:txBody>
      </p:sp>
      <p:sp>
        <p:nvSpPr>
          <p:cNvPr id="3" name="Content Placeholder 2">
            <a:extLst>
              <a:ext uri="{FF2B5EF4-FFF2-40B4-BE49-F238E27FC236}">
                <a16:creationId xmlns:a16="http://schemas.microsoft.com/office/drawing/2014/main" id="{12C07243-2640-4FD6-82EE-FC477D864410}"/>
              </a:ext>
            </a:extLst>
          </p:cNvPr>
          <p:cNvSpPr>
            <a:spLocks noGrp="1"/>
          </p:cNvSpPr>
          <p:nvPr>
            <p:ph idx="1"/>
          </p:nvPr>
        </p:nvSpPr>
        <p:spPr/>
        <p:txBody>
          <a:bodyPr>
            <a:normAutofit lnSpcReduction="10000"/>
          </a:bodyPr>
          <a:lstStyle/>
          <a:p>
            <a:r>
              <a:rPr lang="en-US" dirty="0"/>
              <a:t>“A group of people born around the same time and raised around the same place.”</a:t>
            </a:r>
          </a:p>
          <a:p>
            <a:r>
              <a:rPr lang="en-US" dirty="0"/>
              <a:t>Generations exhibit similar characteristics because their experiences are similar</a:t>
            </a:r>
          </a:p>
          <a:p>
            <a:pPr lvl="1"/>
            <a:r>
              <a:rPr lang="en-US" dirty="0"/>
              <a:t>Communication, shopping, motivation preferences</a:t>
            </a:r>
          </a:p>
          <a:p>
            <a:r>
              <a:rPr lang="en-US" dirty="0"/>
              <a:t>Useful knowledge to people trying to reach, inform, or persuade a large cross-section of a population</a:t>
            </a:r>
          </a:p>
        </p:txBody>
      </p:sp>
    </p:spTree>
    <p:extLst>
      <p:ext uri="{BB962C8B-B14F-4D97-AF65-F5344CB8AC3E}">
        <p14:creationId xmlns:p14="http://schemas.microsoft.com/office/powerpoint/2010/main" val="608435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15D0-D7C3-4691-8114-9A84C81473C4}"/>
              </a:ext>
            </a:extLst>
          </p:cNvPr>
          <p:cNvSpPr>
            <a:spLocks noGrp="1"/>
          </p:cNvSpPr>
          <p:nvPr>
            <p:ph type="title"/>
          </p:nvPr>
        </p:nvSpPr>
        <p:spPr/>
        <p:txBody>
          <a:bodyPr/>
          <a:lstStyle/>
          <a:p>
            <a:r>
              <a:rPr lang="en-US" dirty="0"/>
              <a:t>Generations</a:t>
            </a:r>
          </a:p>
        </p:txBody>
      </p:sp>
      <p:graphicFrame>
        <p:nvGraphicFramePr>
          <p:cNvPr id="4" name="Table 3">
            <a:extLst>
              <a:ext uri="{FF2B5EF4-FFF2-40B4-BE49-F238E27FC236}">
                <a16:creationId xmlns:a16="http://schemas.microsoft.com/office/drawing/2014/main" id="{63568A74-C9EC-4F2F-8B89-095842CCA4F4}"/>
              </a:ext>
            </a:extLst>
          </p:cNvPr>
          <p:cNvGraphicFramePr>
            <a:graphicFrameLocks noGrp="1"/>
          </p:cNvGraphicFramePr>
          <p:nvPr>
            <p:extLst>
              <p:ext uri="{D42A27DB-BD31-4B8C-83A1-F6EECF244321}">
                <p14:modId xmlns:p14="http://schemas.microsoft.com/office/powerpoint/2010/main" val="2196480818"/>
              </p:ext>
            </p:extLst>
          </p:nvPr>
        </p:nvGraphicFramePr>
        <p:xfrm>
          <a:off x="990600" y="1676400"/>
          <a:ext cx="7162800" cy="3810000"/>
        </p:xfrm>
        <a:graphic>
          <a:graphicData uri="http://schemas.openxmlformats.org/drawingml/2006/table">
            <a:tbl>
              <a:tblPr firstRow="1" firstCol="1" bandRow="1">
                <a:tableStyleId>{5C22544A-7EE6-4342-B048-85BDC9FD1C3A}</a:tableStyleId>
              </a:tblPr>
              <a:tblGrid>
                <a:gridCol w="3581400">
                  <a:extLst>
                    <a:ext uri="{9D8B030D-6E8A-4147-A177-3AD203B41FA5}">
                      <a16:colId xmlns:a16="http://schemas.microsoft.com/office/drawing/2014/main" val="1941966908"/>
                    </a:ext>
                  </a:extLst>
                </a:gridCol>
                <a:gridCol w="3581400">
                  <a:extLst>
                    <a:ext uri="{9D8B030D-6E8A-4147-A177-3AD203B41FA5}">
                      <a16:colId xmlns:a16="http://schemas.microsoft.com/office/drawing/2014/main" val="3174917141"/>
                    </a:ext>
                  </a:extLst>
                </a:gridCol>
              </a:tblGrid>
              <a:tr h="639187">
                <a:tc>
                  <a:txBody>
                    <a:bodyPr/>
                    <a:lstStyle/>
                    <a:p>
                      <a:pPr marL="0" marR="0">
                        <a:lnSpc>
                          <a:spcPct val="115000"/>
                        </a:lnSpc>
                        <a:spcBef>
                          <a:spcPts val="0"/>
                        </a:spcBef>
                        <a:spcAft>
                          <a:spcPts val="1800"/>
                        </a:spcAft>
                      </a:pPr>
                      <a:r>
                        <a:rPr lang="en-US" sz="1800" dirty="0">
                          <a:effectLst/>
                        </a:rPr>
                        <a:t>Generation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a:effectLst/>
                        </a:rPr>
                        <a:t>Birth Dates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377185"/>
                  </a:ext>
                </a:extLst>
              </a:tr>
              <a:tr h="585887">
                <a:tc>
                  <a:txBody>
                    <a:bodyPr/>
                    <a:lstStyle/>
                    <a:p>
                      <a:pPr marL="0" marR="0">
                        <a:lnSpc>
                          <a:spcPct val="115000"/>
                        </a:lnSpc>
                        <a:spcBef>
                          <a:spcPts val="0"/>
                        </a:spcBef>
                        <a:spcAft>
                          <a:spcPts val="1800"/>
                        </a:spcAft>
                      </a:pPr>
                      <a:r>
                        <a:rPr lang="en-US" sz="1800" dirty="0">
                          <a:effectLst/>
                        </a:rPr>
                        <a:t>Traditionalists or Silent Generation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dirty="0">
                          <a:effectLst/>
                        </a:rPr>
                        <a:t>Born 1945 and before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8675150"/>
                  </a:ext>
                </a:extLst>
              </a:tr>
              <a:tr h="585887">
                <a:tc>
                  <a:txBody>
                    <a:bodyPr/>
                    <a:lstStyle/>
                    <a:p>
                      <a:pPr marL="0" marR="0">
                        <a:lnSpc>
                          <a:spcPct val="115000"/>
                        </a:lnSpc>
                        <a:spcBef>
                          <a:spcPts val="0"/>
                        </a:spcBef>
                        <a:spcAft>
                          <a:spcPts val="1800"/>
                        </a:spcAft>
                      </a:pPr>
                      <a:r>
                        <a:rPr lang="en-US" sz="1800">
                          <a:effectLst/>
                        </a:rPr>
                        <a:t>Baby Boomers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dirty="0">
                          <a:effectLst/>
                        </a:rPr>
                        <a:t>Born 1946-1964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3431375"/>
                  </a:ext>
                </a:extLst>
              </a:tr>
              <a:tr h="585887">
                <a:tc>
                  <a:txBody>
                    <a:bodyPr/>
                    <a:lstStyle/>
                    <a:p>
                      <a:pPr marL="0" marR="0">
                        <a:lnSpc>
                          <a:spcPct val="115000"/>
                        </a:lnSpc>
                        <a:spcBef>
                          <a:spcPts val="0"/>
                        </a:spcBef>
                        <a:spcAft>
                          <a:spcPts val="1800"/>
                        </a:spcAft>
                      </a:pPr>
                      <a:r>
                        <a:rPr lang="en-US" sz="1800">
                          <a:effectLst/>
                        </a:rPr>
                        <a:t>Generation X</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dirty="0">
                          <a:effectLst/>
                        </a:rPr>
                        <a:t>Born 1965-1976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83044"/>
                  </a:ext>
                </a:extLst>
              </a:tr>
              <a:tr h="585887">
                <a:tc>
                  <a:txBody>
                    <a:bodyPr/>
                    <a:lstStyle/>
                    <a:p>
                      <a:pPr marL="0" marR="0">
                        <a:lnSpc>
                          <a:spcPct val="115000"/>
                        </a:lnSpc>
                        <a:spcBef>
                          <a:spcPts val="0"/>
                        </a:spcBef>
                        <a:spcAft>
                          <a:spcPts val="1800"/>
                        </a:spcAft>
                      </a:pPr>
                      <a:r>
                        <a:rPr lang="en-US" sz="1800">
                          <a:effectLst/>
                        </a:rPr>
                        <a:t>Millennials or Generation 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dirty="0">
                          <a:effectLst/>
                        </a:rPr>
                        <a:t>Born 1977-1995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6728929"/>
                  </a:ext>
                </a:extLst>
              </a:tr>
              <a:tr h="827265">
                <a:tc>
                  <a:txBody>
                    <a:bodyPr/>
                    <a:lstStyle/>
                    <a:p>
                      <a:pPr marL="0" marR="0">
                        <a:lnSpc>
                          <a:spcPct val="115000"/>
                        </a:lnSpc>
                        <a:spcBef>
                          <a:spcPts val="0"/>
                        </a:spcBef>
                        <a:spcAft>
                          <a:spcPts val="1800"/>
                        </a:spcAft>
                      </a:pPr>
                      <a:r>
                        <a:rPr lang="en-US" sz="1800">
                          <a:effectLst/>
                        </a:rPr>
                        <a:t>Generation Z, (also known as iGen, or Centennials)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800"/>
                        </a:spcAft>
                      </a:pPr>
                      <a:r>
                        <a:rPr lang="en-US" sz="1800" dirty="0">
                          <a:effectLst/>
                        </a:rPr>
                        <a:t>Born 1996-(2010-2015)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9237695"/>
                  </a:ext>
                </a:extLst>
              </a:tr>
            </a:tbl>
          </a:graphicData>
        </a:graphic>
      </p:graphicFrame>
    </p:spTree>
    <p:extLst>
      <p:ext uri="{BB962C8B-B14F-4D97-AF65-F5344CB8AC3E}">
        <p14:creationId xmlns:p14="http://schemas.microsoft.com/office/powerpoint/2010/main" val="218684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15D0-D7C3-4691-8114-9A84C81473C4}"/>
              </a:ext>
            </a:extLst>
          </p:cNvPr>
          <p:cNvSpPr>
            <a:spLocks noGrp="1"/>
          </p:cNvSpPr>
          <p:nvPr>
            <p:ph type="title"/>
          </p:nvPr>
        </p:nvSpPr>
        <p:spPr/>
        <p:txBody>
          <a:bodyPr/>
          <a:lstStyle/>
          <a:p>
            <a:r>
              <a:rPr lang="en-US" dirty="0"/>
              <a:t>From Millennials to Gen Z</a:t>
            </a:r>
          </a:p>
        </p:txBody>
      </p:sp>
      <p:sp>
        <p:nvSpPr>
          <p:cNvPr id="3" name="Content Placeholder 2">
            <a:extLst>
              <a:ext uri="{FF2B5EF4-FFF2-40B4-BE49-F238E27FC236}">
                <a16:creationId xmlns:a16="http://schemas.microsoft.com/office/drawing/2014/main" id="{12C07243-2640-4FD6-82EE-FC477D864410}"/>
              </a:ext>
            </a:extLst>
          </p:cNvPr>
          <p:cNvSpPr>
            <a:spLocks noGrp="1"/>
          </p:cNvSpPr>
          <p:nvPr>
            <p:ph idx="1"/>
          </p:nvPr>
        </p:nvSpPr>
        <p:spPr/>
        <p:txBody>
          <a:bodyPr/>
          <a:lstStyle/>
          <a:p>
            <a:r>
              <a:rPr lang="en-US" dirty="0"/>
              <a:t>For Millennials, 9-11 was significant in their lives. For Gen Z, it wasn’t (they were too young)</a:t>
            </a:r>
          </a:p>
          <a:p>
            <a:r>
              <a:rPr lang="en-US" dirty="0"/>
              <a:t>Millennials show significant differences from their predecessors – Gen X</a:t>
            </a:r>
          </a:p>
          <a:p>
            <a:r>
              <a:rPr lang="en-US" dirty="0"/>
              <a:t>Different attitudes toward employment, sales, &amp; marketing</a:t>
            </a:r>
          </a:p>
        </p:txBody>
      </p:sp>
    </p:spTree>
    <p:extLst>
      <p:ext uri="{BB962C8B-B14F-4D97-AF65-F5344CB8AC3E}">
        <p14:creationId xmlns:p14="http://schemas.microsoft.com/office/powerpoint/2010/main" val="1266643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B695-1F8B-4203-9CD6-A5ECE592FF38}"/>
              </a:ext>
            </a:extLst>
          </p:cNvPr>
          <p:cNvSpPr>
            <a:spLocks noGrp="1"/>
          </p:cNvSpPr>
          <p:nvPr>
            <p:ph type="title"/>
          </p:nvPr>
        </p:nvSpPr>
        <p:spPr/>
        <p:txBody>
          <a:bodyPr/>
          <a:lstStyle/>
          <a:p>
            <a:r>
              <a:rPr lang="en-US" dirty="0"/>
              <a:t>Gen Z (</a:t>
            </a:r>
            <a:r>
              <a:rPr lang="en-US" dirty="0" err="1"/>
              <a:t>iGen</a:t>
            </a:r>
            <a:r>
              <a:rPr lang="en-US" dirty="0"/>
              <a:t>, Centennials)</a:t>
            </a:r>
          </a:p>
        </p:txBody>
      </p:sp>
      <p:sp>
        <p:nvSpPr>
          <p:cNvPr id="3" name="Content Placeholder 2">
            <a:extLst>
              <a:ext uri="{FF2B5EF4-FFF2-40B4-BE49-F238E27FC236}">
                <a16:creationId xmlns:a16="http://schemas.microsoft.com/office/drawing/2014/main" id="{D1F38D5D-89ED-4440-AFAD-921829EBA829}"/>
              </a:ext>
            </a:extLst>
          </p:cNvPr>
          <p:cNvSpPr>
            <a:spLocks noGrp="1"/>
          </p:cNvSpPr>
          <p:nvPr>
            <p:ph idx="1"/>
          </p:nvPr>
        </p:nvSpPr>
        <p:spPr/>
        <p:txBody>
          <a:bodyPr/>
          <a:lstStyle/>
          <a:p>
            <a:r>
              <a:rPr lang="en-US" dirty="0"/>
              <a:t>The current ‘new’ generation</a:t>
            </a:r>
          </a:p>
          <a:p>
            <a:r>
              <a:rPr lang="en-US" dirty="0"/>
              <a:t>Different from predecessors in parenting, education, employment, entrepreneurship, sales, marketing, politics, religion and more</a:t>
            </a:r>
          </a:p>
          <a:p>
            <a:r>
              <a:rPr lang="en-US" dirty="0"/>
              <a:t>Your generation</a:t>
            </a:r>
          </a:p>
          <a:p>
            <a:r>
              <a:rPr lang="en-US" dirty="0"/>
              <a:t>You’ve never known life without the Internet</a:t>
            </a:r>
          </a:p>
        </p:txBody>
      </p:sp>
    </p:spTree>
    <p:extLst>
      <p:ext uri="{BB962C8B-B14F-4D97-AF65-F5344CB8AC3E}">
        <p14:creationId xmlns:p14="http://schemas.microsoft.com/office/powerpoint/2010/main" val="2789053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38E23-BC25-420C-91B5-CB0162C72C4F}"/>
              </a:ext>
            </a:extLst>
          </p:cNvPr>
          <p:cNvSpPr>
            <a:spLocks noGrp="1"/>
          </p:cNvSpPr>
          <p:nvPr>
            <p:ph type="title"/>
          </p:nvPr>
        </p:nvSpPr>
        <p:spPr/>
        <p:txBody>
          <a:bodyPr/>
          <a:lstStyle/>
          <a:p>
            <a:r>
              <a:rPr lang="en-US" dirty="0"/>
              <a:t>Millennials vs Gen Z</a:t>
            </a:r>
          </a:p>
        </p:txBody>
      </p:sp>
      <p:graphicFrame>
        <p:nvGraphicFramePr>
          <p:cNvPr id="4" name="Table 3">
            <a:extLst>
              <a:ext uri="{FF2B5EF4-FFF2-40B4-BE49-F238E27FC236}">
                <a16:creationId xmlns:a16="http://schemas.microsoft.com/office/drawing/2014/main" id="{E0B74841-E553-4014-96F9-A447437D23C7}"/>
              </a:ext>
            </a:extLst>
          </p:cNvPr>
          <p:cNvGraphicFramePr>
            <a:graphicFrameLocks noGrp="1"/>
          </p:cNvGraphicFramePr>
          <p:nvPr>
            <p:extLst>
              <p:ext uri="{D42A27DB-BD31-4B8C-83A1-F6EECF244321}">
                <p14:modId xmlns:p14="http://schemas.microsoft.com/office/powerpoint/2010/main" val="348252520"/>
              </p:ext>
            </p:extLst>
          </p:nvPr>
        </p:nvGraphicFramePr>
        <p:xfrm>
          <a:off x="715609" y="1981200"/>
          <a:ext cx="7712782" cy="4204208"/>
        </p:xfrm>
        <a:graphic>
          <a:graphicData uri="http://schemas.openxmlformats.org/drawingml/2006/table">
            <a:tbl>
              <a:tblPr firstRow="1" firstCol="1" bandRow="1">
                <a:tableStyleId>{5C22544A-7EE6-4342-B048-85BDC9FD1C3A}</a:tableStyleId>
              </a:tblPr>
              <a:tblGrid>
                <a:gridCol w="3856391">
                  <a:extLst>
                    <a:ext uri="{9D8B030D-6E8A-4147-A177-3AD203B41FA5}">
                      <a16:colId xmlns:a16="http://schemas.microsoft.com/office/drawing/2014/main" val="1744829717"/>
                    </a:ext>
                  </a:extLst>
                </a:gridCol>
                <a:gridCol w="3856391">
                  <a:extLst>
                    <a:ext uri="{9D8B030D-6E8A-4147-A177-3AD203B41FA5}">
                      <a16:colId xmlns:a16="http://schemas.microsoft.com/office/drawing/2014/main" val="2086627634"/>
                    </a:ext>
                  </a:extLst>
                </a:gridCol>
              </a:tblGrid>
              <a:tr h="503194">
                <a:tc>
                  <a:txBody>
                    <a:bodyPr/>
                    <a:lstStyle/>
                    <a:p>
                      <a:pPr marL="0" marR="0" fontAlgn="base">
                        <a:lnSpc>
                          <a:spcPct val="115000"/>
                        </a:lnSpc>
                        <a:spcBef>
                          <a:spcPts val="0"/>
                        </a:spcBef>
                        <a:spcAft>
                          <a:spcPts val="0"/>
                        </a:spcAft>
                      </a:pPr>
                      <a:r>
                        <a:rPr lang="en-US" sz="1800" dirty="0">
                          <a:effectLst/>
                        </a:rPr>
                        <a:t>Millennials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a:effectLst/>
                        </a:rPr>
                        <a:t>Generation Z</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1605666139"/>
                  </a:ext>
                </a:extLst>
              </a:tr>
              <a:tr h="503194">
                <a:tc>
                  <a:txBody>
                    <a:bodyPr/>
                    <a:lstStyle/>
                    <a:p>
                      <a:pPr marL="0" marR="0" fontAlgn="base">
                        <a:lnSpc>
                          <a:spcPct val="115000"/>
                        </a:lnSpc>
                        <a:spcBef>
                          <a:spcPts val="0"/>
                        </a:spcBef>
                        <a:spcAft>
                          <a:spcPts val="0"/>
                        </a:spcAft>
                      </a:pPr>
                      <a:r>
                        <a:rPr lang="en-US" sz="1800" dirty="0">
                          <a:effectLst/>
                        </a:rPr>
                        <a:t>Raised by Baby Boomers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a:effectLst/>
                        </a:rPr>
                        <a:t>Raised by Gen Xers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4217811070"/>
                  </a:ext>
                </a:extLst>
              </a:tr>
              <a:tr h="503194">
                <a:tc>
                  <a:txBody>
                    <a:bodyPr/>
                    <a:lstStyle/>
                    <a:p>
                      <a:pPr marL="0" marR="0" fontAlgn="base">
                        <a:lnSpc>
                          <a:spcPct val="115000"/>
                        </a:lnSpc>
                        <a:spcBef>
                          <a:spcPts val="0"/>
                        </a:spcBef>
                        <a:spcAft>
                          <a:spcPts val="0"/>
                        </a:spcAft>
                      </a:pPr>
                      <a:r>
                        <a:rPr lang="en-US" sz="1800" dirty="0">
                          <a:effectLst/>
                        </a:rPr>
                        <a:t>Grew up during an economic boom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a:effectLst/>
                        </a:rPr>
                        <a:t>Grew up during a recession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2555705681"/>
                  </a:ext>
                </a:extLst>
              </a:tr>
              <a:tr h="503194">
                <a:tc>
                  <a:txBody>
                    <a:bodyPr/>
                    <a:lstStyle/>
                    <a:p>
                      <a:pPr marL="0" marR="0" fontAlgn="base">
                        <a:lnSpc>
                          <a:spcPct val="115000"/>
                        </a:lnSpc>
                        <a:spcBef>
                          <a:spcPts val="0"/>
                        </a:spcBef>
                        <a:spcAft>
                          <a:spcPts val="0"/>
                        </a:spcAft>
                      </a:pPr>
                      <a:r>
                        <a:rPr lang="en-US" sz="1800" dirty="0">
                          <a:effectLst/>
                        </a:rPr>
                        <a:t>Tend to be idealistic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a:effectLst/>
                        </a:rPr>
                        <a:t>Tend to be pragmatic</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3130809677"/>
                  </a:ext>
                </a:extLst>
              </a:tr>
              <a:tr h="503194">
                <a:tc>
                  <a:txBody>
                    <a:bodyPr/>
                    <a:lstStyle/>
                    <a:p>
                      <a:pPr marL="0" marR="0" fontAlgn="base">
                        <a:lnSpc>
                          <a:spcPct val="115000"/>
                        </a:lnSpc>
                        <a:spcBef>
                          <a:spcPts val="0"/>
                        </a:spcBef>
                        <a:spcAft>
                          <a:spcPts val="0"/>
                        </a:spcAft>
                      </a:pPr>
                      <a:r>
                        <a:rPr lang="en-US" sz="1800" dirty="0">
                          <a:effectLst/>
                        </a:rPr>
                        <a:t>Focused on having experiences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dirty="0">
                          <a:effectLst/>
                        </a:rPr>
                        <a:t>Focused on saving money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3580769731"/>
                  </a:ext>
                </a:extLst>
              </a:tr>
              <a:tr h="503194">
                <a:tc>
                  <a:txBody>
                    <a:bodyPr/>
                    <a:lstStyle/>
                    <a:p>
                      <a:pPr marL="0" marR="0" fontAlgn="base">
                        <a:lnSpc>
                          <a:spcPct val="115000"/>
                        </a:lnSpc>
                        <a:spcBef>
                          <a:spcPts val="0"/>
                        </a:spcBef>
                        <a:spcAft>
                          <a:spcPts val="0"/>
                        </a:spcAft>
                      </a:pPr>
                      <a:r>
                        <a:rPr lang="en-US" sz="1800">
                          <a:effectLst/>
                        </a:rPr>
                        <a:t>Mobile pioneers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dirty="0">
                          <a:effectLst/>
                        </a:rPr>
                        <a:t>Mobile natives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4118729415"/>
                  </a:ext>
                </a:extLst>
              </a:tr>
              <a:tr h="503194">
                <a:tc>
                  <a:txBody>
                    <a:bodyPr/>
                    <a:lstStyle/>
                    <a:p>
                      <a:pPr marL="0" marR="0" fontAlgn="base">
                        <a:lnSpc>
                          <a:spcPct val="115000"/>
                        </a:lnSpc>
                        <a:spcBef>
                          <a:spcPts val="0"/>
                        </a:spcBef>
                        <a:spcAft>
                          <a:spcPts val="0"/>
                        </a:spcAft>
                      </a:pPr>
                      <a:r>
                        <a:rPr lang="en-US" sz="1800">
                          <a:effectLst/>
                        </a:rPr>
                        <a:t>Prefer brands that share their values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dirty="0">
                          <a:effectLst/>
                        </a:rPr>
                        <a:t>Prefer brands that feel authentic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2328615523"/>
                  </a:ext>
                </a:extLst>
              </a:tr>
              <a:tr h="503194">
                <a:tc>
                  <a:txBody>
                    <a:bodyPr/>
                    <a:lstStyle/>
                    <a:p>
                      <a:pPr marL="0" marR="0" fontAlgn="base">
                        <a:lnSpc>
                          <a:spcPct val="115000"/>
                        </a:lnSpc>
                        <a:spcBef>
                          <a:spcPts val="0"/>
                        </a:spcBef>
                        <a:spcAft>
                          <a:spcPts val="0"/>
                        </a:spcAft>
                      </a:pPr>
                      <a:r>
                        <a:rPr lang="en-US" sz="1800">
                          <a:effectLst/>
                        </a:rPr>
                        <a:t>Prefer Facebook and Instagram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tc>
                  <a:txBody>
                    <a:bodyPr/>
                    <a:lstStyle/>
                    <a:p>
                      <a:pPr marL="0" marR="0" fontAlgn="base">
                        <a:lnSpc>
                          <a:spcPct val="115000"/>
                        </a:lnSpc>
                        <a:spcBef>
                          <a:spcPts val="0"/>
                        </a:spcBef>
                        <a:spcAft>
                          <a:spcPts val="0"/>
                        </a:spcAft>
                      </a:pPr>
                      <a:r>
                        <a:rPr lang="en-US" sz="1800" dirty="0">
                          <a:effectLst/>
                        </a:rPr>
                        <a:t>Prefer Snapchat and Instagram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52400" marR="152400" marT="114300" marB="114300" anchor="ctr"/>
                </a:tc>
                <a:extLst>
                  <a:ext uri="{0D108BD9-81ED-4DB2-BD59-A6C34878D82A}">
                    <a16:rowId xmlns:a16="http://schemas.microsoft.com/office/drawing/2014/main" val="3126700356"/>
                  </a:ext>
                </a:extLst>
              </a:tr>
            </a:tbl>
          </a:graphicData>
        </a:graphic>
      </p:graphicFrame>
    </p:spTree>
    <p:extLst>
      <p:ext uri="{BB962C8B-B14F-4D97-AF65-F5344CB8AC3E}">
        <p14:creationId xmlns:p14="http://schemas.microsoft.com/office/powerpoint/2010/main" val="547030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DF82-C816-455C-8B00-87B0DFCEB652}"/>
              </a:ext>
            </a:extLst>
          </p:cNvPr>
          <p:cNvSpPr>
            <a:spLocks noGrp="1"/>
          </p:cNvSpPr>
          <p:nvPr>
            <p:ph type="title"/>
          </p:nvPr>
        </p:nvSpPr>
        <p:spPr/>
        <p:txBody>
          <a:bodyPr/>
          <a:lstStyle/>
          <a:p>
            <a:r>
              <a:rPr lang="en-US" dirty="0"/>
              <a:t>‘True Gen’</a:t>
            </a:r>
          </a:p>
        </p:txBody>
      </p:sp>
      <p:sp>
        <p:nvSpPr>
          <p:cNvPr id="3" name="Content Placeholder 2">
            <a:extLst>
              <a:ext uri="{FF2B5EF4-FFF2-40B4-BE49-F238E27FC236}">
                <a16:creationId xmlns:a16="http://schemas.microsoft.com/office/drawing/2014/main" id="{50A86318-108C-43F3-A4C8-D5401CD17127}"/>
              </a:ext>
            </a:extLst>
          </p:cNvPr>
          <p:cNvSpPr>
            <a:spLocks noGrp="1"/>
          </p:cNvSpPr>
          <p:nvPr>
            <p:ph idx="1"/>
          </p:nvPr>
        </p:nvSpPr>
        <p:spPr/>
        <p:txBody>
          <a:bodyPr>
            <a:normAutofit fontScale="92500" lnSpcReduction="10000"/>
          </a:bodyPr>
          <a:lstStyle/>
          <a:p>
            <a:r>
              <a:rPr lang="en-US" dirty="0"/>
              <a:t>Baby Boomers (1946-1964) – post World War II, consumption</a:t>
            </a:r>
          </a:p>
          <a:p>
            <a:r>
              <a:rPr lang="en-US" dirty="0"/>
              <a:t>Gen Xers (1965-1976) – status</a:t>
            </a:r>
          </a:p>
          <a:p>
            <a:r>
              <a:rPr lang="en-US" dirty="0"/>
              <a:t>Millennials (1977-1995) – experiences</a:t>
            </a:r>
          </a:p>
          <a:p>
            <a:r>
              <a:rPr lang="en-US" dirty="0"/>
              <a:t>Gen Z (1996-2015) – search for truth</a:t>
            </a:r>
          </a:p>
          <a:p>
            <a:endParaRPr lang="en-US" dirty="0"/>
          </a:p>
          <a:p>
            <a:r>
              <a:rPr lang="en-US" dirty="0"/>
              <a:t>There’s not only one way to be</a:t>
            </a:r>
          </a:p>
          <a:p>
            <a:r>
              <a:rPr lang="en-US" dirty="0"/>
              <a:t>Greater freedom of expression, openness to understanding different kinds of people</a:t>
            </a:r>
          </a:p>
        </p:txBody>
      </p:sp>
    </p:spTree>
    <p:extLst>
      <p:ext uri="{BB962C8B-B14F-4D97-AF65-F5344CB8AC3E}">
        <p14:creationId xmlns:p14="http://schemas.microsoft.com/office/powerpoint/2010/main" val="2476630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4368-5817-44E4-9038-E637FDBA4538}"/>
              </a:ext>
            </a:extLst>
          </p:cNvPr>
          <p:cNvSpPr>
            <a:spLocks noGrp="1"/>
          </p:cNvSpPr>
          <p:nvPr>
            <p:ph type="title"/>
          </p:nvPr>
        </p:nvSpPr>
        <p:spPr/>
        <p:txBody>
          <a:bodyPr/>
          <a:lstStyle/>
          <a:p>
            <a:r>
              <a:rPr lang="en-US" dirty="0"/>
              <a:t>Gen Z</a:t>
            </a:r>
          </a:p>
        </p:txBody>
      </p:sp>
      <p:sp>
        <p:nvSpPr>
          <p:cNvPr id="3" name="Content Placeholder 2">
            <a:extLst>
              <a:ext uri="{FF2B5EF4-FFF2-40B4-BE49-F238E27FC236}">
                <a16:creationId xmlns:a16="http://schemas.microsoft.com/office/drawing/2014/main" id="{97CC7CF6-F587-4B9D-84CC-A3C688F45F14}"/>
              </a:ext>
            </a:extLst>
          </p:cNvPr>
          <p:cNvSpPr>
            <a:spLocks noGrp="1"/>
          </p:cNvSpPr>
          <p:nvPr>
            <p:ph idx="1"/>
          </p:nvPr>
        </p:nvSpPr>
        <p:spPr>
          <a:xfrm>
            <a:off x="457200" y="1600200"/>
            <a:ext cx="8229600" cy="4983162"/>
          </a:xfrm>
        </p:spPr>
        <p:txBody>
          <a:bodyPr>
            <a:normAutofit lnSpcReduction="10000"/>
          </a:bodyPr>
          <a:lstStyle/>
          <a:p>
            <a:r>
              <a:rPr lang="en-US" dirty="0"/>
              <a:t>Individuals shape their identities over time</a:t>
            </a:r>
          </a:p>
          <a:p>
            <a:r>
              <a:rPr lang="en-US" dirty="0"/>
              <a:t>Radical inclusiveness – connecting through different truths</a:t>
            </a:r>
          </a:p>
          <a:p>
            <a:r>
              <a:rPr lang="en-US" dirty="0"/>
              <a:t>Friends online &amp; in real world are all friends</a:t>
            </a:r>
          </a:p>
          <a:p>
            <a:r>
              <a:rPr lang="en-US" dirty="0"/>
              <a:t>Technology friendly</a:t>
            </a:r>
          </a:p>
          <a:p>
            <a:r>
              <a:rPr lang="en-US" dirty="0"/>
              <a:t>Fewer confrontations – more dialogue</a:t>
            </a:r>
          </a:p>
          <a:p>
            <a:r>
              <a:rPr lang="en-US" dirty="0"/>
              <a:t>Flexible about differences of opinion within the institutions they connect with</a:t>
            </a:r>
          </a:p>
          <a:p>
            <a:r>
              <a:rPr lang="en-US" dirty="0"/>
              <a:t>Embrace diversity &amp; inclusion</a:t>
            </a:r>
          </a:p>
        </p:txBody>
      </p:sp>
    </p:spTree>
    <p:extLst>
      <p:ext uri="{BB962C8B-B14F-4D97-AF65-F5344CB8AC3E}">
        <p14:creationId xmlns:p14="http://schemas.microsoft.com/office/powerpoint/2010/main" val="2888693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altLang="en-US" dirty="0"/>
              <a:t>Check on Learning</a:t>
            </a:r>
          </a:p>
        </p:txBody>
      </p:sp>
      <p:sp>
        <p:nvSpPr>
          <p:cNvPr id="2" name="Content Placeholder 1">
            <a:extLst>
              <a:ext uri="{FF2B5EF4-FFF2-40B4-BE49-F238E27FC236}">
                <a16:creationId xmlns:a16="http://schemas.microsoft.com/office/drawing/2014/main" id="{55914747-8552-455E-A1BA-D69B626794BD}"/>
              </a:ext>
            </a:extLst>
          </p:cNvPr>
          <p:cNvSpPr>
            <a:spLocks noGrp="1"/>
          </p:cNvSpPr>
          <p:nvPr>
            <p:ph idx="1"/>
          </p:nvPr>
        </p:nvSpPr>
        <p:spPr/>
        <p:txBody>
          <a:bodyPr/>
          <a:lstStyle/>
          <a:p>
            <a:pPr marL="514350" indent="-514350">
              <a:buFont typeface="+mj-lt"/>
              <a:buAutoNum type="arabicPeriod"/>
            </a:pPr>
            <a:r>
              <a:rPr lang="en-US" dirty="0"/>
              <a:t>Name three generations within our society today.</a:t>
            </a:r>
          </a:p>
          <a:p>
            <a:pPr marL="514350" indent="-514350">
              <a:buFont typeface="+mj-lt"/>
              <a:buAutoNum type="arabicPeriod"/>
            </a:pPr>
            <a:r>
              <a:rPr lang="en-US" dirty="0"/>
              <a:t>Someone born in 2010 is in which generation?</a:t>
            </a:r>
          </a:p>
          <a:p>
            <a:pPr marL="514350" indent="-514350">
              <a:buFont typeface="+mj-lt"/>
              <a:buAutoNum type="arabicPeriod"/>
            </a:pPr>
            <a:r>
              <a:rPr lang="en-US" dirty="0"/>
              <a:t>Match the generation to what defines them:</a:t>
            </a:r>
          </a:p>
          <a:p>
            <a:pPr marL="1771650" lvl="3" indent="-514350">
              <a:buAutoNum type="alphaLcPeriod"/>
            </a:pPr>
            <a:r>
              <a:rPr lang="en-US" sz="2400" dirty="0"/>
              <a:t>Baby Boomers	      1. Search for Truth</a:t>
            </a:r>
          </a:p>
          <a:p>
            <a:pPr marL="1771650" lvl="3" indent="-514350">
              <a:buAutoNum type="alphaLcPeriod"/>
            </a:pPr>
            <a:r>
              <a:rPr lang="en-US" sz="2400" dirty="0"/>
              <a:t>Millennials	      2. Love of consumption</a:t>
            </a:r>
          </a:p>
          <a:p>
            <a:pPr marL="1771650" lvl="3" indent="-514350">
              <a:buAutoNum type="alphaLcPeriod"/>
            </a:pPr>
            <a:r>
              <a:rPr lang="en-US" sz="2400" dirty="0"/>
              <a:t>Gen Z		      3. Search for experiences</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33768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Race, ethnicity, culture, &amp; language diversity</a:t>
            </a:r>
          </a:p>
        </p:txBody>
      </p:sp>
      <p:sp>
        <p:nvSpPr>
          <p:cNvPr id="5" name="Text Placeholder 4"/>
          <p:cNvSpPr>
            <a:spLocks noGrp="1"/>
          </p:cNvSpPr>
          <p:nvPr>
            <p:ph type="body" idx="1"/>
          </p:nvPr>
        </p:nvSpPr>
        <p:spPr>
          <a:xfrm>
            <a:off x="266700" y="5487313"/>
            <a:ext cx="8610600" cy="1219200"/>
          </a:xfrm>
        </p:spPr>
        <p:txBody>
          <a:bodyPr>
            <a:normAutofit fontScale="32500" lnSpcReduction="20000"/>
          </a:bodyPr>
          <a:lstStyle/>
          <a:p>
            <a:endParaRPr lang="en-US" sz="4200" dirty="0"/>
          </a:p>
          <a:p>
            <a:pPr lvl="0">
              <a:lnSpc>
                <a:spcPct val="120000"/>
              </a:lnSpc>
              <a:spcBef>
                <a:spcPts val="0"/>
              </a:spcBef>
            </a:pPr>
            <a:r>
              <a:rPr lang="en-US" sz="6200" dirty="0"/>
              <a:t>A5. </a:t>
            </a:r>
            <a:r>
              <a:rPr lang="en-US" sz="6300" dirty="0">
                <a:latin typeface="Calibri" panose="020F0502020204030204" pitchFamily="34" charset="0"/>
                <a:cs typeface="Times New Roman" panose="02020603050405020304" pitchFamily="18" charset="0"/>
              </a:rPr>
              <a:t>Contrast the culture you fall into with another culture that is present in your school.</a:t>
            </a:r>
          </a:p>
          <a:p>
            <a:r>
              <a:rPr lang="en-US" sz="6200" dirty="0"/>
              <a:t> </a:t>
            </a:r>
          </a:p>
        </p:txBody>
      </p:sp>
    </p:spTree>
    <p:extLst>
      <p:ext uri="{BB962C8B-B14F-4D97-AF65-F5344CB8AC3E}">
        <p14:creationId xmlns:p14="http://schemas.microsoft.com/office/powerpoint/2010/main" val="145500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3" name="Title 2">
            <a:extLst>
              <a:ext uri="{FF2B5EF4-FFF2-40B4-BE49-F238E27FC236}">
                <a16:creationId xmlns:a16="http://schemas.microsoft.com/office/drawing/2014/main" id="{8DE5FE2C-C941-4E3B-BCB8-59241C2758DB}"/>
              </a:ext>
            </a:extLst>
          </p:cNvPr>
          <p:cNvSpPr>
            <a:spLocks noGrp="1"/>
          </p:cNvSpPr>
          <p:nvPr>
            <p:ph type="title"/>
          </p:nvPr>
        </p:nvSpPr>
        <p:spPr>
          <a:xfrm>
            <a:off x="990600" y="264692"/>
            <a:ext cx="7162800" cy="1143000"/>
          </a:xfrm>
        </p:spPr>
        <p:txBody>
          <a:bodyPr>
            <a:normAutofit/>
          </a:bodyPr>
          <a:lstStyle/>
          <a:p>
            <a:r>
              <a:rPr lang="en-US" dirty="0"/>
              <a:t>Diversity</a:t>
            </a:r>
          </a:p>
        </p:txBody>
      </p:sp>
      <p:sp>
        <p:nvSpPr>
          <p:cNvPr id="4" name="Content Placeholder 3"/>
          <p:cNvSpPr>
            <a:spLocks noGrp="1"/>
          </p:cNvSpPr>
          <p:nvPr>
            <p:ph idx="1"/>
          </p:nvPr>
        </p:nvSpPr>
        <p:spPr>
          <a:xfrm>
            <a:off x="838200" y="1600200"/>
            <a:ext cx="7772400" cy="5257800"/>
          </a:xfrm>
        </p:spPr>
        <p:txBody>
          <a:bodyPr>
            <a:normAutofit fontScale="70000" lnSpcReduction="20000"/>
          </a:bodyPr>
          <a:lstStyle/>
          <a:p>
            <a:pPr marL="0" indent="0">
              <a:buNone/>
            </a:pPr>
            <a:r>
              <a:rPr lang="en-US" sz="5200" b="1" u="sng" dirty="0"/>
              <a:t>OBJECTIVES</a:t>
            </a:r>
          </a:p>
          <a:p>
            <a:pPr marL="0" indent="0">
              <a:buNone/>
            </a:pPr>
            <a:r>
              <a:rPr lang="en-US" sz="5200" i="1" dirty="0"/>
              <a:t>Cadets understand and support diversity within their Cadet Corps unit, school, and friendships.</a:t>
            </a:r>
            <a:endParaRPr lang="en-US" sz="5200" dirty="0"/>
          </a:p>
          <a:p>
            <a:pPr marL="0" indent="0">
              <a:buNone/>
            </a:pPr>
            <a:endParaRPr lang="en-US" sz="4800" b="1" u="sng" dirty="0"/>
          </a:p>
          <a:p>
            <a:pPr marL="0" indent="0">
              <a:buNone/>
            </a:pPr>
            <a:r>
              <a:rPr lang="en-US" sz="5200" b="1" u="sng" dirty="0"/>
              <a:t>Plan of Action</a:t>
            </a:r>
            <a:endParaRPr lang="en-US" sz="5200" dirty="0"/>
          </a:p>
          <a:p>
            <a:pPr lvl="0"/>
            <a:r>
              <a:rPr lang="en-US" dirty="0"/>
              <a:t>Define ‘diversity’ and discuss the difference between Identity Diversity, Value Diversity, Cognitive Diversity, and Behavioral Diversity.</a:t>
            </a:r>
          </a:p>
          <a:p>
            <a:pPr marL="0" indent="0">
              <a:buNone/>
            </a:pPr>
            <a:endParaRPr lang="en-US" b="1" u="sng" dirty="0"/>
          </a:p>
          <a:p>
            <a:pPr marL="0" indent="0">
              <a:buNone/>
            </a:pPr>
            <a:r>
              <a:rPr lang="en-US" sz="5200" b="1" u="sng" dirty="0"/>
              <a:t>Essential Question</a:t>
            </a:r>
            <a:r>
              <a:rPr lang="en-US" sz="5200" dirty="0"/>
              <a:t>: What are the types of diversity and how do they interrelate?</a:t>
            </a:r>
            <a:endParaRPr lang="en-US" sz="5200" dirty="0">
              <a:highlight>
                <a:srgbClr val="FFFF00"/>
              </a:highlight>
            </a:endParaRPr>
          </a:p>
        </p:txBody>
      </p:sp>
    </p:spTree>
    <p:extLst>
      <p:ext uri="{BB962C8B-B14F-4D97-AF65-F5344CB8AC3E}">
        <p14:creationId xmlns:p14="http://schemas.microsoft.com/office/powerpoint/2010/main" val="907334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9BC404-E812-4039-929B-C455BD344077}"/>
              </a:ext>
            </a:extLst>
          </p:cNvPr>
          <p:cNvSpPr>
            <a:spLocks noGrp="1"/>
          </p:cNvSpPr>
          <p:nvPr>
            <p:ph type="title"/>
          </p:nvPr>
        </p:nvSpPr>
        <p:spPr/>
        <p:txBody>
          <a:bodyPr/>
          <a:lstStyle/>
          <a:p>
            <a:r>
              <a:rPr lang="en-US" dirty="0"/>
              <a:t>Races Listed in Census</a:t>
            </a:r>
          </a:p>
        </p:txBody>
      </p:sp>
      <p:sp>
        <p:nvSpPr>
          <p:cNvPr id="5" name="Content Placeholder 4">
            <a:extLst>
              <a:ext uri="{FF2B5EF4-FFF2-40B4-BE49-F238E27FC236}">
                <a16:creationId xmlns:a16="http://schemas.microsoft.com/office/drawing/2014/main" id="{E3F9E282-B1EA-4C9E-80ED-3CC971B1C343}"/>
              </a:ext>
            </a:extLst>
          </p:cNvPr>
          <p:cNvSpPr>
            <a:spLocks noGrp="1"/>
          </p:cNvSpPr>
          <p:nvPr>
            <p:ph idx="1"/>
          </p:nvPr>
        </p:nvSpPr>
        <p:spPr>
          <a:xfrm>
            <a:off x="457200" y="1905000"/>
            <a:ext cx="8229600" cy="4525963"/>
          </a:xfrm>
        </p:spPr>
        <p:txBody>
          <a:bodyPr>
            <a:normAutofit fontScale="62500" lnSpcReduction="20000"/>
          </a:bodyPr>
          <a:lstStyle/>
          <a:p>
            <a:pPr lvl="0"/>
            <a:r>
              <a:rPr lang="en-US" dirty="0"/>
              <a:t>White</a:t>
            </a:r>
          </a:p>
          <a:p>
            <a:pPr lvl="0"/>
            <a:r>
              <a:rPr lang="en-US" dirty="0"/>
              <a:t>Black or African American</a:t>
            </a:r>
          </a:p>
          <a:p>
            <a:pPr lvl="0"/>
            <a:r>
              <a:rPr lang="en-US" dirty="0"/>
              <a:t>American Indian or Alaska Native </a:t>
            </a:r>
          </a:p>
          <a:p>
            <a:pPr lvl="0"/>
            <a:r>
              <a:rPr lang="en-US" dirty="0"/>
              <a:t>Asian Indian</a:t>
            </a:r>
          </a:p>
          <a:p>
            <a:pPr lvl="0"/>
            <a:r>
              <a:rPr lang="en-US" dirty="0"/>
              <a:t>Chinese</a:t>
            </a:r>
          </a:p>
          <a:p>
            <a:pPr lvl="0"/>
            <a:r>
              <a:rPr lang="en-US" dirty="0"/>
              <a:t>Filipino</a:t>
            </a:r>
          </a:p>
          <a:p>
            <a:pPr lvl="0"/>
            <a:r>
              <a:rPr lang="en-US" dirty="0"/>
              <a:t>Other Asian — (i.e. Hmong, Laotian, Thai, Pakistani, Cambodian, etc.)</a:t>
            </a:r>
          </a:p>
          <a:p>
            <a:pPr lvl="0"/>
            <a:r>
              <a:rPr lang="en-US" dirty="0"/>
              <a:t>Japanese</a:t>
            </a:r>
          </a:p>
          <a:p>
            <a:pPr lvl="0"/>
            <a:r>
              <a:rPr lang="en-US" dirty="0"/>
              <a:t>Korean</a:t>
            </a:r>
          </a:p>
          <a:p>
            <a:pPr lvl="0"/>
            <a:r>
              <a:rPr lang="en-US" dirty="0"/>
              <a:t>Vietnamese</a:t>
            </a:r>
          </a:p>
          <a:p>
            <a:pPr lvl="0"/>
            <a:r>
              <a:rPr lang="en-US" dirty="0"/>
              <a:t>Native Hawaiian</a:t>
            </a:r>
          </a:p>
          <a:p>
            <a:pPr lvl="0"/>
            <a:r>
              <a:rPr lang="en-US" dirty="0"/>
              <a:t>Guamanian or Chamorro</a:t>
            </a:r>
          </a:p>
          <a:p>
            <a:pPr lvl="0"/>
            <a:r>
              <a:rPr lang="en-US" dirty="0"/>
              <a:t>Samoan</a:t>
            </a:r>
          </a:p>
          <a:p>
            <a:pPr lvl="0"/>
            <a:r>
              <a:rPr lang="en-US" dirty="0"/>
              <a:t>Other Pacific Islander — (i.e. Fijian, Tongan, etc.)</a:t>
            </a:r>
          </a:p>
          <a:p>
            <a:endParaRPr lang="en-US" dirty="0"/>
          </a:p>
        </p:txBody>
      </p:sp>
    </p:spTree>
    <p:extLst>
      <p:ext uri="{BB962C8B-B14F-4D97-AF65-F5344CB8AC3E}">
        <p14:creationId xmlns:p14="http://schemas.microsoft.com/office/powerpoint/2010/main" val="3888464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CC4-0713-4B7E-890E-E3512F74240B}"/>
              </a:ext>
            </a:extLst>
          </p:cNvPr>
          <p:cNvSpPr>
            <a:spLocks noGrp="1"/>
          </p:cNvSpPr>
          <p:nvPr>
            <p:ph type="title"/>
          </p:nvPr>
        </p:nvSpPr>
        <p:spPr/>
        <p:txBody>
          <a:bodyPr/>
          <a:lstStyle/>
          <a:p>
            <a:r>
              <a:rPr lang="en-US" dirty="0"/>
              <a:t>5 Categories of Race</a:t>
            </a:r>
          </a:p>
        </p:txBody>
      </p:sp>
      <p:graphicFrame>
        <p:nvGraphicFramePr>
          <p:cNvPr id="4" name="Table 3">
            <a:extLst>
              <a:ext uri="{FF2B5EF4-FFF2-40B4-BE49-F238E27FC236}">
                <a16:creationId xmlns:a16="http://schemas.microsoft.com/office/drawing/2014/main" id="{38222D3F-32BD-4E2F-8B38-16A4D282D241}"/>
              </a:ext>
            </a:extLst>
          </p:cNvPr>
          <p:cNvGraphicFramePr>
            <a:graphicFrameLocks noGrp="1"/>
          </p:cNvGraphicFramePr>
          <p:nvPr>
            <p:extLst>
              <p:ext uri="{D42A27DB-BD31-4B8C-83A1-F6EECF244321}">
                <p14:modId xmlns:p14="http://schemas.microsoft.com/office/powerpoint/2010/main" val="3666783076"/>
              </p:ext>
            </p:extLst>
          </p:nvPr>
        </p:nvGraphicFramePr>
        <p:xfrm>
          <a:off x="961292" y="2057400"/>
          <a:ext cx="7162800" cy="3429000"/>
        </p:xfrm>
        <a:graphic>
          <a:graphicData uri="http://schemas.openxmlformats.org/drawingml/2006/table">
            <a:tbl>
              <a:tblPr firstRow="1" firstCol="1" bandRow="1">
                <a:tableStyleId>{5C22544A-7EE6-4342-B048-85BDC9FD1C3A}</a:tableStyleId>
              </a:tblPr>
              <a:tblGrid>
                <a:gridCol w="3585655">
                  <a:extLst>
                    <a:ext uri="{9D8B030D-6E8A-4147-A177-3AD203B41FA5}">
                      <a16:colId xmlns:a16="http://schemas.microsoft.com/office/drawing/2014/main" val="4043651769"/>
                    </a:ext>
                  </a:extLst>
                </a:gridCol>
                <a:gridCol w="3577145">
                  <a:extLst>
                    <a:ext uri="{9D8B030D-6E8A-4147-A177-3AD203B41FA5}">
                      <a16:colId xmlns:a16="http://schemas.microsoft.com/office/drawing/2014/main" val="254770534"/>
                    </a:ext>
                  </a:extLst>
                </a:gridCol>
              </a:tblGrid>
              <a:tr h="571500">
                <a:tc>
                  <a:txBody>
                    <a:bodyPr/>
                    <a:lstStyle/>
                    <a:p>
                      <a:pPr marL="0" marR="0">
                        <a:lnSpc>
                          <a:spcPct val="115000"/>
                        </a:lnSpc>
                        <a:spcBef>
                          <a:spcPts val="0"/>
                        </a:spcBef>
                        <a:spcAft>
                          <a:spcPts val="0"/>
                        </a:spcAft>
                      </a:pPr>
                      <a:r>
                        <a:rPr lang="en-US" sz="1800" dirty="0">
                          <a:effectLst/>
                        </a:rPr>
                        <a:t>RACE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PERCENTAGE IN US (2010 Census)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6717992"/>
                  </a:ext>
                </a:extLst>
              </a:tr>
              <a:tr h="571500">
                <a:tc>
                  <a:txBody>
                    <a:bodyPr/>
                    <a:lstStyle/>
                    <a:p>
                      <a:pPr marL="0" marR="0">
                        <a:lnSpc>
                          <a:spcPct val="115000"/>
                        </a:lnSpc>
                        <a:spcBef>
                          <a:spcPts val="0"/>
                        </a:spcBef>
                        <a:spcAft>
                          <a:spcPts val="0"/>
                        </a:spcAft>
                      </a:pPr>
                      <a:r>
                        <a:rPr lang="en-US" sz="1800" dirty="0">
                          <a:effectLst/>
                        </a:rPr>
                        <a:t>White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79.96%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0760187"/>
                  </a:ext>
                </a:extLst>
              </a:tr>
              <a:tr h="571500">
                <a:tc>
                  <a:txBody>
                    <a:bodyPr/>
                    <a:lstStyle/>
                    <a:p>
                      <a:pPr marL="0" marR="0">
                        <a:lnSpc>
                          <a:spcPct val="115000"/>
                        </a:lnSpc>
                        <a:spcBef>
                          <a:spcPts val="0"/>
                        </a:spcBef>
                        <a:spcAft>
                          <a:spcPts val="0"/>
                        </a:spcAft>
                      </a:pPr>
                      <a:r>
                        <a:rPr lang="en-US" sz="1800">
                          <a:effectLst/>
                        </a:rPr>
                        <a:t>Black or African American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12.85%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594760"/>
                  </a:ext>
                </a:extLst>
              </a:tr>
              <a:tr h="571500">
                <a:tc>
                  <a:txBody>
                    <a:bodyPr/>
                    <a:lstStyle/>
                    <a:p>
                      <a:pPr marL="0" marR="0">
                        <a:lnSpc>
                          <a:spcPct val="115000"/>
                        </a:lnSpc>
                        <a:spcBef>
                          <a:spcPts val="0"/>
                        </a:spcBef>
                        <a:spcAft>
                          <a:spcPts val="0"/>
                        </a:spcAft>
                      </a:pPr>
                      <a:r>
                        <a:rPr lang="en-US" sz="1800">
                          <a:effectLst/>
                        </a:rPr>
                        <a:t>American Indian/Alaska Native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0.97%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9196799"/>
                  </a:ext>
                </a:extLst>
              </a:tr>
              <a:tr h="571500">
                <a:tc>
                  <a:txBody>
                    <a:bodyPr/>
                    <a:lstStyle/>
                    <a:p>
                      <a:pPr marL="0" marR="0">
                        <a:lnSpc>
                          <a:spcPct val="115000"/>
                        </a:lnSpc>
                        <a:spcBef>
                          <a:spcPts val="0"/>
                        </a:spcBef>
                        <a:spcAft>
                          <a:spcPts val="0"/>
                        </a:spcAft>
                      </a:pPr>
                      <a:r>
                        <a:rPr lang="en-US" sz="1800">
                          <a:effectLst/>
                        </a:rPr>
                        <a:t>Asian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4.43%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7522268"/>
                  </a:ext>
                </a:extLst>
              </a:tr>
              <a:tr h="571500">
                <a:tc>
                  <a:txBody>
                    <a:bodyPr/>
                    <a:lstStyle/>
                    <a:p>
                      <a:pPr marL="0" marR="0">
                        <a:lnSpc>
                          <a:spcPct val="115000"/>
                        </a:lnSpc>
                        <a:spcBef>
                          <a:spcPts val="0"/>
                        </a:spcBef>
                        <a:spcAft>
                          <a:spcPts val="0"/>
                        </a:spcAft>
                      </a:pPr>
                      <a:r>
                        <a:rPr lang="en-US" sz="1800">
                          <a:effectLst/>
                        </a:rPr>
                        <a:t>Hawaiian Native &amp; Pacific Islander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9391294"/>
                  </a:ext>
                </a:extLst>
              </a:tr>
            </a:tbl>
          </a:graphicData>
        </a:graphic>
      </p:graphicFrame>
    </p:spTree>
    <p:extLst>
      <p:ext uri="{BB962C8B-B14F-4D97-AF65-F5344CB8AC3E}">
        <p14:creationId xmlns:p14="http://schemas.microsoft.com/office/powerpoint/2010/main" val="1687005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E8BC8-62BF-449D-AF95-2FA56D9F4154}"/>
              </a:ext>
            </a:extLst>
          </p:cNvPr>
          <p:cNvSpPr>
            <a:spLocks noGrp="1"/>
          </p:cNvSpPr>
          <p:nvPr>
            <p:ph type="title"/>
          </p:nvPr>
        </p:nvSpPr>
        <p:spPr/>
        <p:txBody>
          <a:bodyPr/>
          <a:lstStyle/>
          <a:p>
            <a:r>
              <a:rPr lang="en-US" dirty="0"/>
              <a:t>Hispanic/Latino</a:t>
            </a:r>
          </a:p>
        </p:txBody>
      </p:sp>
      <p:sp>
        <p:nvSpPr>
          <p:cNvPr id="3" name="Content Placeholder 2">
            <a:extLst>
              <a:ext uri="{FF2B5EF4-FFF2-40B4-BE49-F238E27FC236}">
                <a16:creationId xmlns:a16="http://schemas.microsoft.com/office/drawing/2014/main" id="{B9EB7D0B-AB1C-4785-8643-222B9F40F6DC}"/>
              </a:ext>
            </a:extLst>
          </p:cNvPr>
          <p:cNvSpPr>
            <a:spLocks noGrp="1"/>
          </p:cNvSpPr>
          <p:nvPr>
            <p:ph idx="1"/>
          </p:nvPr>
        </p:nvSpPr>
        <p:spPr>
          <a:xfrm>
            <a:off x="457200" y="1981200"/>
            <a:ext cx="8229600" cy="3657600"/>
          </a:xfrm>
        </p:spPr>
        <p:txBody>
          <a:bodyPr/>
          <a:lstStyle/>
          <a:p>
            <a:r>
              <a:rPr lang="en-US" dirty="0"/>
              <a:t>An </a:t>
            </a:r>
            <a:r>
              <a:rPr lang="en-US" i="1" dirty="0"/>
              <a:t>ethnicity</a:t>
            </a:r>
            <a:r>
              <a:rPr lang="en-US" dirty="0"/>
              <a:t>, not a race</a:t>
            </a:r>
          </a:p>
          <a:p>
            <a:r>
              <a:rPr lang="en-US" dirty="0"/>
              <a:t>Ethnicity is defined as belonging to a group that has a common language, culture, and body of traditions.</a:t>
            </a:r>
          </a:p>
          <a:p>
            <a:r>
              <a:rPr lang="en-US" dirty="0"/>
              <a:t>Hispanic/Latino is the only ethnicity tracked by the US Census</a:t>
            </a:r>
          </a:p>
        </p:txBody>
      </p:sp>
    </p:spTree>
    <p:extLst>
      <p:ext uri="{BB962C8B-B14F-4D97-AF65-F5344CB8AC3E}">
        <p14:creationId xmlns:p14="http://schemas.microsoft.com/office/powerpoint/2010/main" val="1327300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6CDD-BD09-4FF0-9B81-1D5DB3270574}"/>
              </a:ext>
            </a:extLst>
          </p:cNvPr>
          <p:cNvSpPr>
            <a:spLocks noGrp="1"/>
          </p:cNvSpPr>
          <p:nvPr>
            <p:ph type="title"/>
          </p:nvPr>
        </p:nvSpPr>
        <p:spPr/>
        <p:txBody>
          <a:bodyPr/>
          <a:lstStyle/>
          <a:p>
            <a:r>
              <a:rPr lang="en-US" dirty="0"/>
              <a:t>Culture</a:t>
            </a:r>
          </a:p>
        </p:txBody>
      </p:sp>
      <p:sp>
        <p:nvSpPr>
          <p:cNvPr id="3" name="Content Placeholder 2">
            <a:extLst>
              <a:ext uri="{FF2B5EF4-FFF2-40B4-BE49-F238E27FC236}">
                <a16:creationId xmlns:a16="http://schemas.microsoft.com/office/drawing/2014/main" id="{DA616BFA-871F-488C-B72B-28AE9D8D555E}"/>
              </a:ext>
            </a:extLst>
          </p:cNvPr>
          <p:cNvSpPr>
            <a:spLocks noGrp="1"/>
          </p:cNvSpPr>
          <p:nvPr>
            <p:ph idx="1"/>
          </p:nvPr>
        </p:nvSpPr>
        <p:spPr/>
        <p:txBody>
          <a:bodyPr/>
          <a:lstStyle/>
          <a:p>
            <a:r>
              <a:rPr lang="en-US" dirty="0"/>
              <a:t>The way people live at a particular time and place.</a:t>
            </a:r>
          </a:p>
          <a:p>
            <a:r>
              <a:rPr lang="en-US" dirty="0"/>
              <a:t>Defined by customs, art, social institutions, beliefs, and way of life</a:t>
            </a:r>
          </a:p>
          <a:p>
            <a:r>
              <a:rPr lang="en-US" dirty="0"/>
              <a:t>In California education, you study 4 cultures: </a:t>
            </a:r>
            <a:r>
              <a:rPr lang="en-US" sz="2800" b="1" dirty="0">
                <a:solidFill>
                  <a:srgbClr val="FF0000"/>
                </a:solidFill>
              </a:rPr>
              <a:t>Asian, African, Hispanic/Latino, &amp; Middle Eastern</a:t>
            </a:r>
            <a:endParaRPr lang="en-US" b="1" dirty="0">
              <a:solidFill>
                <a:srgbClr val="FF0000"/>
              </a:solidFill>
            </a:endParaRPr>
          </a:p>
        </p:txBody>
      </p:sp>
    </p:spTree>
    <p:extLst>
      <p:ext uri="{BB962C8B-B14F-4D97-AF65-F5344CB8AC3E}">
        <p14:creationId xmlns:p14="http://schemas.microsoft.com/office/powerpoint/2010/main" val="16563075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4FCC-81C1-445D-B44C-45CC2618691C}"/>
              </a:ext>
            </a:extLst>
          </p:cNvPr>
          <p:cNvSpPr>
            <a:spLocks noGrp="1"/>
          </p:cNvSpPr>
          <p:nvPr>
            <p:ph type="title"/>
          </p:nvPr>
        </p:nvSpPr>
        <p:spPr/>
        <p:txBody>
          <a:bodyPr/>
          <a:lstStyle/>
          <a:p>
            <a:r>
              <a:rPr lang="en-US" dirty="0"/>
              <a:t>Why Study Cultures</a:t>
            </a:r>
          </a:p>
        </p:txBody>
      </p:sp>
      <p:sp>
        <p:nvSpPr>
          <p:cNvPr id="3" name="Content Placeholder 2">
            <a:extLst>
              <a:ext uri="{FF2B5EF4-FFF2-40B4-BE49-F238E27FC236}">
                <a16:creationId xmlns:a16="http://schemas.microsoft.com/office/drawing/2014/main" id="{A39C8383-BB9B-4776-83BD-0BC5E39F4212}"/>
              </a:ext>
            </a:extLst>
          </p:cNvPr>
          <p:cNvSpPr>
            <a:spLocks noGrp="1"/>
          </p:cNvSpPr>
          <p:nvPr>
            <p:ph idx="1"/>
          </p:nvPr>
        </p:nvSpPr>
        <p:spPr/>
        <p:txBody>
          <a:bodyPr/>
          <a:lstStyle/>
          <a:p>
            <a:r>
              <a:rPr lang="en-US" dirty="0"/>
              <a:t>The more you know about a culture to respect its characteristics, it helps you hate less, understand more, appreciate what they offer (foods, traditions, clothes, architecture, etc.) and acknowledge that they have valid input in the issues you share.</a:t>
            </a:r>
          </a:p>
          <a:p>
            <a:r>
              <a:rPr lang="en-US" dirty="0"/>
              <a:t>A Cadet Corps core value is Respect. Learning about others helps you respect them.</a:t>
            </a:r>
          </a:p>
        </p:txBody>
      </p:sp>
    </p:spTree>
    <p:extLst>
      <p:ext uri="{BB962C8B-B14F-4D97-AF65-F5344CB8AC3E}">
        <p14:creationId xmlns:p14="http://schemas.microsoft.com/office/powerpoint/2010/main" val="776266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F4EF-4DB4-4A05-82B8-7D95B66DBF63}"/>
              </a:ext>
            </a:extLst>
          </p:cNvPr>
          <p:cNvSpPr>
            <a:spLocks noGrp="1"/>
          </p:cNvSpPr>
          <p:nvPr>
            <p:ph type="title"/>
          </p:nvPr>
        </p:nvSpPr>
        <p:spPr/>
        <p:txBody>
          <a:bodyPr/>
          <a:lstStyle/>
          <a:p>
            <a:r>
              <a:rPr lang="en-US" dirty="0"/>
              <a:t>Diversity in Language </a:t>
            </a:r>
          </a:p>
        </p:txBody>
      </p:sp>
      <p:sp>
        <p:nvSpPr>
          <p:cNvPr id="3" name="Content Placeholder 2">
            <a:extLst>
              <a:ext uri="{FF2B5EF4-FFF2-40B4-BE49-F238E27FC236}">
                <a16:creationId xmlns:a16="http://schemas.microsoft.com/office/drawing/2014/main" id="{6D2D5A30-BC92-42C8-9527-8B2689AE85C6}"/>
              </a:ext>
            </a:extLst>
          </p:cNvPr>
          <p:cNvSpPr>
            <a:spLocks noGrp="1"/>
          </p:cNvSpPr>
          <p:nvPr>
            <p:ph idx="1"/>
          </p:nvPr>
        </p:nvSpPr>
        <p:spPr/>
        <p:txBody>
          <a:bodyPr/>
          <a:lstStyle/>
          <a:p>
            <a:r>
              <a:rPr lang="en-US" dirty="0"/>
              <a:t>Impacts in workplace, schools, etc.</a:t>
            </a:r>
          </a:p>
          <a:p>
            <a:r>
              <a:rPr lang="en-US" dirty="0"/>
              <a:t>We tend to exclude people from our circle if they don’t speak our language</a:t>
            </a:r>
          </a:p>
          <a:p>
            <a:r>
              <a:rPr lang="en-US" dirty="0"/>
              <a:t>Lack of common language can separate you from those around you</a:t>
            </a:r>
          </a:p>
          <a:p>
            <a:r>
              <a:rPr lang="en-US" dirty="0"/>
              <a:t>If languages are a part of your culture (in your school, neighborhood, etc.), learn what you can so you can communicate with everyone</a:t>
            </a:r>
          </a:p>
        </p:txBody>
      </p:sp>
    </p:spTree>
    <p:extLst>
      <p:ext uri="{BB962C8B-B14F-4D97-AF65-F5344CB8AC3E}">
        <p14:creationId xmlns:p14="http://schemas.microsoft.com/office/powerpoint/2010/main" val="396850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33F3-EF73-4705-B47D-47C82A2B0E28}"/>
              </a:ext>
            </a:extLst>
          </p:cNvPr>
          <p:cNvSpPr>
            <a:spLocks noGrp="1"/>
          </p:cNvSpPr>
          <p:nvPr>
            <p:ph type="title"/>
          </p:nvPr>
        </p:nvSpPr>
        <p:spPr/>
        <p:txBody>
          <a:bodyPr>
            <a:normAutofit fontScale="90000"/>
          </a:bodyPr>
          <a:lstStyle/>
          <a:p>
            <a:r>
              <a:rPr lang="en-US" dirty="0"/>
              <a:t>Race, Ethnicity, Culture, Language</a:t>
            </a:r>
          </a:p>
        </p:txBody>
      </p:sp>
      <p:sp>
        <p:nvSpPr>
          <p:cNvPr id="3" name="Content Placeholder 2">
            <a:extLst>
              <a:ext uri="{FF2B5EF4-FFF2-40B4-BE49-F238E27FC236}">
                <a16:creationId xmlns:a16="http://schemas.microsoft.com/office/drawing/2014/main" id="{BC59400B-14CE-4E1C-B5C3-CCCD573FE3AE}"/>
              </a:ext>
            </a:extLst>
          </p:cNvPr>
          <p:cNvSpPr>
            <a:spLocks noGrp="1"/>
          </p:cNvSpPr>
          <p:nvPr>
            <p:ph idx="1"/>
          </p:nvPr>
        </p:nvSpPr>
        <p:spPr>
          <a:xfrm>
            <a:off x="457200" y="1600200"/>
            <a:ext cx="8229600" cy="4983162"/>
          </a:xfrm>
        </p:spPr>
        <p:txBody>
          <a:bodyPr>
            <a:normAutofit lnSpcReduction="10000"/>
          </a:bodyPr>
          <a:lstStyle/>
          <a:p>
            <a:r>
              <a:rPr lang="en-US" dirty="0"/>
              <a:t>These categories of diversity &amp; inclusion are important because they’re obvious, and you can’t escape them (or cover them up)</a:t>
            </a:r>
          </a:p>
          <a:p>
            <a:r>
              <a:rPr lang="en-US" dirty="0"/>
              <a:t>They establish, to some extent, your ‘identity’ and social category</a:t>
            </a:r>
          </a:p>
          <a:p>
            <a:r>
              <a:rPr lang="en-US" dirty="0"/>
              <a:t>They offer an opportunity to blend different strengths into the best possible solution</a:t>
            </a:r>
          </a:p>
          <a:p>
            <a:r>
              <a:rPr lang="en-US" dirty="0"/>
              <a:t>They offer the problem of separating you from others who are different, breaking up teams, &amp; causing discrimination</a:t>
            </a:r>
          </a:p>
        </p:txBody>
      </p:sp>
    </p:spTree>
    <p:extLst>
      <p:ext uri="{BB962C8B-B14F-4D97-AF65-F5344CB8AC3E}">
        <p14:creationId xmlns:p14="http://schemas.microsoft.com/office/powerpoint/2010/main" val="3392641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altLang="en-US" dirty="0"/>
              <a:t>Check on Learning</a:t>
            </a:r>
          </a:p>
        </p:txBody>
      </p:sp>
      <p:sp>
        <p:nvSpPr>
          <p:cNvPr id="2" name="Content Placeholder 1">
            <a:extLst>
              <a:ext uri="{FF2B5EF4-FFF2-40B4-BE49-F238E27FC236}">
                <a16:creationId xmlns:a16="http://schemas.microsoft.com/office/drawing/2014/main" id="{7C7DDF4E-5A3C-4909-87CA-44C207C8A61A}"/>
              </a:ext>
            </a:extLst>
          </p:cNvPr>
          <p:cNvSpPr>
            <a:spLocks noGrp="1"/>
          </p:cNvSpPr>
          <p:nvPr>
            <p:ph idx="1"/>
          </p:nvPr>
        </p:nvSpPr>
        <p:spPr>
          <a:xfrm>
            <a:off x="457200" y="2171701"/>
            <a:ext cx="8229600" cy="3429000"/>
          </a:xfrm>
        </p:spPr>
        <p:txBody>
          <a:bodyPr/>
          <a:lstStyle/>
          <a:p>
            <a:pPr marL="514350" indent="-514350">
              <a:buFont typeface="+mj-lt"/>
              <a:buAutoNum type="arabicPeriod"/>
            </a:pPr>
            <a:r>
              <a:rPr lang="en-US" dirty="0"/>
              <a:t>Name 4 of the 5 US Census categories of race.</a:t>
            </a:r>
          </a:p>
          <a:p>
            <a:pPr marL="514350" indent="-514350">
              <a:buFont typeface="+mj-lt"/>
              <a:buAutoNum type="arabicPeriod"/>
            </a:pPr>
            <a:r>
              <a:rPr lang="en-US" dirty="0"/>
              <a:t>What is ethnicity? What is the only ethnicity tracked by the US Census?</a:t>
            </a:r>
          </a:p>
          <a:p>
            <a:pPr marL="514350" indent="-514350">
              <a:buFont typeface="+mj-lt"/>
              <a:buAutoNum type="arabicPeriod"/>
            </a:pPr>
            <a:r>
              <a:rPr lang="en-US" dirty="0"/>
              <a:t>What Cadet Corps </a:t>
            </a:r>
            <a:r>
              <a:rPr lang="en-US" i="1" dirty="0"/>
              <a:t>core value </a:t>
            </a:r>
            <a:r>
              <a:rPr lang="en-US" dirty="0"/>
              <a:t>relates to culture and diversity?</a:t>
            </a:r>
          </a:p>
          <a:p>
            <a:pPr marL="0" indent="0">
              <a:buNone/>
            </a:pPr>
            <a:endParaRPr lang="en-US"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6351703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diversity in </a:t>
            </a:r>
            <a:br>
              <a:rPr lang="en-US" dirty="0"/>
            </a:br>
            <a:r>
              <a:rPr lang="en-US" dirty="0"/>
              <a:t>Philosophy &amp; politics</a:t>
            </a:r>
          </a:p>
        </p:txBody>
      </p:sp>
      <p:sp>
        <p:nvSpPr>
          <p:cNvPr id="5" name="Text Placeholder 4"/>
          <p:cNvSpPr>
            <a:spLocks noGrp="1"/>
          </p:cNvSpPr>
          <p:nvPr>
            <p:ph type="body" idx="1"/>
          </p:nvPr>
        </p:nvSpPr>
        <p:spPr>
          <a:xfrm>
            <a:off x="266700" y="5487313"/>
            <a:ext cx="8610600" cy="1219200"/>
          </a:xfrm>
        </p:spPr>
        <p:txBody>
          <a:bodyPr>
            <a:normAutofit fontScale="32500" lnSpcReduction="20000"/>
          </a:bodyPr>
          <a:lstStyle/>
          <a:p>
            <a:endParaRPr lang="en-US" sz="4200" dirty="0"/>
          </a:p>
          <a:p>
            <a:pPr lvl="0">
              <a:lnSpc>
                <a:spcPct val="120000"/>
              </a:lnSpc>
              <a:spcBef>
                <a:spcPts val="0"/>
              </a:spcBef>
            </a:pPr>
            <a:r>
              <a:rPr lang="en-US" sz="6200" dirty="0"/>
              <a:t>A6. S</a:t>
            </a:r>
            <a:r>
              <a:rPr lang="en-US" sz="6300" dirty="0">
                <a:latin typeface="Calibri" panose="020F0502020204030204" pitchFamily="34" charset="0"/>
                <a:cs typeface="Times New Roman" panose="02020603050405020304" pitchFamily="18" charset="0"/>
              </a:rPr>
              <a:t>elect a religion or political belief, and contrast it with another religion or political belief. List or discuss some differences and similarities.</a:t>
            </a:r>
          </a:p>
          <a:p>
            <a:r>
              <a:rPr lang="en-US" sz="6200" dirty="0"/>
              <a:t> </a:t>
            </a:r>
          </a:p>
        </p:txBody>
      </p:sp>
    </p:spTree>
    <p:extLst>
      <p:ext uri="{BB962C8B-B14F-4D97-AF65-F5344CB8AC3E}">
        <p14:creationId xmlns:p14="http://schemas.microsoft.com/office/powerpoint/2010/main" val="4008257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9C442B-7126-4649-B602-A9AD5FDE2192}"/>
              </a:ext>
            </a:extLst>
          </p:cNvPr>
          <p:cNvSpPr>
            <a:spLocks noGrp="1"/>
          </p:cNvSpPr>
          <p:nvPr>
            <p:ph type="title"/>
          </p:nvPr>
        </p:nvSpPr>
        <p:spPr/>
        <p:txBody>
          <a:bodyPr/>
          <a:lstStyle/>
          <a:p>
            <a:r>
              <a:rPr lang="en-US" dirty="0"/>
              <a:t>Philosophy &amp; Politics</a:t>
            </a:r>
          </a:p>
        </p:txBody>
      </p:sp>
      <p:sp>
        <p:nvSpPr>
          <p:cNvPr id="5" name="Content Placeholder 4">
            <a:extLst>
              <a:ext uri="{FF2B5EF4-FFF2-40B4-BE49-F238E27FC236}">
                <a16:creationId xmlns:a16="http://schemas.microsoft.com/office/drawing/2014/main" id="{71E84481-D6B4-498A-A957-1F17E3E3F653}"/>
              </a:ext>
            </a:extLst>
          </p:cNvPr>
          <p:cNvSpPr>
            <a:spLocks noGrp="1"/>
          </p:cNvSpPr>
          <p:nvPr>
            <p:ph idx="1"/>
          </p:nvPr>
        </p:nvSpPr>
        <p:spPr/>
        <p:txBody>
          <a:bodyPr/>
          <a:lstStyle/>
          <a:p>
            <a:r>
              <a:rPr lang="en-US" dirty="0"/>
              <a:t>Diversity in cultural, spiritual, and political beliefs can sometimes pose a challenge in a diverse organization</a:t>
            </a:r>
          </a:p>
          <a:p>
            <a:r>
              <a:rPr lang="en-US" dirty="0"/>
              <a:t>Respect: Don’t impose your beliefs on others</a:t>
            </a:r>
          </a:p>
          <a:p>
            <a:r>
              <a:rPr lang="en-US" dirty="0"/>
              <a:t>Keep your personal beliefs independent of your organizational responsibilities &amp; duties</a:t>
            </a:r>
          </a:p>
          <a:p>
            <a:r>
              <a:rPr lang="en-US" dirty="0"/>
              <a:t>Don’t talk religion or politics with people you don’t know well</a:t>
            </a:r>
          </a:p>
        </p:txBody>
      </p:sp>
    </p:spTree>
    <p:extLst>
      <p:ext uri="{BB962C8B-B14F-4D97-AF65-F5344CB8AC3E}">
        <p14:creationId xmlns:p14="http://schemas.microsoft.com/office/powerpoint/2010/main" val="392249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9CAD-B864-4B5C-85A1-90D27B3DB695}"/>
              </a:ext>
            </a:extLst>
          </p:cNvPr>
          <p:cNvSpPr>
            <a:spLocks noGrp="1"/>
          </p:cNvSpPr>
          <p:nvPr>
            <p:ph type="title"/>
          </p:nvPr>
        </p:nvSpPr>
        <p:spPr/>
        <p:txBody>
          <a:bodyPr/>
          <a:lstStyle/>
          <a:p>
            <a:r>
              <a:rPr lang="en-US" dirty="0"/>
              <a:t>Diversity Defined</a:t>
            </a:r>
          </a:p>
        </p:txBody>
      </p:sp>
      <p:sp>
        <p:nvSpPr>
          <p:cNvPr id="3" name="Content Placeholder 2">
            <a:extLst>
              <a:ext uri="{FF2B5EF4-FFF2-40B4-BE49-F238E27FC236}">
                <a16:creationId xmlns:a16="http://schemas.microsoft.com/office/drawing/2014/main" id="{04865B60-2600-4D93-90E0-FF39A963FC2F}"/>
              </a:ext>
            </a:extLst>
          </p:cNvPr>
          <p:cNvSpPr>
            <a:spLocks noGrp="1"/>
          </p:cNvSpPr>
          <p:nvPr>
            <p:ph idx="1"/>
          </p:nvPr>
        </p:nvSpPr>
        <p:spPr>
          <a:xfrm>
            <a:off x="457200" y="1981200"/>
            <a:ext cx="7924800" cy="4144963"/>
          </a:xfrm>
          <a:ln>
            <a:solidFill>
              <a:schemeClr val="tx1"/>
            </a:solidFill>
          </a:ln>
        </p:spPr>
        <p:txBody>
          <a:bodyPr>
            <a:normAutofit fontScale="85000" lnSpcReduction="20000"/>
          </a:bodyPr>
          <a:lstStyle/>
          <a:p>
            <a:pPr marL="0" indent="0">
              <a:buNone/>
            </a:pPr>
            <a:r>
              <a:rPr lang="en-US" dirty="0"/>
              <a:t>diversity</a:t>
            </a:r>
          </a:p>
          <a:p>
            <a:pPr marL="0" indent="0" fontAlgn="t">
              <a:buNone/>
            </a:pPr>
            <a:r>
              <a:rPr lang="en-US" dirty="0"/>
              <a:t>[</a:t>
            </a:r>
            <a:r>
              <a:rPr lang="it-IT" dirty="0"/>
              <a:t>di·​ver·​si·​ty | \ də-ˈvər-sə-tē</a:t>
            </a:r>
            <a:r>
              <a:rPr lang="en-US" dirty="0"/>
              <a:t>]</a:t>
            </a:r>
          </a:p>
          <a:p>
            <a:pPr marL="0" indent="0">
              <a:buNone/>
            </a:pPr>
            <a:r>
              <a:rPr lang="en-US" dirty="0"/>
              <a:t>NOUN</a:t>
            </a:r>
          </a:p>
          <a:p>
            <a:pPr marL="0" indent="0" fontAlgn="base">
              <a:buNone/>
            </a:pPr>
            <a:r>
              <a:rPr lang="en-US" b="1" dirty="0"/>
              <a:t>1</a:t>
            </a:r>
            <a:r>
              <a:rPr lang="en-US" dirty="0"/>
              <a:t> </a:t>
            </a:r>
            <a:r>
              <a:rPr lang="en-US" b="1" dirty="0"/>
              <a:t>: </a:t>
            </a:r>
            <a:r>
              <a:rPr lang="en-US" dirty="0"/>
              <a:t>the condition of having or being composed of differing elements </a:t>
            </a:r>
            <a:r>
              <a:rPr lang="en-US" b="1" dirty="0"/>
              <a:t>: </a:t>
            </a:r>
            <a:r>
              <a:rPr lang="en-US" cap="all" dirty="0">
                <a:hlinkClick r:id="rId2"/>
              </a:rPr>
              <a:t>variety</a:t>
            </a:r>
            <a:r>
              <a:rPr lang="en-US" dirty="0"/>
              <a:t> </a:t>
            </a:r>
            <a:r>
              <a:rPr lang="en-US" i="1" dirty="0"/>
              <a:t>especially</a:t>
            </a:r>
            <a:r>
              <a:rPr lang="en-US" dirty="0"/>
              <a:t> </a:t>
            </a:r>
            <a:r>
              <a:rPr lang="en-US" b="1" dirty="0"/>
              <a:t>: </a:t>
            </a:r>
            <a:r>
              <a:rPr lang="en-US" dirty="0"/>
              <a:t>the inclusion of different types of people (such as people of different races or cultures) in a group or organization programs intended to promote </a:t>
            </a:r>
            <a:r>
              <a:rPr lang="en-US" i="1" dirty="0"/>
              <a:t>diversity</a:t>
            </a:r>
            <a:r>
              <a:rPr lang="en-US" dirty="0"/>
              <a:t> in schools </a:t>
            </a:r>
          </a:p>
          <a:p>
            <a:pPr marL="0" indent="0" fontAlgn="base">
              <a:buNone/>
            </a:pPr>
            <a:r>
              <a:rPr lang="en-US" b="1" dirty="0"/>
              <a:t>2</a:t>
            </a:r>
            <a:r>
              <a:rPr lang="en-US" dirty="0"/>
              <a:t> </a:t>
            </a:r>
            <a:r>
              <a:rPr lang="en-US" b="1" dirty="0"/>
              <a:t>: </a:t>
            </a:r>
            <a:r>
              <a:rPr lang="en-US" dirty="0"/>
              <a:t>an instance of being composed of differing elements or qualities </a:t>
            </a:r>
            <a:r>
              <a:rPr lang="en-US" b="1" dirty="0"/>
              <a:t>: </a:t>
            </a:r>
            <a:r>
              <a:rPr lang="en-US" dirty="0"/>
              <a:t>an instance of being </a:t>
            </a:r>
            <a:r>
              <a:rPr lang="en-US" dirty="0">
                <a:hlinkClick r:id="rId3"/>
              </a:rPr>
              <a:t>diverse</a:t>
            </a:r>
            <a:r>
              <a:rPr lang="en-US" dirty="0"/>
              <a:t> a </a:t>
            </a:r>
            <a:r>
              <a:rPr lang="en-US" i="1" dirty="0"/>
              <a:t>diversity</a:t>
            </a:r>
            <a:r>
              <a:rPr lang="en-US" dirty="0"/>
              <a:t> of opinion</a:t>
            </a:r>
          </a:p>
          <a:p>
            <a:pPr marL="0" indent="0">
              <a:buNone/>
            </a:pPr>
            <a:endParaRPr lang="en-US" dirty="0"/>
          </a:p>
        </p:txBody>
      </p:sp>
      <p:sp>
        <p:nvSpPr>
          <p:cNvPr id="4" name="TextBox 3">
            <a:extLst>
              <a:ext uri="{FF2B5EF4-FFF2-40B4-BE49-F238E27FC236}">
                <a16:creationId xmlns:a16="http://schemas.microsoft.com/office/drawing/2014/main" id="{D43A56D7-FD2F-4643-B822-CF6EE112DD59}"/>
              </a:ext>
            </a:extLst>
          </p:cNvPr>
          <p:cNvSpPr txBox="1"/>
          <p:nvPr/>
        </p:nvSpPr>
        <p:spPr>
          <a:xfrm>
            <a:off x="6400800" y="6126163"/>
            <a:ext cx="1905000" cy="369332"/>
          </a:xfrm>
          <a:prstGeom prst="rect">
            <a:avLst/>
          </a:prstGeom>
          <a:noFill/>
        </p:spPr>
        <p:txBody>
          <a:bodyPr wrap="square" rtlCol="0">
            <a:spAutoFit/>
          </a:bodyPr>
          <a:lstStyle/>
          <a:p>
            <a:pPr algn="r"/>
            <a:r>
              <a:rPr lang="en-US" dirty="0"/>
              <a:t>Merriam-Webster</a:t>
            </a:r>
          </a:p>
        </p:txBody>
      </p:sp>
    </p:spTree>
    <p:extLst>
      <p:ext uri="{BB962C8B-B14F-4D97-AF65-F5344CB8AC3E}">
        <p14:creationId xmlns:p14="http://schemas.microsoft.com/office/powerpoint/2010/main" val="3393475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5F415-E67C-4BAC-AFFD-CC2598BB14FB}"/>
              </a:ext>
            </a:extLst>
          </p:cNvPr>
          <p:cNvSpPr>
            <a:spLocks noGrp="1"/>
          </p:cNvSpPr>
          <p:nvPr>
            <p:ph type="title"/>
          </p:nvPr>
        </p:nvSpPr>
        <p:spPr/>
        <p:txBody>
          <a:bodyPr/>
          <a:lstStyle/>
          <a:p>
            <a:r>
              <a:rPr lang="en-US" dirty="0"/>
              <a:t>Get to Know Others</a:t>
            </a:r>
          </a:p>
        </p:txBody>
      </p:sp>
      <p:sp>
        <p:nvSpPr>
          <p:cNvPr id="3" name="Content Placeholder 2">
            <a:extLst>
              <a:ext uri="{FF2B5EF4-FFF2-40B4-BE49-F238E27FC236}">
                <a16:creationId xmlns:a16="http://schemas.microsoft.com/office/drawing/2014/main" id="{4CEF1082-92DD-49A5-A156-35658CE4AFE2}"/>
              </a:ext>
            </a:extLst>
          </p:cNvPr>
          <p:cNvSpPr>
            <a:spLocks noGrp="1"/>
          </p:cNvSpPr>
          <p:nvPr>
            <p:ph idx="1"/>
          </p:nvPr>
        </p:nvSpPr>
        <p:spPr/>
        <p:txBody>
          <a:bodyPr/>
          <a:lstStyle/>
          <a:p>
            <a:r>
              <a:rPr lang="en-US" dirty="0"/>
              <a:t>It’s great to expose yourself to a wide range of beliefs &amp; experiences that are different from yours</a:t>
            </a:r>
          </a:p>
          <a:p>
            <a:r>
              <a:rPr lang="en-US" dirty="0"/>
              <a:t>That’s why we study other cultures</a:t>
            </a:r>
          </a:p>
          <a:p>
            <a:r>
              <a:rPr lang="en-US" dirty="0"/>
              <a:t>It brings you closer to people who are different from you</a:t>
            </a:r>
          </a:p>
          <a:p>
            <a:r>
              <a:rPr lang="en-US" dirty="0"/>
              <a:t>It opens your mind to new ways of thinking and experiencing life</a:t>
            </a:r>
          </a:p>
        </p:txBody>
      </p:sp>
    </p:spTree>
    <p:extLst>
      <p:ext uri="{BB962C8B-B14F-4D97-AF65-F5344CB8AC3E}">
        <p14:creationId xmlns:p14="http://schemas.microsoft.com/office/powerpoint/2010/main" val="3762292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altLang="en-US" dirty="0"/>
              <a:t>Check on Learning</a:t>
            </a:r>
          </a:p>
        </p:txBody>
      </p:sp>
      <p:sp>
        <p:nvSpPr>
          <p:cNvPr id="2" name="Content Placeholder 1">
            <a:extLst>
              <a:ext uri="{FF2B5EF4-FFF2-40B4-BE49-F238E27FC236}">
                <a16:creationId xmlns:a16="http://schemas.microsoft.com/office/drawing/2014/main" id="{73E70CA7-07F2-4976-9297-351ABB0273A3}"/>
              </a:ext>
            </a:extLst>
          </p:cNvPr>
          <p:cNvSpPr>
            <a:spLocks noGrp="1"/>
          </p:cNvSpPr>
          <p:nvPr>
            <p:ph idx="1"/>
          </p:nvPr>
        </p:nvSpPr>
        <p:spPr>
          <a:xfrm>
            <a:off x="457200" y="2057400"/>
            <a:ext cx="8229600" cy="3429000"/>
          </a:xfrm>
        </p:spPr>
        <p:txBody>
          <a:bodyPr/>
          <a:lstStyle/>
          <a:p>
            <a:pPr marL="514350" indent="-514350">
              <a:buFont typeface="+mj-lt"/>
              <a:buAutoNum type="arabicPeriod"/>
            </a:pPr>
            <a:r>
              <a:rPr lang="en-US" dirty="0"/>
              <a:t>Diversity teaches you to __________ other cultures and ways of thinking</a:t>
            </a:r>
          </a:p>
          <a:p>
            <a:pPr marL="514350" indent="-514350">
              <a:buFont typeface="+mj-lt"/>
              <a:buAutoNum type="arabicPeriod"/>
            </a:pPr>
            <a:r>
              <a:rPr lang="en-US" dirty="0"/>
              <a:t>What two categories should you avoid talking about with people you don’t know well?</a:t>
            </a:r>
          </a:p>
          <a:p>
            <a:pPr marL="514350" indent="-514350">
              <a:buFont typeface="+mj-lt"/>
              <a:buAutoNum type="arabicPeriod"/>
            </a:pPr>
            <a:r>
              <a:rPr lang="en-US" dirty="0"/>
              <a:t>Name something about your culture you could share with someone from outside it</a:t>
            </a:r>
          </a:p>
        </p:txBody>
      </p:sp>
    </p:spTree>
    <p:extLst>
      <p:ext uri="{BB962C8B-B14F-4D97-AF65-F5344CB8AC3E}">
        <p14:creationId xmlns:p14="http://schemas.microsoft.com/office/powerpoint/2010/main" val="3920561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personality diversity          (True Colors)</a:t>
            </a:r>
          </a:p>
        </p:txBody>
      </p:sp>
      <p:sp>
        <p:nvSpPr>
          <p:cNvPr id="5" name="Text Placeholder 4"/>
          <p:cNvSpPr>
            <a:spLocks noGrp="1"/>
          </p:cNvSpPr>
          <p:nvPr>
            <p:ph type="body" idx="1"/>
          </p:nvPr>
        </p:nvSpPr>
        <p:spPr>
          <a:xfrm>
            <a:off x="266700" y="5487313"/>
            <a:ext cx="8610600" cy="1219200"/>
          </a:xfrm>
        </p:spPr>
        <p:txBody>
          <a:bodyPr>
            <a:normAutofit fontScale="32500" lnSpcReduction="20000"/>
          </a:bodyPr>
          <a:lstStyle/>
          <a:p>
            <a:endParaRPr lang="en-US" sz="4200" dirty="0"/>
          </a:p>
          <a:p>
            <a:pPr lvl="0">
              <a:lnSpc>
                <a:spcPct val="120000"/>
              </a:lnSpc>
              <a:spcBef>
                <a:spcPts val="0"/>
              </a:spcBef>
            </a:pPr>
            <a:r>
              <a:rPr lang="en-US" sz="6200" dirty="0"/>
              <a:t>A7. </a:t>
            </a:r>
            <a:r>
              <a:rPr lang="en-US" sz="6300" dirty="0">
                <a:latin typeface="Calibri" panose="020F0502020204030204" pitchFamily="34" charset="0"/>
                <a:cs typeface="Times New Roman" panose="02020603050405020304" pitchFamily="18" charset="0"/>
              </a:rPr>
              <a:t>Discover which personality group in True Colors you best fit, and describe your color type (per Lowry) and how you fit in the general population.</a:t>
            </a:r>
          </a:p>
          <a:p>
            <a:r>
              <a:rPr lang="en-US" sz="6200" dirty="0"/>
              <a:t> </a:t>
            </a:r>
          </a:p>
        </p:txBody>
      </p:sp>
    </p:spTree>
    <p:extLst>
      <p:ext uri="{BB962C8B-B14F-4D97-AF65-F5344CB8AC3E}">
        <p14:creationId xmlns:p14="http://schemas.microsoft.com/office/powerpoint/2010/main" val="1529590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6B9614-CFB2-4B16-8346-05ADB1F6FB45}"/>
              </a:ext>
            </a:extLst>
          </p:cNvPr>
          <p:cNvSpPr>
            <a:spLocks noGrp="1"/>
          </p:cNvSpPr>
          <p:nvPr>
            <p:ph type="title"/>
          </p:nvPr>
        </p:nvSpPr>
        <p:spPr/>
        <p:txBody>
          <a:bodyPr/>
          <a:lstStyle/>
          <a:p>
            <a:r>
              <a:rPr lang="en-US" dirty="0"/>
              <a:t>True Colors</a:t>
            </a:r>
          </a:p>
        </p:txBody>
      </p:sp>
      <p:sp>
        <p:nvSpPr>
          <p:cNvPr id="5" name="Content Placeholder 4">
            <a:extLst>
              <a:ext uri="{FF2B5EF4-FFF2-40B4-BE49-F238E27FC236}">
                <a16:creationId xmlns:a16="http://schemas.microsoft.com/office/drawing/2014/main" id="{C0249C0E-E9E4-41A6-A81D-456946E5F7DD}"/>
              </a:ext>
            </a:extLst>
          </p:cNvPr>
          <p:cNvSpPr>
            <a:spLocks noGrp="1"/>
          </p:cNvSpPr>
          <p:nvPr>
            <p:ph idx="1"/>
          </p:nvPr>
        </p:nvSpPr>
        <p:spPr>
          <a:xfrm>
            <a:off x="290270" y="1981200"/>
            <a:ext cx="5410200" cy="4495800"/>
          </a:xfrm>
        </p:spPr>
        <p:txBody>
          <a:bodyPr>
            <a:normAutofit fontScale="77500" lnSpcReduction="20000"/>
          </a:bodyPr>
          <a:lstStyle/>
          <a:p>
            <a:pPr>
              <a:lnSpc>
                <a:spcPct val="120000"/>
              </a:lnSpc>
              <a:spcBef>
                <a:spcPts val="0"/>
              </a:spcBef>
            </a:pPr>
            <a:r>
              <a:rPr lang="en-US" dirty="0"/>
              <a:t>A personality profiling system </a:t>
            </a:r>
          </a:p>
          <a:p>
            <a:pPr>
              <a:lnSpc>
                <a:spcPct val="120000"/>
              </a:lnSpc>
              <a:spcBef>
                <a:spcPts val="0"/>
              </a:spcBef>
            </a:pPr>
            <a:r>
              <a:rPr lang="en-US" dirty="0"/>
              <a:t>Similar to the Myers-Briggs Type Indicator (MBTI)(</a:t>
            </a:r>
            <a:r>
              <a:rPr lang="en-US" i="1" dirty="0"/>
              <a:t>Strand L4, B7</a:t>
            </a:r>
            <a:r>
              <a:rPr lang="en-US" dirty="0"/>
              <a:t>) </a:t>
            </a:r>
          </a:p>
          <a:p>
            <a:pPr>
              <a:lnSpc>
                <a:spcPct val="120000"/>
              </a:lnSpc>
              <a:spcBef>
                <a:spcPts val="0"/>
              </a:spcBef>
            </a:pPr>
            <a:r>
              <a:rPr lang="en-US" dirty="0"/>
              <a:t>A model for understanding yourself and others based on your personality temperament (biologically based aspect of personality). </a:t>
            </a:r>
          </a:p>
          <a:p>
            <a:pPr>
              <a:lnSpc>
                <a:spcPct val="120000"/>
              </a:lnSpc>
              <a:spcBef>
                <a:spcPts val="0"/>
              </a:spcBef>
            </a:pPr>
            <a:r>
              <a:rPr lang="en-US" dirty="0"/>
              <a:t>It uses four colors to categorize personality types into temperaments.</a:t>
            </a:r>
          </a:p>
          <a:p>
            <a:pPr>
              <a:lnSpc>
                <a:spcPct val="120000"/>
              </a:lnSpc>
              <a:spcBef>
                <a:spcPts val="0"/>
              </a:spcBef>
            </a:pPr>
            <a:r>
              <a:rPr lang="en-US" dirty="0"/>
              <a:t> It was developed by Don Lowry in 1978.</a:t>
            </a:r>
          </a:p>
          <a:p>
            <a:endParaRPr lang="en-US" dirty="0"/>
          </a:p>
        </p:txBody>
      </p:sp>
      <p:pic>
        <p:nvPicPr>
          <p:cNvPr id="6" name="Picture 5" descr="See the source image">
            <a:extLst>
              <a:ext uri="{FF2B5EF4-FFF2-40B4-BE49-F238E27FC236}">
                <a16:creationId xmlns:a16="http://schemas.microsoft.com/office/drawing/2014/main" id="{3D82256F-6860-418A-A32D-90541D05604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78058" y="2209800"/>
            <a:ext cx="3452495" cy="3076575"/>
          </a:xfrm>
          <a:prstGeom prst="rect">
            <a:avLst/>
          </a:prstGeom>
          <a:noFill/>
          <a:ln>
            <a:noFill/>
          </a:ln>
        </p:spPr>
      </p:pic>
    </p:spTree>
    <p:extLst>
      <p:ext uri="{BB962C8B-B14F-4D97-AF65-F5344CB8AC3E}">
        <p14:creationId xmlns:p14="http://schemas.microsoft.com/office/powerpoint/2010/main" val="2309992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5D14-845E-4642-8D42-4ADCB6B7CAB2}"/>
              </a:ext>
            </a:extLst>
          </p:cNvPr>
          <p:cNvSpPr>
            <a:spLocks noGrp="1"/>
          </p:cNvSpPr>
          <p:nvPr>
            <p:ph type="title"/>
          </p:nvPr>
        </p:nvSpPr>
        <p:spPr/>
        <p:txBody>
          <a:bodyPr/>
          <a:lstStyle/>
          <a:p>
            <a:r>
              <a:rPr lang="en-US" dirty="0"/>
              <a:t>Four Colors</a:t>
            </a:r>
          </a:p>
        </p:txBody>
      </p:sp>
      <p:sp>
        <p:nvSpPr>
          <p:cNvPr id="3" name="Content Placeholder 2">
            <a:extLst>
              <a:ext uri="{FF2B5EF4-FFF2-40B4-BE49-F238E27FC236}">
                <a16:creationId xmlns:a16="http://schemas.microsoft.com/office/drawing/2014/main" id="{C6CB666C-26E6-438C-B1EB-801C97FC33D5}"/>
              </a:ext>
            </a:extLst>
          </p:cNvPr>
          <p:cNvSpPr>
            <a:spLocks noGrp="1"/>
          </p:cNvSpPr>
          <p:nvPr>
            <p:ph idx="1"/>
          </p:nvPr>
        </p:nvSpPr>
        <p:spPr/>
        <p:txBody>
          <a:bodyPr>
            <a:normAutofit lnSpcReduction="10000"/>
          </a:bodyPr>
          <a:lstStyle/>
          <a:p>
            <a:pPr marL="0" indent="0">
              <a:buNone/>
            </a:pPr>
            <a:r>
              <a:rPr lang="en-US" dirty="0"/>
              <a:t>Lowry’s system divides personality types into four colors:</a:t>
            </a:r>
          </a:p>
          <a:p>
            <a:pPr marL="0" indent="0">
              <a:buNone/>
            </a:pPr>
            <a:r>
              <a:rPr lang="en-US" dirty="0"/>
              <a:t> </a:t>
            </a:r>
          </a:p>
          <a:p>
            <a:pPr lvl="1">
              <a:buFont typeface="Wingdings" panose="05000000000000000000" pitchFamily="2" charset="2"/>
              <a:buChar char="Ø"/>
            </a:pPr>
            <a:r>
              <a:rPr lang="en-US" sz="3200" dirty="0"/>
              <a:t>Green:  Independent Thinkers</a:t>
            </a:r>
          </a:p>
          <a:p>
            <a:pPr lvl="1">
              <a:buFont typeface="Wingdings" panose="05000000000000000000" pitchFamily="2" charset="2"/>
              <a:buChar char="Ø"/>
            </a:pPr>
            <a:r>
              <a:rPr lang="en-US" sz="3200" dirty="0"/>
              <a:t>Gold:  Pragmatic Planners</a:t>
            </a:r>
          </a:p>
          <a:p>
            <a:pPr lvl="1">
              <a:buFont typeface="Wingdings" panose="05000000000000000000" pitchFamily="2" charset="2"/>
              <a:buChar char="Ø"/>
            </a:pPr>
            <a:r>
              <a:rPr lang="en-US" sz="3200" dirty="0"/>
              <a:t>Orange: Action-oriented</a:t>
            </a:r>
          </a:p>
          <a:p>
            <a:pPr lvl="1">
              <a:buFont typeface="Wingdings" panose="05000000000000000000" pitchFamily="2" charset="2"/>
              <a:buChar char="Ø"/>
            </a:pPr>
            <a:r>
              <a:rPr lang="en-US" sz="3200" dirty="0"/>
              <a:t>Blue: People-oriented</a:t>
            </a:r>
          </a:p>
          <a:p>
            <a:pPr marL="0" indent="0">
              <a:buNone/>
            </a:pPr>
            <a:r>
              <a:rPr lang="en-US" dirty="0"/>
              <a:t> </a:t>
            </a:r>
          </a:p>
          <a:p>
            <a:endParaRPr lang="en-US" dirty="0"/>
          </a:p>
        </p:txBody>
      </p:sp>
    </p:spTree>
    <p:extLst>
      <p:ext uri="{BB962C8B-B14F-4D97-AF65-F5344CB8AC3E}">
        <p14:creationId xmlns:p14="http://schemas.microsoft.com/office/powerpoint/2010/main" val="13675952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D50F3-8B0E-4232-A519-6F619542A44D}"/>
              </a:ext>
            </a:extLst>
          </p:cNvPr>
          <p:cNvSpPr>
            <a:spLocks noGrp="1"/>
          </p:cNvSpPr>
          <p:nvPr>
            <p:ph type="title"/>
          </p:nvPr>
        </p:nvSpPr>
        <p:spPr/>
        <p:txBody>
          <a:bodyPr/>
          <a:lstStyle/>
          <a:p>
            <a:r>
              <a:rPr lang="en-US" dirty="0"/>
              <a:t>Take an Assessment</a:t>
            </a:r>
          </a:p>
        </p:txBody>
      </p:sp>
      <p:sp>
        <p:nvSpPr>
          <p:cNvPr id="3" name="Content Placeholder 2">
            <a:extLst>
              <a:ext uri="{FF2B5EF4-FFF2-40B4-BE49-F238E27FC236}">
                <a16:creationId xmlns:a16="http://schemas.microsoft.com/office/drawing/2014/main" id="{780E89F7-9E04-446E-9AB1-F0D25DB5E60F}"/>
              </a:ext>
            </a:extLst>
          </p:cNvPr>
          <p:cNvSpPr>
            <a:spLocks noGrp="1"/>
          </p:cNvSpPr>
          <p:nvPr>
            <p:ph idx="1"/>
          </p:nvPr>
        </p:nvSpPr>
        <p:spPr/>
        <p:txBody>
          <a:bodyPr/>
          <a:lstStyle/>
          <a:p>
            <a:r>
              <a:rPr lang="en-US" dirty="0"/>
              <a:t>In the True Colors process, you prioritize pictures and descriptions of characteristics based on what you know about yourself, how you react to different situations, and how you approach others. A free version of this test is in our text. Take the test by prioritizing the concepts represented in each line, then add up the boxes representing each color as listed at the bottom.</a:t>
            </a:r>
          </a:p>
          <a:p>
            <a:endParaRPr lang="en-US" dirty="0"/>
          </a:p>
        </p:txBody>
      </p:sp>
    </p:spTree>
    <p:extLst>
      <p:ext uri="{BB962C8B-B14F-4D97-AF65-F5344CB8AC3E}">
        <p14:creationId xmlns:p14="http://schemas.microsoft.com/office/powerpoint/2010/main" val="6218514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e the source image">
            <a:extLst>
              <a:ext uri="{FF2B5EF4-FFF2-40B4-BE49-F238E27FC236}">
                <a16:creationId xmlns:a16="http://schemas.microsoft.com/office/drawing/2014/main" id="{7D255F5F-DFC5-4207-A1F7-B52F42A967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1453"/>
            <a:ext cx="5638800" cy="6666547"/>
          </a:xfrm>
          <a:prstGeom prst="rect">
            <a:avLst/>
          </a:prstGeom>
          <a:noFill/>
          <a:ln>
            <a:noFill/>
          </a:ln>
        </p:spPr>
      </p:pic>
    </p:spTree>
    <p:extLst>
      <p:ext uri="{BB962C8B-B14F-4D97-AF65-F5344CB8AC3E}">
        <p14:creationId xmlns:p14="http://schemas.microsoft.com/office/powerpoint/2010/main" val="18533443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E0D6-AC4D-41B3-8947-67EAF916D898}"/>
              </a:ext>
            </a:extLst>
          </p:cNvPr>
          <p:cNvSpPr>
            <a:spLocks noGrp="1"/>
          </p:cNvSpPr>
          <p:nvPr>
            <p:ph type="title"/>
          </p:nvPr>
        </p:nvSpPr>
        <p:spPr/>
        <p:txBody>
          <a:bodyPr/>
          <a:lstStyle/>
          <a:p>
            <a:r>
              <a:rPr lang="en-US" dirty="0"/>
              <a:t>Understanding Personality</a:t>
            </a:r>
          </a:p>
        </p:txBody>
      </p:sp>
      <p:sp>
        <p:nvSpPr>
          <p:cNvPr id="3" name="Content Placeholder 2">
            <a:extLst>
              <a:ext uri="{FF2B5EF4-FFF2-40B4-BE49-F238E27FC236}">
                <a16:creationId xmlns:a16="http://schemas.microsoft.com/office/drawing/2014/main" id="{A6D5F5D7-888E-4D4E-8064-63328F141B5A}"/>
              </a:ext>
            </a:extLst>
          </p:cNvPr>
          <p:cNvSpPr>
            <a:spLocks noGrp="1"/>
          </p:cNvSpPr>
          <p:nvPr>
            <p:ph idx="1"/>
          </p:nvPr>
        </p:nvSpPr>
        <p:spPr>
          <a:xfrm>
            <a:off x="457200" y="2133600"/>
            <a:ext cx="8229600" cy="3505200"/>
          </a:xfrm>
        </p:spPr>
        <p:txBody>
          <a:bodyPr/>
          <a:lstStyle/>
          <a:p>
            <a:r>
              <a:rPr lang="en-US" dirty="0"/>
              <a:t>Knowing someone’s personality traits helps you connect with them, figure out what’s important to them, what motivates them, &amp; how they’ll react to different situations</a:t>
            </a:r>
          </a:p>
          <a:p>
            <a:r>
              <a:rPr lang="en-US" dirty="0"/>
              <a:t>It helps you as a leader, or as a boss, or as a coworker, or as an employee or subordinate</a:t>
            </a:r>
          </a:p>
        </p:txBody>
      </p:sp>
    </p:spTree>
    <p:extLst>
      <p:ext uri="{BB962C8B-B14F-4D97-AF65-F5344CB8AC3E}">
        <p14:creationId xmlns:p14="http://schemas.microsoft.com/office/powerpoint/2010/main" val="10600539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E0D6-AC4D-41B3-8947-67EAF916D898}"/>
              </a:ext>
            </a:extLst>
          </p:cNvPr>
          <p:cNvSpPr>
            <a:spLocks noGrp="1"/>
          </p:cNvSpPr>
          <p:nvPr>
            <p:ph type="title"/>
          </p:nvPr>
        </p:nvSpPr>
        <p:spPr>
          <a:xfrm>
            <a:off x="1134687" y="274638"/>
            <a:ext cx="6858000" cy="1143000"/>
          </a:xfrm>
          <a:prstGeom prst="rect">
            <a:avLst/>
          </a:prstGeom>
        </p:spPr>
        <p:txBody>
          <a:bodyPr anchor="ctr">
            <a:normAutofit/>
          </a:bodyPr>
          <a:lstStyle/>
          <a:p>
            <a:r>
              <a:rPr lang="en-US" dirty="0"/>
              <a:t>Four Types</a:t>
            </a:r>
          </a:p>
        </p:txBody>
      </p:sp>
      <p:pic>
        <p:nvPicPr>
          <p:cNvPr id="4" name="Picture 3" descr="See the source image">
            <a:extLst>
              <a:ext uri="{FF2B5EF4-FFF2-40B4-BE49-F238E27FC236}">
                <a16:creationId xmlns:a16="http://schemas.microsoft.com/office/drawing/2014/main" id="{11ED8E34-A7D8-4A02-9B04-6DFCD4477362}"/>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0" y="2063760"/>
            <a:ext cx="4038600" cy="3598841"/>
          </a:xfrm>
          <a:prstGeom prst="rect">
            <a:avLst/>
          </a:prstGeom>
          <a:noFill/>
          <a:ln>
            <a:noFill/>
          </a:ln>
        </p:spPr>
      </p:pic>
      <p:sp>
        <p:nvSpPr>
          <p:cNvPr id="3" name="Content Placeholder 2">
            <a:extLst>
              <a:ext uri="{FF2B5EF4-FFF2-40B4-BE49-F238E27FC236}">
                <a16:creationId xmlns:a16="http://schemas.microsoft.com/office/drawing/2014/main" id="{A6D5F5D7-888E-4D4E-8064-63328F141B5A}"/>
              </a:ext>
            </a:extLst>
          </p:cNvPr>
          <p:cNvSpPr>
            <a:spLocks noGrp="1"/>
          </p:cNvSpPr>
          <p:nvPr>
            <p:ph sz="half" idx="2"/>
          </p:nvPr>
        </p:nvSpPr>
        <p:spPr>
          <a:xfrm>
            <a:off x="3733800" y="2063760"/>
            <a:ext cx="5105400" cy="3276600"/>
          </a:xfrm>
          <a:prstGeom prst="rect">
            <a:avLst/>
          </a:prstGeom>
        </p:spPr>
        <p:txBody>
          <a:bodyPr>
            <a:normAutofit/>
          </a:bodyPr>
          <a:lstStyle/>
          <a:p>
            <a:pPr>
              <a:lnSpc>
                <a:spcPct val="90000"/>
              </a:lnSpc>
            </a:pPr>
            <a:r>
              <a:rPr lang="en-US" sz="2600" dirty="0"/>
              <a:t>Different in fundamental ways:</a:t>
            </a:r>
          </a:p>
          <a:p>
            <a:pPr>
              <a:lnSpc>
                <a:spcPct val="90000"/>
              </a:lnSpc>
            </a:pPr>
            <a:endParaRPr lang="en-US" sz="2600" dirty="0"/>
          </a:p>
          <a:p>
            <a:pPr>
              <a:lnSpc>
                <a:spcPct val="90000"/>
              </a:lnSpc>
              <a:buFont typeface="Wingdings" panose="05000000000000000000" pitchFamily="2" charset="2"/>
              <a:buChar char="Ø"/>
            </a:pPr>
            <a:r>
              <a:rPr lang="en-US" sz="2600" dirty="0"/>
              <a:t>They want different things</a:t>
            </a:r>
          </a:p>
          <a:p>
            <a:pPr>
              <a:lnSpc>
                <a:spcPct val="90000"/>
              </a:lnSpc>
              <a:buFont typeface="Wingdings" panose="05000000000000000000" pitchFamily="2" charset="2"/>
              <a:buChar char="Ø"/>
            </a:pPr>
            <a:r>
              <a:rPr lang="en-US" sz="2600" dirty="0"/>
              <a:t>They have different motives, needs, drives</a:t>
            </a:r>
          </a:p>
          <a:p>
            <a:pPr>
              <a:lnSpc>
                <a:spcPct val="90000"/>
              </a:lnSpc>
              <a:buFont typeface="Wingdings" panose="05000000000000000000" pitchFamily="2" charset="2"/>
              <a:buChar char="Ø"/>
            </a:pPr>
            <a:r>
              <a:rPr lang="en-US" sz="2600" dirty="0"/>
              <a:t>They analyze, conceptualize, understand, and learn differently</a:t>
            </a:r>
          </a:p>
        </p:txBody>
      </p:sp>
    </p:spTree>
    <p:extLst>
      <p:ext uri="{BB962C8B-B14F-4D97-AF65-F5344CB8AC3E}">
        <p14:creationId xmlns:p14="http://schemas.microsoft.com/office/powerpoint/2010/main" val="32528045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B93D-6BC7-451D-B1B0-8378350AC388}"/>
              </a:ext>
            </a:extLst>
          </p:cNvPr>
          <p:cNvSpPr>
            <a:spLocks noGrp="1"/>
          </p:cNvSpPr>
          <p:nvPr>
            <p:ph type="title"/>
          </p:nvPr>
        </p:nvSpPr>
        <p:spPr/>
        <p:txBody>
          <a:bodyPr/>
          <a:lstStyle/>
          <a:p>
            <a:r>
              <a:rPr lang="en-US" dirty="0"/>
              <a:t>Gold</a:t>
            </a:r>
          </a:p>
        </p:txBody>
      </p:sp>
      <p:sp>
        <p:nvSpPr>
          <p:cNvPr id="5" name="Rectangle 2">
            <a:extLst>
              <a:ext uri="{FF2B5EF4-FFF2-40B4-BE49-F238E27FC236}">
                <a16:creationId xmlns:a16="http://schemas.microsoft.com/office/drawing/2014/main" id="{A77FF9C8-9DDD-4D43-A448-4797C0AB45F8}"/>
              </a:ext>
            </a:extLst>
          </p:cNvPr>
          <p:cNvSpPr>
            <a:spLocks noGrp="1" noChangeArrowheads="1"/>
          </p:cNvSpPr>
          <p:nvPr>
            <p:ph idx="1"/>
          </p:nvPr>
        </p:nvSpPr>
        <p:spPr bwMode="auto">
          <a:xfrm>
            <a:off x="609600" y="1718845"/>
            <a:ext cx="7924800" cy="4154984"/>
          </a:xfrm>
          <a:prstGeom prst="rect">
            <a:avLst/>
          </a:prstGeom>
          <a:solidFill>
            <a:schemeClr val="accent4"/>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i="1" dirty="0">
                <a:latin typeface="+mn-lt"/>
              </a:rPr>
              <a:t>I am conventional.  I am the pillar of strength and have high respect for authority. I like to establish and maintain policies, procedures, and schedules.  I have a strong sense of right and wrong.  I am naturally parental and dutiful.  I do things that require organization, dependability, management, and detail.   I need to be useful and to belong. I am the sensible, stable backbone of any group. I believe that work comes before play. I value home, family, status, security, and tradition.  I seek relationships that help me ensure a predictable life.  I am caring, concerned, and loyal.  I show concern through the practical things I do. </a:t>
            </a:r>
          </a:p>
        </p:txBody>
      </p:sp>
    </p:spTree>
    <p:extLst>
      <p:ext uri="{BB962C8B-B14F-4D97-AF65-F5344CB8AC3E}">
        <p14:creationId xmlns:p14="http://schemas.microsoft.com/office/powerpoint/2010/main" val="348722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A6DDB-5AA6-4602-92C9-F2D43BDDAA4E}"/>
              </a:ext>
            </a:extLst>
          </p:cNvPr>
          <p:cNvSpPr>
            <a:spLocks noGrp="1"/>
          </p:cNvSpPr>
          <p:nvPr>
            <p:ph type="title"/>
          </p:nvPr>
        </p:nvSpPr>
        <p:spPr/>
        <p:txBody>
          <a:bodyPr/>
          <a:lstStyle/>
          <a:p>
            <a:r>
              <a:rPr lang="en-US" dirty="0"/>
              <a:t>Types of Diversity</a:t>
            </a:r>
          </a:p>
        </p:txBody>
      </p:sp>
      <p:sp>
        <p:nvSpPr>
          <p:cNvPr id="4" name="Content Placeholder 2">
            <a:extLst>
              <a:ext uri="{FF2B5EF4-FFF2-40B4-BE49-F238E27FC236}">
                <a16:creationId xmlns:a16="http://schemas.microsoft.com/office/drawing/2014/main" id="{080A8490-FD25-43D7-8BCD-FA344DE21C48}"/>
              </a:ext>
            </a:extLst>
          </p:cNvPr>
          <p:cNvSpPr>
            <a:spLocks noGrp="1"/>
          </p:cNvSpPr>
          <p:nvPr>
            <p:ph idx="1"/>
          </p:nvPr>
        </p:nvSpPr>
        <p:spPr>
          <a:xfrm>
            <a:off x="457200" y="2057401"/>
            <a:ext cx="8229600" cy="2895600"/>
          </a:xfrm>
        </p:spPr>
        <p:txBody>
          <a:bodyPr/>
          <a:lstStyle/>
          <a:p>
            <a:r>
              <a:rPr lang="en-US" dirty="0"/>
              <a:t>Identity / Social Category / Demographic</a:t>
            </a:r>
          </a:p>
          <a:p>
            <a:r>
              <a:rPr lang="en-US" dirty="0"/>
              <a:t>Value</a:t>
            </a:r>
          </a:p>
          <a:p>
            <a:r>
              <a:rPr lang="en-US" dirty="0"/>
              <a:t>Cognitive / Informational</a:t>
            </a:r>
          </a:p>
          <a:p>
            <a:r>
              <a:rPr lang="en-US" dirty="0"/>
              <a:t>Behavioral</a:t>
            </a:r>
          </a:p>
        </p:txBody>
      </p:sp>
    </p:spTree>
    <p:extLst>
      <p:ext uri="{BB962C8B-B14F-4D97-AF65-F5344CB8AC3E}">
        <p14:creationId xmlns:p14="http://schemas.microsoft.com/office/powerpoint/2010/main" val="12330825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E0D6-AC4D-41B3-8947-67EAF916D898}"/>
              </a:ext>
            </a:extLst>
          </p:cNvPr>
          <p:cNvSpPr>
            <a:spLocks noGrp="1"/>
          </p:cNvSpPr>
          <p:nvPr>
            <p:ph type="title"/>
          </p:nvPr>
        </p:nvSpPr>
        <p:spPr/>
        <p:txBody>
          <a:bodyPr/>
          <a:lstStyle/>
          <a:p>
            <a:r>
              <a:rPr lang="en-US" dirty="0"/>
              <a:t>Orange</a:t>
            </a:r>
          </a:p>
        </p:txBody>
      </p:sp>
      <p:sp>
        <p:nvSpPr>
          <p:cNvPr id="3" name="Content Placeholder 2">
            <a:extLst>
              <a:ext uri="{FF2B5EF4-FFF2-40B4-BE49-F238E27FC236}">
                <a16:creationId xmlns:a16="http://schemas.microsoft.com/office/drawing/2014/main" id="{A6D5F5D7-888E-4D4E-8064-63328F141B5A}"/>
              </a:ext>
            </a:extLst>
          </p:cNvPr>
          <p:cNvSpPr>
            <a:spLocks noGrp="1"/>
          </p:cNvSpPr>
          <p:nvPr>
            <p:ph idx="1"/>
          </p:nvPr>
        </p:nvSpPr>
        <p:spPr>
          <a:xfrm>
            <a:off x="457200" y="1905000"/>
            <a:ext cx="8229600" cy="4525963"/>
          </a:xfrm>
          <a:solidFill>
            <a:schemeClr val="accent2">
              <a:lumMod val="75000"/>
            </a:schemeClr>
          </a:solidFill>
        </p:spPr>
        <p:txBody>
          <a:bodyPr>
            <a:normAutofit fontScale="92500" lnSpcReduction="10000"/>
          </a:bodyPr>
          <a:lstStyle/>
          <a:p>
            <a:pPr marL="0" indent="0">
              <a:buNone/>
            </a:pPr>
            <a:r>
              <a:rPr lang="en-US" i="1" dirty="0">
                <a:solidFill>
                  <a:schemeClr val="bg1"/>
                </a:solidFill>
              </a:rPr>
              <a:t>I am courageous.  I act on a moment's notice. I see life as a roll of the dice, a game of chance.  I need stimulation, freedom, and excitement.  I am a natural leader, troubleshooter, and performer. I like to do things that require variety, results, and participation.  I often enjoy using tools.  I am competitive and bounce back quickly from defeat. I value action, resourcefulness, and courage.  I am generous, charming, and impulsive.  I show affection through physical contact.</a:t>
            </a:r>
            <a:endParaRPr lang="en-US" dirty="0">
              <a:solidFill>
                <a:schemeClr val="bg1"/>
              </a:solidFill>
            </a:endParaRPr>
          </a:p>
        </p:txBody>
      </p:sp>
    </p:spTree>
    <p:extLst>
      <p:ext uri="{BB962C8B-B14F-4D97-AF65-F5344CB8AC3E}">
        <p14:creationId xmlns:p14="http://schemas.microsoft.com/office/powerpoint/2010/main" val="34970483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B93D-6BC7-451D-B1B0-8378350AC388}"/>
              </a:ext>
            </a:extLst>
          </p:cNvPr>
          <p:cNvSpPr>
            <a:spLocks noGrp="1"/>
          </p:cNvSpPr>
          <p:nvPr>
            <p:ph type="title"/>
          </p:nvPr>
        </p:nvSpPr>
        <p:spPr/>
        <p:txBody>
          <a:bodyPr/>
          <a:lstStyle/>
          <a:p>
            <a:r>
              <a:rPr lang="en-US" dirty="0"/>
              <a:t>Blue</a:t>
            </a:r>
          </a:p>
        </p:txBody>
      </p:sp>
      <p:sp>
        <p:nvSpPr>
          <p:cNvPr id="3" name="Content Placeholder 2">
            <a:extLst>
              <a:ext uri="{FF2B5EF4-FFF2-40B4-BE49-F238E27FC236}">
                <a16:creationId xmlns:a16="http://schemas.microsoft.com/office/drawing/2014/main" id="{3B65C335-B46A-4FE2-93E3-66054EFAE3F3}"/>
              </a:ext>
            </a:extLst>
          </p:cNvPr>
          <p:cNvSpPr>
            <a:spLocks noGrp="1"/>
          </p:cNvSpPr>
          <p:nvPr>
            <p:ph idx="1"/>
          </p:nvPr>
        </p:nvSpPr>
        <p:spPr>
          <a:solidFill>
            <a:srgbClr val="00B0F0"/>
          </a:solidFill>
        </p:spPr>
        <p:txBody>
          <a:bodyPr>
            <a:normAutofit fontScale="92500" lnSpcReduction="10000"/>
          </a:bodyPr>
          <a:lstStyle/>
          <a:p>
            <a:pPr marL="0" indent="0">
              <a:buNone/>
            </a:pPr>
            <a:r>
              <a:rPr lang="en-US" i="1" dirty="0"/>
              <a:t>I am compassionate.  I am always encouraging and supporting.  I am a peacemaker, sensitive to the needs of others. I am a natural romantic. I like to do things that require caring, counseling, nurturing, and harmonizing.  I have a strong desire to contribute and to help others lead more significant lives.  I am poetic and often enjoy the arts. I value integrity and unity in relationships.  I am enthusiastic, idealistic, communicative, and sympathetic.  I express my feelings easily.</a:t>
            </a:r>
            <a:endParaRPr lang="en-US" dirty="0"/>
          </a:p>
        </p:txBody>
      </p:sp>
    </p:spTree>
    <p:extLst>
      <p:ext uri="{BB962C8B-B14F-4D97-AF65-F5344CB8AC3E}">
        <p14:creationId xmlns:p14="http://schemas.microsoft.com/office/powerpoint/2010/main" val="34645990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B93D-6BC7-451D-B1B0-8378350AC388}"/>
              </a:ext>
            </a:extLst>
          </p:cNvPr>
          <p:cNvSpPr>
            <a:spLocks noGrp="1"/>
          </p:cNvSpPr>
          <p:nvPr>
            <p:ph type="title"/>
          </p:nvPr>
        </p:nvSpPr>
        <p:spPr>
          <a:xfrm>
            <a:off x="1371600" y="274638"/>
            <a:ext cx="6781800" cy="1143000"/>
          </a:xfrm>
        </p:spPr>
        <p:txBody>
          <a:bodyPr/>
          <a:lstStyle/>
          <a:p>
            <a:r>
              <a:rPr lang="en-US" dirty="0"/>
              <a:t>Green</a:t>
            </a:r>
          </a:p>
        </p:txBody>
      </p:sp>
      <p:sp>
        <p:nvSpPr>
          <p:cNvPr id="3" name="Content Placeholder 2">
            <a:extLst>
              <a:ext uri="{FF2B5EF4-FFF2-40B4-BE49-F238E27FC236}">
                <a16:creationId xmlns:a16="http://schemas.microsoft.com/office/drawing/2014/main" id="{3B65C335-B46A-4FE2-93E3-66054EFAE3F3}"/>
              </a:ext>
            </a:extLst>
          </p:cNvPr>
          <p:cNvSpPr>
            <a:spLocks noGrp="1"/>
          </p:cNvSpPr>
          <p:nvPr>
            <p:ph idx="1"/>
          </p:nvPr>
        </p:nvSpPr>
        <p:spPr>
          <a:xfrm>
            <a:off x="457200" y="1828800"/>
            <a:ext cx="8229600" cy="4525963"/>
          </a:xfrm>
          <a:solidFill>
            <a:srgbClr val="00B050"/>
          </a:solidFill>
        </p:spPr>
        <p:txBody>
          <a:bodyPr>
            <a:normAutofit fontScale="92500" lnSpcReduction="20000"/>
          </a:bodyPr>
          <a:lstStyle/>
          <a:p>
            <a:pPr marL="0" indent="0">
              <a:buNone/>
            </a:pPr>
            <a:r>
              <a:rPr lang="en-US" i="1" dirty="0"/>
              <a:t>I am conceptual.  I have an investigative mind, intrigued by questions like, "Which came first, the chicken or the egg?"  I am an independent thinker, a natural nonconformist, and live life by my own standards. I like to do things that require vision, problem solving, strategy, ingenuity, design, and change. Once I have perfected an idea, I refer to move on to a new challenge. I value knowledge, intelligence, insight, and justice. I enjoy relationships with shared interests.  I prefer to let my head rule my heart.  I am cool, calm, and collected.  I do not express my emotions easily. </a:t>
            </a:r>
            <a:endParaRPr lang="en-US" dirty="0"/>
          </a:p>
        </p:txBody>
      </p:sp>
    </p:spTree>
    <p:extLst>
      <p:ext uri="{BB962C8B-B14F-4D97-AF65-F5344CB8AC3E}">
        <p14:creationId xmlns:p14="http://schemas.microsoft.com/office/powerpoint/2010/main" val="17836378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C847-8337-41AF-ABF4-1403BD3B937A}"/>
              </a:ext>
            </a:extLst>
          </p:cNvPr>
          <p:cNvSpPr>
            <a:spLocks noGrp="1"/>
          </p:cNvSpPr>
          <p:nvPr>
            <p:ph type="title"/>
          </p:nvPr>
        </p:nvSpPr>
        <p:spPr/>
        <p:txBody>
          <a:bodyPr/>
          <a:lstStyle/>
          <a:p>
            <a:r>
              <a:rPr lang="en-US" dirty="0"/>
              <a:t>Class Exercise</a:t>
            </a:r>
          </a:p>
        </p:txBody>
      </p:sp>
      <p:sp>
        <p:nvSpPr>
          <p:cNvPr id="3" name="Content Placeholder 2">
            <a:extLst>
              <a:ext uri="{FF2B5EF4-FFF2-40B4-BE49-F238E27FC236}">
                <a16:creationId xmlns:a16="http://schemas.microsoft.com/office/drawing/2014/main" id="{0394F734-F2D8-4A6F-A29B-A515D3EA244B}"/>
              </a:ext>
            </a:extLst>
          </p:cNvPr>
          <p:cNvSpPr>
            <a:spLocks noGrp="1"/>
          </p:cNvSpPr>
          <p:nvPr>
            <p:ph idx="1"/>
          </p:nvPr>
        </p:nvSpPr>
        <p:spPr/>
        <p:txBody>
          <a:bodyPr/>
          <a:lstStyle/>
          <a:p>
            <a:r>
              <a:rPr lang="en-US" dirty="0"/>
              <a:t>Separate into groups by true color</a:t>
            </a:r>
          </a:p>
          <a:p>
            <a:r>
              <a:rPr lang="en-US" dirty="0"/>
              <a:t>Hand out poster paper, markers, pencils, &amp; some pieces of masking tape</a:t>
            </a:r>
          </a:p>
          <a:p>
            <a:r>
              <a:rPr lang="en-US" dirty="0"/>
              <a:t>As a group, design an amusement park in 15-20 minutes, tape it on the wall, and be ready to explain it to the group</a:t>
            </a:r>
          </a:p>
        </p:txBody>
      </p:sp>
    </p:spTree>
    <p:extLst>
      <p:ext uri="{BB962C8B-B14F-4D97-AF65-F5344CB8AC3E}">
        <p14:creationId xmlns:p14="http://schemas.microsoft.com/office/powerpoint/2010/main" val="2482383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F1C0-019B-4AB5-BE69-FB75637B319B}"/>
              </a:ext>
            </a:extLst>
          </p:cNvPr>
          <p:cNvSpPr>
            <a:spLocks noGrp="1"/>
          </p:cNvSpPr>
          <p:nvPr>
            <p:ph type="title"/>
          </p:nvPr>
        </p:nvSpPr>
        <p:spPr/>
        <p:txBody>
          <a:bodyPr/>
          <a:lstStyle/>
          <a:p>
            <a:r>
              <a:rPr lang="en-US" dirty="0"/>
              <a:t>How Groups Think</a:t>
            </a:r>
          </a:p>
        </p:txBody>
      </p:sp>
      <p:sp>
        <p:nvSpPr>
          <p:cNvPr id="3" name="Content Placeholder 2">
            <a:extLst>
              <a:ext uri="{FF2B5EF4-FFF2-40B4-BE49-F238E27FC236}">
                <a16:creationId xmlns:a16="http://schemas.microsoft.com/office/drawing/2014/main" id="{F9DB5AEC-E556-4F43-AFD6-9F7E116B9F74}"/>
              </a:ext>
            </a:extLst>
          </p:cNvPr>
          <p:cNvSpPr>
            <a:spLocks noGrp="1"/>
          </p:cNvSpPr>
          <p:nvPr>
            <p:ph idx="1"/>
          </p:nvPr>
        </p:nvSpPr>
        <p:spPr>
          <a:xfrm>
            <a:off x="457200" y="1600200"/>
            <a:ext cx="8458200" cy="4876800"/>
          </a:xfrm>
        </p:spPr>
        <p:txBody>
          <a:bodyPr>
            <a:normAutofit fontScale="92500" lnSpcReduction="20000"/>
          </a:bodyPr>
          <a:lstStyle/>
          <a:p>
            <a:pPr marL="0" indent="0">
              <a:buNone/>
            </a:pPr>
            <a:r>
              <a:rPr lang="en-US" dirty="0"/>
              <a:t>Is this what happened with your groups? Generally:</a:t>
            </a:r>
          </a:p>
          <a:p>
            <a:endParaRPr lang="en-US" dirty="0"/>
          </a:p>
          <a:p>
            <a:pPr>
              <a:buFont typeface="Wingdings" panose="05000000000000000000" pitchFamily="2" charset="2"/>
              <a:buChar char="ü"/>
            </a:pPr>
            <a:r>
              <a:rPr lang="en-US" dirty="0"/>
              <a:t>The Gold’s are very detail orientated including parking lots.  </a:t>
            </a:r>
          </a:p>
          <a:p>
            <a:pPr>
              <a:buFont typeface="Wingdings" panose="05000000000000000000" pitchFamily="2" charset="2"/>
              <a:buChar char="ü"/>
            </a:pPr>
            <a:r>
              <a:rPr lang="en-US" dirty="0"/>
              <a:t>The Greens usually only use a pencil and use mostly text.  </a:t>
            </a:r>
          </a:p>
          <a:p>
            <a:pPr>
              <a:buFont typeface="Wingdings" panose="05000000000000000000" pitchFamily="2" charset="2"/>
              <a:buChar char="ü"/>
            </a:pPr>
            <a:r>
              <a:rPr lang="en-US" dirty="0"/>
              <a:t>The Oranges like to draw and use lots of color and are the most unrealistic of the groups.  </a:t>
            </a:r>
          </a:p>
          <a:p>
            <a:pPr>
              <a:buFont typeface="Wingdings" panose="05000000000000000000" pitchFamily="2" charset="2"/>
              <a:buChar char="ü"/>
            </a:pPr>
            <a:r>
              <a:rPr lang="en-US" dirty="0"/>
              <a:t>The Blues always remember comfort details like bathrooms, first aid, handicap parking and diaper changing areas.  </a:t>
            </a:r>
          </a:p>
        </p:txBody>
      </p:sp>
    </p:spTree>
    <p:extLst>
      <p:ext uri="{BB962C8B-B14F-4D97-AF65-F5344CB8AC3E}">
        <p14:creationId xmlns:p14="http://schemas.microsoft.com/office/powerpoint/2010/main" val="289275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A6D7-C0B6-4C77-8BB3-DABEC603EBF6}"/>
              </a:ext>
            </a:extLst>
          </p:cNvPr>
          <p:cNvSpPr>
            <a:spLocks noGrp="1"/>
          </p:cNvSpPr>
          <p:nvPr>
            <p:ph type="title"/>
          </p:nvPr>
        </p:nvSpPr>
        <p:spPr/>
        <p:txBody>
          <a:bodyPr/>
          <a:lstStyle/>
          <a:p>
            <a:r>
              <a:rPr lang="en-US" dirty="0"/>
              <a:t>Notes About Gold</a:t>
            </a:r>
          </a:p>
        </p:txBody>
      </p:sp>
      <p:sp>
        <p:nvSpPr>
          <p:cNvPr id="3" name="Content Placeholder 2">
            <a:extLst>
              <a:ext uri="{FF2B5EF4-FFF2-40B4-BE49-F238E27FC236}">
                <a16:creationId xmlns:a16="http://schemas.microsoft.com/office/drawing/2014/main" id="{7BCAB1B8-D89B-48A2-9D2F-3271D450BE47}"/>
              </a:ext>
            </a:extLst>
          </p:cNvPr>
          <p:cNvSpPr>
            <a:spLocks noGrp="1"/>
          </p:cNvSpPr>
          <p:nvPr>
            <p:ph idx="1"/>
          </p:nvPr>
        </p:nvSpPr>
        <p:spPr/>
        <p:txBody>
          <a:bodyPr>
            <a:normAutofit fontScale="70000" lnSpcReduction="20000"/>
          </a:bodyPr>
          <a:lstStyle/>
          <a:p>
            <a:pPr marL="0" indent="0">
              <a:lnSpc>
                <a:spcPct val="120000"/>
              </a:lnSpc>
              <a:spcBef>
                <a:spcPts val="0"/>
              </a:spcBef>
              <a:buNone/>
            </a:pPr>
            <a:r>
              <a:rPr lang="en-US" dirty="0">
                <a:highlight>
                  <a:srgbClr val="FFCC00"/>
                </a:highlight>
              </a:rPr>
              <a:t>This personality accounts for 38% of the population.  This group turns the lights on at work, makes the coffee, makes sure budget is intact – basically they get things done.  Golds are the worker bees. Without golds, everything stops!  They learn best by instruction and are the ones most likely to raise their hand even in college.  Most church workers and community workers are golds.  80% of all elementary school teachers are also gold.  However, this personality is a rotten risk taker; they like security.  Golds often make lists and enjoy highlighters.  They entrust schools, prefer laws (most police &amp; judges are gold) and like structure within a family.  They are the most family orientated of the four groups.  Golds also make more money “totally” than any other group.  Golds are the group most likely to organize their sock drawer.  They like things to be neat and in order.</a:t>
            </a:r>
          </a:p>
        </p:txBody>
      </p:sp>
    </p:spTree>
    <p:extLst>
      <p:ext uri="{BB962C8B-B14F-4D97-AF65-F5344CB8AC3E}">
        <p14:creationId xmlns:p14="http://schemas.microsoft.com/office/powerpoint/2010/main" val="32083248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312CE-CAC9-4C45-83DE-4444C4CCB01A}"/>
              </a:ext>
            </a:extLst>
          </p:cNvPr>
          <p:cNvSpPr>
            <a:spLocks noGrp="1"/>
          </p:cNvSpPr>
          <p:nvPr>
            <p:ph type="title"/>
          </p:nvPr>
        </p:nvSpPr>
        <p:spPr/>
        <p:txBody>
          <a:bodyPr/>
          <a:lstStyle/>
          <a:p>
            <a:r>
              <a:rPr lang="en-US" dirty="0"/>
              <a:t>Notes About Orange</a:t>
            </a:r>
          </a:p>
        </p:txBody>
      </p:sp>
      <p:sp>
        <p:nvSpPr>
          <p:cNvPr id="5" name="Rectangle 2">
            <a:extLst>
              <a:ext uri="{FF2B5EF4-FFF2-40B4-BE49-F238E27FC236}">
                <a16:creationId xmlns:a16="http://schemas.microsoft.com/office/drawing/2014/main" id="{E41BCDFC-CC77-4B59-B9E9-5E84E53ED38D}"/>
              </a:ext>
            </a:extLst>
          </p:cNvPr>
          <p:cNvSpPr>
            <a:spLocks noGrp="1" noChangeArrowheads="1"/>
          </p:cNvSpPr>
          <p:nvPr>
            <p:ph idx="1"/>
          </p:nvPr>
        </p:nvSpPr>
        <p:spPr bwMode="auto">
          <a:xfrm>
            <a:off x="609600" y="1721821"/>
            <a:ext cx="7848600" cy="4247317"/>
          </a:xfrm>
          <a:prstGeom prst="rect">
            <a:avLst/>
          </a:prstGeom>
          <a:solidFill>
            <a:schemeClr val="accent2">
              <a:lumMod val="75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This personality accounts for 36% of the population.  Oranges do things quickly, but they usually turn out pretty well. The difference from a gold is that oranges always do it their own way.  They are not known for following rules or established systems.  Oranges are also very celebrative – they are the “party” group.  When they set their minds to accomplish something, they really like doing it.  This personality is also very hands-on physical.   They like activity.  They are experiential and generally prefer no restraints.  Oranges are mostly in creative arts and due to the activity attribute, most physical education teachers are orange.  Oranges are very competitive, spontaneous, risk takers, adventurous, happy and have a great sense of humor; they sincerely like to make people laugh.  This group, like blues, are very giving, but are not looking for something in return or desiring a lasting relationship as a result of “giving”  -- however, in life, they do want to see results.  Oranges are especially considered an organized mess.  Their desks are piles and seem senseless, yet they know where everything is.</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4697728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37776-61B2-48EB-BDD7-9EEA3833BE12}"/>
              </a:ext>
            </a:extLst>
          </p:cNvPr>
          <p:cNvSpPr>
            <a:spLocks noGrp="1"/>
          </p:cNvSpPr>
          <p:nvPr>
            <p:ph type="title"/>
          </p:nvPr>
        </p:nvSpPr>
        <p:spPr/>
        <p:txBody>
          <a:bodyPr/>
          <a:lstStyle/>
          <a:p>
            <a:r>
              <a:rPr lang="en-US" dirty="0"/>
              <a:t>Notes About Blue</a:t>
            </a:r>
          </a:p>
        </p:txBody>
      </p:sp>
      <p:sp>
        <p:nvSpPr>
          <p:cNvPr id="3" name="Content Placeholder 2">
            <a:extLst>
              <a:ext uri="{FF2B5EF4-FFF2-40B4-BE49-F238E27FC236}">
                <a16:creationId xmlns:a16="http://schemas.microsoft.com/office/drawing/2014/main" id="{39DE2E54-1D72-4D6A-8926-CCDF0F7F32B3}"/>
              </a:ext>
            </a:extLst>
          </p:cNvPr>
          <p:cNvSpPr>
            <a:spLocks noGrp="1"/>
          </p:cNvSpPr>
          <p:nvPr>
            <p:ph idx="1"/>
          </p:nvPr>
        </p:nvSpPr>
        <p:spPr>
          <a:solidFill>
            <a:srgbClr val="00B0F0"/>
          </a:solidFill>
        </p:spPr>
        <p:txBody>
          <a:bodyPr>
            <a:normAutofit fontScale="62500" lnSpcReduction="20000"/>
          </a:bodyPr>
          <a:lstStyle/>
          <a:p>
            <a:pPr marL="0" indent="0">
              <a:lnSpc>
                <a:spcPct val="120000"/>
              </a:lnSpc>
              <a:spcBef>
                <a:spcPts val="0"/>
              </a:spcBef>
              <a:buNone/>
            </a:pPr>
            <a:r>
              <a:rPr lang="en-US" dirty="0"/>
              <a:t>This personality accounts for 12-14% of the population; 70% are woman. This personality is often referred to as the “Hallmarks” as these people are most likely to send a card to someone.  They write cards and also appreciate getting cards. They are flexible, love people, focus well and like to serve.  They give the most “strokes” and also need to receive the most strokes.  Their goal is to be with people.  They are very introspective and ask questions like “Who am I – Who am I really.” This group buys into the True Colors testing results the most.  Blues are the “catapults” – they see potential and motivate others. They can often be misunderstood for being nosey because they always want to know how a person is doing.  They ask about a person’s family and they really want to know – it is not just chit-chat to them.  They learn best by pleasing others.  This personality lends itself to never having a lot of money because blues are always spending it on others.  Blues usually need to go shopping with other blues.  They want to connect.</a:t>
            </a:r>
          </a:p>
        </p:txBody>
      </p:sp>
    </p:spTree>
    <p:extLst>
      <p:ext uri="{BB962C8B-B14F-4D97-AF65-F5344CB8AC3E}">
        <p14:creationId xmlns:p14="http://schemas.microsoft.com/office/powerpoint/2010/main" val="32160175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9FE5-2536-470E-BD59-56647602EF40}"/>
              </a:ext>
            </a:extLst>
          </p:cNvPr>
          <p:cNvSpPr>
            <a:spLocks noGrp="1"/>
          </p:cNvSpPr>
          <p:nvPr>
            <p:ph type="title"/>
          </p:nvPr>
        </p:nvSpPr>
        <p:spPr/>
        <p:txBody>
          <a:bodyPr/>
          <a:lstStyle/>
          <a:p>
            <a:r>
              <a:rPr lang="en-US" dirty="0"/>
              <a:t>Notes About Green</a:t>
            </a:r>
          </a:p>
        </p:txBody>
      </p:sp>
      <p:sp>
        <p:nvSpPr>
          <p:cNvPr id="3" name="Content Placeholder 2">
            <a:extLst>
              <a:ext uri="{FF2B5EF4-FFF2-40B4-BE49-F238E27FC236}">
                <a16:creationId xmlns:a16="http://schemas.microsoft.com/office/drawing/2014/main" id="{4124F59E-EDCE-4233-811F-0BB616C9FCC9}"/>
              </a:ext>
            </a:extLst>
          </p:cNvPr>
          <p:cNvSpPr>
            <a:spLocks noGrp="1"/>
          </p:cNvSpPr>
          <p:nvPr>
            <p:ph idx="1"/>
          </p:nvPr>
        </p:nvSpPr>
        <p:spPr>
          <a:xfrm>
            <a:off x="457200" y="1600200"/>
            <a:ext cx="8229600" cy="4876800"/>
          </a:xfrm>
          <a:solidFill>
            <a:srgbClr val="00B050"/>
          </a:solidFill>
        </p:spPr>
        <p:txBody>
          <a:bodyPr>
            <a:noAutofit/>
          </a:bodyPr>
          <a:lstStyle/>
          <a:p>
            <a:pPr marL="0" indent="0">
              <a:spcBef>
                <a:spcPts val="0"/>
              </a:spcBef>
              <a:buNone/>
            </a:pPr>
            <a:r>
              <a:rPr lang="en-US" sz="1900" dirty="0"/>
              <a:t>This personality accounts for12-14% of the population.  They love knowledge, research, solving problems, data, philosophy, solutions and blue prints.  To this personality, there never is enough time or data; they always want more information.  Members of this personality usually include: scientists, mid level to top management execs, and CEO’s; 80% of all professors are greens.  A green professor loves when students argue or disagree with him.  They love debate.  They are, however, bored easily.  Greens are good planners but not the best implementers; instead, greens like to develop the solutions or blue prints and allow others to complete the work; they set the vision.   Greens often question everything; always asking: “why?”   They desire the best answers and are not easily satisfied with a solution.  They find it hard to put closure on things.  They will continue to prove it is the best one.  This personality can multi-task well, but a green will be the personality most likely to lose the car keys or where they parked the car at the mall.  Greens are highly introverted and only take calculated risks.  They do not share their feelings or emotions easily with others.</a:t>
            </a:r>
          </a:p>
        </p:txBody>
      </p:sp>
    </p:spTree>
    <p:extLst>
      <p:ext uri="{BB962C8B-B14F-4D97-AF65-F5344CB8AC3E}">
        <p14:creationId xmlns:p14="http://schemas.microsoft.com/office/powerpoint/2010/main" val="5816182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15F15-55FE-4F7D-86EF-A1A797DB3B92}"/>
              </a:ext>
            </a:extLst>
          </p:cNvPr>
          <p:cNvSpPr>
            <a:spLocks noGrp="1"/>
          </p:cNvSpPr>
          <p:nvPr>
            <p:ph type="title"/>
          </p:nvPr>
        </p:nvSpPr>
        <p:spPr/>
        <p:txBody>
          <a:bodyPr/>
          <a:lstStyle/>
          <a:p>
            <a:r>
              <a:rPr lang="en-US" dirty="0"/>
              <a:t>True Colors</a:t>
            </a:r>
          </a:p>
        </p:txBody>
      </p:sp>
      <p:sp>
        <p:nvSpPr>
          <p:cNvPr id="3" name="Content Placeholder 2">
            <a:extLst>
              <a:ext uri="{FF2B5EF4-FFF2-40B4-BE49-F238E27FC236}">
                <a16:creationId xmlns:a16="http://schemas.microsoft.com/office/drawing/2014/main" id="{3C716E57-0B40-43F3-B9F0-FF6D31528A8C}"/>
              </a:ext>
            </a:extLst>
          </p:cNvPr>
          <p:cNvSpPr>
            <a:spLocks noGrp="1"/>
          </p:cNvSpPr>
          <p:nvPr>
            <p:ph idx="1"/>
          </p:nvPr>
        </p:nvSpPr>
        <p:spPr>
          <a:xfrm>
            <a:off x="457200" y="1905000"/>
            <a:ext cx="8229600" cy="4267200"/>
          </a:xfrm>
        </p:spPr>
        <p:txBody>
          <a:bodyPr>
            <a:normAutofit/>
          </a:bodyPr>
          <a:lstStyle/>
          <a:p>
            <a:r>
              <a:rPr lang="en-US" dirty="0">
                <a:solidFill>
                  <a:srgbClr val="000000"/>
                </a:solidFill>
                <a:latin typeface="Calibri" panose="020F0502020204030204" pitchFamily="34" charset="0"/>
                <a:ea typeface="Calibri" panose="020F0502020204030204" pitchFamily="34" charset="0"/>
              </a:rPr>
              <a:t>Shows us how to approach, communicate, educate and even discipline someone more effectively within their natural framework.  </a:t>
            </a:r>
          </a:p>
          <a:p>
            <a:r>
              <a:rPr lang="en-US" dirty="0">
                <a:solidFill>
                  <a:srgbClr val="000000"/>
                </a:solidFill>
                <a:latin typeface="Calibri" panose="020F0502020204030204" pitchFamily="34" charset="0"/>
                <a:ea typeface="Calibri" panose="020F0502020204030204" pitchFamily="34" charset="0"/>
              </a:rPr>
              <a:t>For example:</a:t>
            </a:r>
          </a:p>
          <a:p>
            <a:pPr lvl="1"/>
            <a:r>
              <a:rPr lang="en-US" dirty="0">
                <a:solidFill>
                  <a:srgbClr val="000000"/>
                </a:solidFill>
                <a:latin typeface="Calibri" panose="020F0502020204030204" pitchFamily="34" charset="0"/>
                <a:ea typeface="Calibri" panose="020F0502020204030204" pitchFamily="34" charset="0"/>
              </a:rPr>
              <a:t>A student who is gold will respond better to guidelines than an orange.  </a:t>
            </a:r>
          </a:p>
          <a:p>
            <a:pPr lvl="1"/>
            <a:r>
              <a:rPr lang="en-US" dirty="0">
                <a:solidFill>
                  <a:srgbClr val="000000"/>
                </a:solidFill>
                <a:latin typeface="Calibri" panose="020F0502020204030204" pitchFamily="34" charset="0"/>
                <a:ea typeface="Calibri" panose="020F0502020204030204" pitchFamily="34" charset="0"/>
              </a:rPr>
              <a:t>A blue will respond better to an emotional plea while a green will expect rational and reasoning.  </a:t>
            </a:r>
            <a:endParaRPr lang="en-US" dirty="0"/>
          </a:p>
          <a:p>
            <a:endParaRPr lang="en-US" dirty="0"/>
          </a:p>
        </p:txBody>
      </p:sp>
    </p:spTree>
    <p:extLst>
      <p:ext uri="{BB962C8B-B14F-4D97-AF65-F5344CB8AC3E}">
        <p14:creationId xmlns:p14="http://schemas.microsoft.com/office/powerpoint/2010/main" val="276482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36D8A-F480-4A90-8FE9-538D20A646E9}"/>
              </a:ext>
            </a:extLst>
          </p:cNvPr>
          <p:cNvSpPr>
            <a:spLocks noGrp="1"/>
          </p:cNvSpPr>
          <p:nvPr>
            <p:ph type="title"/>
          </p:nvPr>
        </p:nvSpPr>
        <p:spPr/>
        <p:txBody>
          <a:bodyPr>
            <a:normAutofit fontScale="90000"/>
          </a:bodyPr>
          <a:lstStyle/>
          <a:p>
            <a:r>
              <a:rPr lang="en-US" dirty="0"/>
              <a:t>Identity / Social Category / Demographic Diversity</a:t>
            </a:r>
          </a:p>
        </p:txBody>
      </p:sp>
      <p:sp>
        <p:nvSpPr>
          <p:cNvPr id="3" name="Content Placeholder 2">
            <a:extLst>
              <a:ext uri="{FF2B5EF4-FFF2-40B4-BE49-F238E27FC236}">
                <a16:creationId xmlns:a16="http://schemas.microsoft.com/office/drawing/2014/main" id="{40CC1EDE-F72E-4029-8025-1E60CEAECB4D}"/>
              </a:ext>
            </a:extLst>
          </p:cNvPr>
          <p:cNvSpPr>
            <a:spLocks noGrp="1"/>
          </p:cNvSpPr>
          <p:nvPr>
            <p:ph idx="1"/>
          </p:nvPr>
        </p:nvSpPr>
        <p:spPr>
          <a:xfrm>
            <a:off x="457200" y="1600200"/>
            <a:ext cx="8229600" cy="4876800"/>
          </a:xfrm>
        </p:spPr>
        <p:txBody>
          <a:bodyPr/>
          <a:lstStyle/>
          <a:p>
            <a:r>
              <a:rPr lang="en-US" sz="2800" dirty="0"/>
              <a:t>Related to a person’s social-physical categories, like race, gender, ethnicity, sexual orientation, physical ability. </a:t>
            </a:r>
          </a:p>
          <a:p>
            <a:r>
              <a:rPr lang="en-US" sz="2800" u="sng" dirty="0"/>
              <a:t>Refers to who we are</a:t>
            </a:r>
            <a:r>
              <a:rPr lang="en-US" sz="2800" dirty="0"/>
              <a:t>, in our bodies</a:t>
            </a:r>
          </a:p>
          <a:p>
            <a:r>
              <a:rPr lang="en-US" sz="2800" dirty="0"/>
              <a:t>Often there’s a long history of discrimination being legitimized in law and customs</a:t>
            </a:r>
          </a:p>
          <a:p>
            <a:r>
              <a:rPr lang="en-US" sz="2800" dirty="0"/>
              <a:t>Often immediately visible, obvious, and “objective” – hard for a person to avoid</a:t>
            </a:r>
          </a:p>
          <a:p>
            <a:r>
              <a:rPr lang="en-US" sz="2800" dirty="0"/>
              <a:t>Can’t be changed by individuals themselves</a:t>
            </a:r>
          </a:p>
          <a:p>
            <a:endParaRPr lang="en-US" dirty="0"/>
          </a:p>
        </p:txBody>
      </p:sp>
    </p:spTree>
    <p:extLst>
      <p:ext uri="{BB962C8B-B14F-4D97-AF65-F5344CB8AC3E}">
        <p14:creationId xmlns:p14="http://schemas.microsoft.com/office/powerpoint/2010/main" val="27762586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altLang="en-US" dirty="0"/>
              <a:t>Check on Learning</a:t>
            </a:r>
          </a:p>
        </p:txBody>
      </p:sp>
      <p:sp>
        <p:nvSpPr>
          <p:cNvPr id="2" name="Content Placeholder 1">
            <a:extLst>
              <a:ext uri="{FF2B5EF4-FFF2-40B4-BE49-F238E27FC236}">
                <a16:creationId xmlns:a16="http://schemas.microsoft.com/office/drawing/2014/main" id="{A90433DD-8C7F-40BD-BFF7-B900C528917B}"/>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True Colors differentiates people into types based on </a:t>
            </a:r>
          </a:p>
          <a:p>
            <a:pPr marL="914400" lvl="1" indent="-514350">
              <a:buFont typeface="+mj-lt"/>
              <a:buAutoNum type="alphaLcParenR"/>
            </a:pPr>
            <a:r>
              <a:rPr lang="en-US" dirty="0"/>
              <a:t>Rank			c) Personality</a:t>
            </a:r>
          </a:p>
          <a:p>
            <a:pPr marL="914400" lvl="1" indent="-514350">
              <a:buFont typeface="+mj-lt"/>
              <a:buAutoNum type="alphaLcParenR"/>
            </a:pPr>
            <a:r>
              <a:rPr lang="en-US" dirty="0"/>
              <a:t>Favorite color		d) Leadership style</a:t>
            </a:r>
          </a:p>
          <a:p>
            <a:pPr marL="914400" lvl="1" indent="-514350">
              <a:buFont typeface="+mj-lt"/>
              <a:buAutoNum type="alphaLcParenR"/>
            </a:pPr>
            <a:endParaRPr lang="en-US" dirty="0"/>
          </a:p>
          <a:p>
            <a:pPr marL="514350" indent="-514350">
              <a:buFont typeface="+mj-lt"/>
              <a:buAutoNum type="arabicPeriod"/>
            </a:pPr>
            <a:r>
              <a:rPr lang="en-US" dirty="0"/>
              <a:t>Try matching color types to staff roles, and indicate your thought process. Some may be in a couple places, some may need a couple colors!</a:t>
            </a:r>
          </a:p>
          <a:p>
            <a:pPr marL="800100" lvl="2" indent="0">
              <a:buNone/>
            </a:pPr>
            <a:r>
              <a:rPr lang="en-US" sz="3000" dirty="0"/>
              <a:t>S1:</a:t>
            </a:r>
          </a:p>
          <a:p>
            <a:pPr marL="800100" lvl="2" indent="0">
              <a:buNone/>
            </a:pPr>
            <a:r>
              <a:rPr lang="en-US" sz="3000" dirty="0"/>
              <a:t>S2:</a:t>
            </a:r>
          </a:p>
          <a:p>
            <a:pPr marL="800100" lvl="2" indent="0">
              <a:buNone/>
            </a:pPr>
            <a:r>
              <a:rPr lang="en-US" sz="3000" dirty="0"/>
              <a:t>S3:</a:t>
            </a:r>
          </a:p>
          <a:p>
            <a:pPr marL="800100" lvl="2" indent="0">
              <a:buNone/>
            </a:pPr>
            <a:r>
              <a:rPr lang="en-US" sz="3000" dirty="0"/>
              <a:t>S4:</a:t>
            </a:r>
            <a:endParaRPr lang="en-US" dirty="0"/>
          </a:p>
        </p:txBody>
      </p:sp>
    </p:spTree>
    <p:extLst>
      <p:ext uri="{BB962C8B-B14F-4D97-AF65-F5344CB8AC3E}">
        <p14:creationId xmlns:p14="http://schemas.microsoft.com/office/powerpoint/2010/main" val="20606309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EED7-CB9C-4BDC-9258-FBBCD5B5CB1A}"/>
              </a:ext>
            </a:extLst>
          </p:cNvPr>
          <p:cNvSpPr>
            <a:spLocks noGrp="1"/>
          </p:cNvSpPr>
          <p:nvPr>
            <p:ph type="title"/>
          </p:nvPr>
        </p:nvSpPr>
        <p:spPr/>
        <p:txBody>
          <a:bodyPr/>
          <a:lstStyle/>
          <a:p>
            <a:r>
              <a:rPr lang="en-US" dirty="0"/>
              <a:t>Value Diversity</a:t>
            </a:r>
          </a:p>
        </p:txBody>
      </p:sp>
      <p:sp>
        <p:nvSpPr>
          <p:cNvPr id="3" name="Content Placeholder 2">
            <a:extLst>
              <a:ext uri="{FF2B5EF4-FFF2-40B4-BE49-F238E27FC236}">
                <a16:creationId xmlns:a16="http://schemas.microsoft.com/office/drawing/2014/main" id="{B2ACB28A-5537-4AFC-B29F-B18DFB099DDC}"/>
              </a:ext>
            </a:extLst>
          </p:cNvPr>
          <p:cNvSpPr>
            <a:spLocks noGrp="1"/>
          </p:cNvSpPr>
          <p:nvPr>
            <p:ph idx="1"/>
          </p:nvPr>
        </p:nvSpPr>
        <p:spPr>
          <a:xfrm>
            <a:off x="457200" y="2133600"/>
            <a:ext cx="8229600" cy="3657600"/>
          </a:xfrm>
        </p:spPr>
        <p:txBody>
          <a:bodyPr/>
          <a:lstStyle/>
          <a:p>
            <a:r>
              <a:rPr lang="en-US" dirty="0"/>
              <a:t>Related to diversity in belief systems, value preferences, assumptions about what is better or right, beliefs about how the world is organized.</a:t>
            </a:r>
          </a:p>
          <a:p>
            <a:r>
              <a:rPr lang="en-US" dirty="0"/>
              <a:t> </a:t>
            </a:r>
            <a:r>
              <a:rPr lang="en-US" u="sng" dirty="0"/>
              <a:t>Refers to what we believe</a:t>
            </a:r>
            <a:r>
              <a:rPr lang="en-US" dirty="0"/>
              <a:t>. Includes religion &amp; politics.</a:t>
            </a:r>
          </a:p>
          <a:p>
            <a:endParaRPr lang="en-US" dirty="0"/>
          </a:p>
        </p:txBody>
      </p:sp>
    </p:spTree>
    <p:extLst>
      <p:ext uri="{BB962C8B-B14F-4D97-AF65-F5344CB8AC3E}">
        <p14:creationId xmlns:p14="http://schemas.microsoft.com/office/powerpoint/2010/main" val="116950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955D-4772-4D68-B6E1-B1750DBAD779}"/>
              </a:ext>
            </a:extLst>
          </p:cNvPr>
          <p:cNvSpPr>
            <a:spLocks noGrp="1"/>
          </p:cNvSpPr>
          <p:nvPr>
            <p:ph type="title"/>
          </p:nvPr>
        </p:nvSpPr>
        <p:spPr/>
        <p:txBody>
          <a:bodyPr>
            <a:normAutofit fontScale="90000"/>
          </a:bodyPr>
          <a:lstStyle/>
          <a:p>
            <a:r>
              <a:rPr lang="en-US" dirty="0"/>
              <a:t>Cognitive / Informational Diversity</a:t>
            </a:r>
          </a:p>
        </p:txBody>
      </p:sp>
      <p:sp>
        <p:nvSpPr>
          <p:cNvPr id="3" name="Content Placeholder 2">
            <a:extLst>
              <a:ext uri="{FF2B5EF4-FFF2-40B4-BE49-F238E27FC236}">
                <a16:creationId xmlns:a16="http://schemas.microsoft.com/office/drawing/2014/main" id="{ABC48E0F-A96C-482E-9B29-5ACEBCE07C44}"/>
              </a:ext>
            </a:extLst>
          </p:cNvPr>
          <p:cNvSpPr>
            <a:spLocks noGrp="1"/>
          </p:cNvSpPr>
          <p:nvPr>
            <p:ph idx="1"/>
          </p:nvPr>
        </p:nvSpPr>
        <p:spPr>
          <a:xfrm>
            <a:off x="457200" y="1828800"/>
            <a:ext cx="8229600" cy="4297363"/>
          </a:xfrm>
        </p:spPr>
        <p:txBody>
          <a:bodyPr/>
          <a:lstStyle/>
          <a:p>
            <a:r>
              <a:rPr lang="en-US" dirty="0"/>
              <a:t>Related to what you know and how you know it, including work experience, learning styles, intelligence, differences in mental processes of perception, judgment, categorization, and so on. </a:t>
            </a:r>
          </a:p>
          <a:p>
            <a:r>
              <a:rPr lang="en-US" u="sng" dirty="0"/>
              <a:t>Refers to what we know</a:t>
            </a:r>
            <a:r>
              <a:rPr lang="en-US" dirty="0"/>
              <a:t>. </a:t>
            </a:r>
          </a:p>
          <a:p>
            <a:endParaRPr lang="en-US" dirty="0"/>
          </a:p>
        </p:txBody>
      </p:sp>
    </p:spTree>
    <p:extLst>
      <p:ext uri="{BB962C8B-B14F-4D97-AF65-F5344CB8AC3E}">
        <p14:creationId xmlns:p14="http://schemas.microsoft.com/office/powerpoint/2010/main" val="2153393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A00655A302474D88B2B49F2E449606" ma:contentTypeVersion="12" ma:contentTypeDescription="Create a new document." ma:contentTypeScope="" ma:versionID="f216cd87623845bc0d84cdbf854e4cfe">
  <xsd:schema xmlns:xsd="http://www.w3.org/2001/XMLSchema" xmlns:xs="http://www.w3.org/2001/XMLSchema" xmlns:p="http://schemas.microsoft.com/office/2006/metadata/properties" xmlns:ns2="2665fec4-cfca-41c5-9f2f-25aa23ac4cd6" xmlns:ns3="8c6ba933-d8ba-4763-869f-28ea2b188e6f" targetNamespace="http://schemas.microsoft.com/office/2006/metadata/properties" ma:root="true" ma:fieldsID="be0b24c83c9f7e726db38c948ca0ec3f" ns2:_="" ns3:_="">
    <xsd:import namespace="2665fec4-cfca-41c5-9f2f-25aa23ac4cd6"/>
    <xsd:import namespace="8c6ba933-d8ba-4763-869f-28ea2b188e6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5fec4-cfca-41c5-9f2f-25aa23ac4c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6ba933-d8ba-4763-869f-28ea2b188e6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08221B-4E1A-4992-819B-60AD083FE13E}">
  <ds:schemaRefs>
    <ds:schemaRef ds:uri="http://schemas.microsoft.com/office/infopath/2007/PartnerControl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terms/"/>
    <ds:schemaRef ds:uri="8c6ba933-d8ba-4763-869f-28ea2b188e6f"/>
    <ds:schemaRef ds:uri="2665fec4-cfca-41c5-9f2f-25aa23ac4cd6"/>
    <ds:schemaRef ds:uri="http://purl.org/dc/elements/1.1/"/>
  </ds:schemaRefs>
</ds:datastoreItem>
</file>

<file path=customXml/itemProps2.xml><?xml version="1.0" encoding="utf-8"?>
<ds:datastoreItem xmlns:ds="http://schemas.openxmlformats.org/officeDocument/2006/customXml" ds:itemID="{BB445C2E-4B87-41C5-9077-00972DEA3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65fec4-cfca-41c5-9f2f-25aa23ac4cd6"/>
    <ds:schemaRef ds:uri="8c6ba933-d8ba-4763-869f-28ea2b188e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11A01-8255-45EC-814E-D2A11FDBA4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TotalTime>
  <Words>4224</Words>
  <Application>Microsoft Office PowerPoint</Application>
  <PresentationFormat>On-screen Show (4:3)</PresentationFormat>
  <Paragraphs>380</Paragraphs>
  <Slides>70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Wingdings</vt:lpstr>
      <vt:lpstr>Office Theme</vt:lpstr>
      <vt:lpstr>California Cadet Corps Curriculum on Citizenship</vt:lpstr>
      <vt:lpstr>PowerPoint Presentation</vt:lpstr>
      <vt:lpstr>TYPES OF DIVERSITY</vt:lpstr>
      <vt:lpstr>Diversity</vt:lpstr>
      <vt:lpstr>Diversity Defined</vt:lpstr>
      <vt:lpstr>Types of Diversity</vt:lpstr>
      <vt:lpstr>Identity / Social Category / Demographic Diversity</vt:lpstr>
      <vt:lpstr>Value Diversity</vt:lpstr>
      <vt:lpstr>Cognitive / Informational Diversity</vt:lpstr>
      <vt:lpstr>Behavioral Diversity</vt:lpstr>
      <vt:lpstr>Types of Diversity Related</vt:lpstr>
      <vt:lpstr>Diversity &amp; Inclusion</vt:lpstr>
      <vt:lpstr>Oppression Olympics</vt:lpstr>
      <vt:lpstr>CACC Core Value: Respect</vt:lpstr>
      <vt:lpstr>Check on Learning</vt:lpstr>
      <vt:lpstr>GENDER AND SEXUAL DIVERSITY</vt:lpstr>
      <vt:lpstr>Gender Diversity</vt:lpstr>
      <vt:lpstr>Gender Diversity in CACC Sample Issues</vt:lpstr>
      <vt:lpstr>Practical Exercise</vt:lpstr>
      <vt:lpstr>Sample Gender Diversity Issues</vt:lpstr>
      <vt:lpstr>Sample Gender Diversity Issues</vt:lpstr>
      <vt:lpstr>Gender Diversity</vt:lpstr>
      <vt:lpstr>Sexual Diversity</vt:lpstr>
      <vt:lpstr>Sexual Diversity</vt:lpstr>
      <vt:lpstr>Sexual Diversity</vt:lpstr>
      <vt:lpstr>Sexual Diversity</vt:lpstr>
      <vt:lpstr>Check on Learning</vt:lpstr>
      <vt:lpstr>Age diversity</vt:lpstr>
      <vt:lpstr>Age Diversity</vt:lpstr>
      <vt:lpstr>Advantages to Diversity</vt:lpstr>
      <vt:lpstr>Generation</vt:lpstr>
      <vt:lpstr>Generations</vt:lpstr>
      <vt:lpstr>From Millennials to Gen Z</vt:lpstr>
      <vt:lpstr>Gen Z (iGen, Centennials)</vt:lpstr>
      <vt:lpstr>Millennials vs Gen Z</vt:lpstr>
      <vt:lpstr>‘True Gen’</vt:lpstr>
      <vt:lpstr>Gen Z</vt:lpstr>
      <vt:lpstr>Check on Learning</vt:lpstr>
      <vt:lpstr>Race, ethnicity, culture, &amp; language diversity</vt:lpstr>
      <vt:lpstr>Races Listed in Census</vt:lpstr>
      <vt:lpstr>5 Categories of Race</vt:lpstr>
      <vt:lpstr>Hispanic/Latino</vt:lpstr>
      <vt:lpstr>Culture</vt:lpstr>
      <vt:lpstr>Why Study Cultures</vt:lpstr>
      <vt:lpstr>Diversity in Language </vt:lpstr>
      <vt:lpstr>Race, Ethnicity, Culture, Language</vt:lpstr>
      <vt:lpstr>Check on Learning</vt:lpstr>
      <vt:lpstr>diversity in  Philosophy &amp; politics</vt:lpstr>
      <vt:lpstr>Philosophy &amp; Politics</vt:lpstr>
      <vt:lpstr>Get to Know Others</vt:lpstr>
      <vt:lpstr>Check on Learning</vt:lpstr>
      <vt:lpstr>personality diversity          (True Colors)</vt:lpstr>
      <vt:lpstr>True Colors</vt:lpstr>
      <vt:lpstr>Four Colors</vt:lpstr>
      <vt:lpstr>Take an Assessment</vt:lpstr>
      <vt:lpstr>PowerPoint Presentation</vt:lpstr>
      <vt:lpstr>Understanding Personality</vt:lpstr>
      <vt:lpstr>Four Types</vt:lpstr>
      <vt:lpstr>Gold</vt:lpstr>
      <vt:lpstr>Orange</vt:lpstr>
      <vt:lpstr>Blue</vt:lpstr>
      <vt:lpstr>Green</vt:lpstr>
      <vt:lpstr>Class Exercise</vt:lpstr>
      <vt:lpstr>How Groups Think</vt:lpstr>
      <vt:lpstr>Notes About Gold</vt:lpstr>
      <vt:lpstr>Notes About Orange</vt:lpstr>
      <vt:lpstr>Notes About Blue</vt:lpstr>
      <vt:lpstr>Notes About Green</vt:lpstr>
      <vt:lpstr>True Colors</vt:lpstr>
      <vt:lpstr>Check on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Cadet Corps Curriculum on Military Knowledge</dc:title>
  <dc:creator>Edinboro, Grace E Lt Col</dc:creator>
  <cp:lastModifiedBy>Grace Edinboro, COL, CACC</cp:lastModifiedBy>
  <cp:revision>9</cp:revision>
  <dcterms:created xsi:type="dcterms:W3CDTF">2020-02-21T22:32:41Z</dcterms:created>
  <dcterms:modified xsi:type="dcterms:W3CDTF">2020-02-25T00:17:22Z</dcterms:modified>
</cp:coreProperties>
</file>