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4"/>
  </p:sldMasterIdLst>
  <p:notesMasterIdLst>
    <p:notesMasterId r:id="rId107"/>
  </p:notesMasterIdLst>
  <p:sldIdLst>
    <p:sldId id="514" r:id="rId5"/>
    <p:sldId id="299" r:id="rId6"/>
    <p:sldId id="532" r:id="rId7"/>
    <p:sldId id="826" r:id="rId8"/>
    <p:sldId id="825" r:id="rId9"/>
    <p:sldId id="692" r:id="rId10"/>
    <p:sldId id="827" r:id="rId11"/>
    <p:sldId id="828" r:id="rId12"/>
    <p:sldId id="829" r:id="rId13"/>
    <p:sldId id="830" r:id="rId14"/>
    <p:sldId id="835" r:id="rId15"/>
    <p:sldId id="832" r:id="rId16"/>
    <p:sldId id="831" r:id="rId17"/>
    <p:sldId id="833" r:id="rId18"/>
    <p:sldId id="834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552" r:id="rId27"/>
    <p:sldId id="844" r:id="rId28"/>
    <p:sldId id="845" r:id="rId29"/>
    <p:sldId id="843" r:id="rId30"/>
    <p:sldId id="846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856" r:id="rId41"/>
    <p:sldId id="857" r:id="rId42"/>
    <p:sldId id="858" r:id="rId43"/>
    <p:sldId id="859" r:id="rId44"/>
    <p:sldId id="860" r:id="rId45"/>
    <p:sldId id="861" r:id="rId46"/>
    <p:sldId id="862" r:id="rId47"/>
    <p:sldId id="863" r:id="rId48"/>
    <p:sldId id="864" r:id="rId49"/>
    <p:sldId id="865" r:id="rId50"/>
    <p:sldId id="866" r:id="rId51"/>
    <p:sldId id="867" r:id="rId52"/>
    <p:sldId id="868" r:id="rId53"/>
    <p:sldId id="869" r:id="rId54"/>
    <p:sldId id="870" r:id="rId55"/>
    <p:sldId id="871" r:id="rId56"/>
    <p:sldId id="872" r:id="rId57"/>
    <p:sldId id="873" r:id="rId58"/>
    <p:sldId id="882" r:id="rId59"/>
    <p:sldId id="874" r:id="rId60"/>
    <p:sldId id="875" r:id="rId61"/>
    <p:sldId id="883" r:id="rId62"/>
    <p:sldId id="876" r:id="rId63"/>
    <p:sldId id="877" r:id="rId64"/>
    <p:sldId id="878" r:id="rId65"/>
    <p:sldId id="879" r:id="rId66"/>
    <p:sldId id="884" r:id="rId67"/>
    <p:sldId id="880" r:id="rId68"/>
    <p:sldId id="881" r:id="rId69"/>
    <p:sldId id="885" r:id="rId70"/>
    <p:sldId id="886" r:id="rId71"/>
    <p:sldId id="887" r:id="rId72"/>
    <p:sldId id="888" r:id="rId73"/>
    <p:sldId id="889" r:id="rId74"/>
    <p:sldId id="890" r:id="rId75"/>
    <p:sldId id="891" r:id="rId76"/>
    <p:sldId id="893" r:id="rId77"/>
    <p:sldId id="892" r:id="rId78"/>
    <p:sldId id="894" r:id="rId79"/>
    <p:sldId id="895" r:id="rId80"/>
    <p:sldId id="896" r:id="rId81"/>
    <p:sldId id="897" r:id="rId82"/>
    <p:sldId id="898" r:id="rId83"/>
    <p:sldId id="899" r:id="rId84"/>
    <p:sldId id="900" r:id="rId85"/>
    <p:sldId id="901" r:id="rId86"/>
    <p:sldId id="902" r:id="rId87"/>
    <p:sldId id="903" r:id="rId88"/>
    <p:sldId id="904" r:id="rId89"/>
    <p:sldId id="905" r:id="rId90"/>
    <p:sldId id="906" r:id="rId91"/>
    <p:sldId id="907" r:id="rId92"/>
    <p:sldId id="908" r:id="rId93"/>
    <p:sldId id="909" r:id="rId94"/>
    <p:sldId id="910" r:id="rId95"/>
    <p:sldId id="911" r:id="rId96"/>
    <p:sldId id="912" r:id="rId97"/>
    <p:sldId id="913" r:id="rId98"/>
    <p:sldId id="915" r:id="rId99"/>
    <p:sldId id="914" r:id="rId100"/>
    <p:sldId id="916" r:id="rId101"/>
    <p:sldId id="917" r:id="rId102"/>
    <p:sldId id="918" r:id="rId103"/>
    <p:sldId id="920" r:id="rId104"/>
    <p:sldId id="919" r:id="rId105"/>
    <p:sldId id="921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Kelley" initials="RK" lastIdx="1" clrIdx="0">
    <p:extLst>
      <p:ext uri="{19B8F6BF-5375-455C-9EA6-DF929625EA0E}">
        <p15:presenceInfo xmlns:p15="http://schemas.microsoft.com/office/powerpoint/2012/main" userId="ca8534d50fc825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FB550"/>
    <a:srgbClr val="BBB24F"/>
    <a:srgbClr val="FFF001"/>
    <a:srgbClr val="FFF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5280" autoAdjust="0"/>
  </p:normalViewPr>
  <p:slideViewPr>
    <p:cSldViewPr>
      <p:cViewPr varScale="1">
        <p:scale>
          <a:sx n="72" d="100"/>
          <a:sy n="72" d="100"/>
        </p:scale>
        <p:origin x="84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4559-057E-4323-8467-AB2D2C4A315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14D2-E08D-4CFC-9F58-A103582B4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8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California Cadet Corps Centennial Celebration 3 | by Thomas Was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646777"/>
            <a:ext cx="993058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04837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390" y="6414163"/>
            <a:ext cx="2133600" cy="365125"/>
          </a:xfrm>
        </p:spPr>
        <p:txBody>
          <a:bodyPr/>
          <a:lstStyle/>
          <a:p>
            <a:fld id="{9A20978A-1B7A-4BB1-822F-8EC5217D73B1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8737"/>
            <a:ext cx="2895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7010" y="6408736"/>
            <a:ext cx="2133600" cy="365125"/>
          </a:xfrm>
        </p:spPr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3900" y="61722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A73C-C5FA-40CD-BB76-D7AC5D3C8082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ADB-99C8-430F-97FC-E4F57CB788A7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2D5-AAD1-4883-8ACF-1355EB5FB7C2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2514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1" y="4419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02D7-6563-4587-B4F6-4E4D05CF4BAF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6DDD-F13B-40AC-948D-6E74DF2BDB81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B949-9CBF-4CBD-A453-FCBC983BD9CD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4236-80F2-41DB-A63A-33C51D19BCA0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0957-2B8F-4FB4-9F4F-8EEC1780E4A9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7010400" cy="132715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46545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17850" cy="45259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9D13-0F0F-412C-B55C-696DC861DF81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AF15-C51C-4085-9980-EEAC078F5CCE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9DCB-3AED-4260-A633-262DFAB0D207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AA14-995F-4E62-BD20-27ACA0165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alternatives.ca/spip.php?article6128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education/about-gi-bill-benefits/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f2gOrL1iM?feature=oembed" TargetMode="External"/><Relationship Id="rId4" Type="http://schemas.openxmlformats.org/officeDocument/2006/relationships/hyperlink" Target="https://www.youtube.com/watch?v=TLf2gOrL1i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dCzN7RYb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dCzN7RYbw?feature=oembed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Syk27fHSw?feature=oembed" TargetMode="External"/><Relationship Id="rId4" Type="http://schemas.openxmlformats.org/officeDocument/2006/relationships/hyperlink" Target="https://www.youtube.com/watch?v=MlSyk27fHS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a-primer-on-communication-studies/s04-03-nonverbal-communication-compet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7X3YXHf2fE?feature=oembed" TargetMode="External"/><Relationship Id="rId4" Type="http://schemas.openxmlformats.org/officeDocument/2006/relationships/hyperlink" Target="https://www.youtube.com/watch?v=d7X3YXHf2f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yvlS9k4k4?feature=oembed" TargetMode="External"/><Relationship Id="rId4" Type="http://schemas.openxmlformats.org/officeDocument/2006/relationships/hyperlink" Target="https://www.youtube.com/watch?v=dkyvlS9k4k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widda-paya.blogspot.com/2012/12/2011-ii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novatingyourmind.com/2013/05/12/food-shopping-to-renovate-your-mind-to-better-quality-nutrition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cheapskate.com/category/basics/frugal-livin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sebread.com/11-retailers-where-you-can-negotiate-a-lower-pric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ialmentor.com/calculator/car-cost-calculator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1/07/doing-well-as-new-em-attending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ialmentor.com/calculator/car-cost-calculator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activerain.com/blogsview/2102611/are-you-in-the-driver-s-seat-or-are-you-the-crash-test-dummy-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munds.com/finder/car-finder-results.html" TargetMode="External"/><Relationship Id="rId2" Type="http://schemas.openxmlformats.org/officeDocument/2006/relationships/hyperlink" Target="http://www.cars.com/for-sale/advancedsearch.a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bb.com/" TargetMode="External"/><Relationship Id="rId4" Type="http://schemas.openxmlformats.org/officeDocument/2006/relationships/hyperlink" Target="http://www.consumerreports.org/cro/cars1/index.htm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hoo.com/autos" TargetMode="External"/><Relationship Id="rId2" Type="http://schemas.openxmlformats.org/officeDocument/2006/relationships/hyperlink" Target="http://www.jdpower.com/c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balance.com/best-car-insurance-for-teens-and-college-students-4158717" TargetMode="External"/><Relationship Id="rId5" Type="http://schemas.openxmlformats.org/officeDocument/2006/relationships/hyperlink" Target="http://www.fueleconomy.gov/" TargetMode="External"/><Relationship Id="rId4" Type="http://schemas.openxmlformats.org/officeDocument/2006/relationships/hyperlink" Target="http://www.iihs.org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-n1lBumPWEmvUMgFW79ujLArFBU0E95Po5N21ABBvYlURjNKUk1CQ01DSTdMWEhOMEdBTDExM1IxNy4u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anellas.com/car-tips/car-noises-that-should-raise-the-red-fla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h-cdn.co/assets/downloads/1479221054_-_used-car-checklist.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bhNLvYxGQ?feature=oembed" TargetMode="External"/><Relationship Id="rId4" Type="http://schemas.openxmlformats.org/officeDocument/2006/relationships/hyperlink" Target="https://www.youtube.com/watch?time_continue=18&amp;v=drbhNLvYxGQ&amp;feature=emb_logo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fax.com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ialmentor.com/calculator/car-cost-calculator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oGLH7kQLs?feature=oembed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understand-aid/types/scholarships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onestop.org/toolkit/training/find-scholarships.aspx?lang=en&amp;Livefillall=y#Live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onestop.org/toolkit/training/find-scholarships.aspx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YqWoXeGEt0?feature=oembed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ysmilitary.com/education-training/military-schools?gclid=CJ7Z4NvrsusCFZQRfwodt8QDVg&amp;gclsrc=ds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GlkqEgXF4?feature=oembed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75A039-A18F-4912-9B42-5E26F56977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2182806" y="2609114"/>
            <a:ext cx="439738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sz="3200" dirty="0"/>
              <a:t>California Cadet Corps</a:t>
            </a:r>
            <a:br>
              <a:rPr lang="en-US" sz="3200" dirty="0"/>
            </a:br>
            <a:r>
              <a:rPr lang="en-US" sz="3200" dirty="0"/>
              <a:t>Curriculum on Wellness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6324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W1/B: Critical Consumer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A0B0A4B-4CA6-4AA2-AD26-A3E9FD12D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38800"/>
            <a:ext cx="4168140" cy="38862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“Don’t Steal from Your Future”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5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E2372E-0882-43A4-AB79-A7CAA6E5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543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Advertisers pay to promote their products</a:t>
            </a:r>
          </a:p>
          <a:p>
            <a:pPr marL="914400"/>
            <a:r>
              <a:rPr lang="en-US" dirty="0"/>
              <a:t>Television</a:t>
            </a:r>
          </a:p>
          <a:p>
            <a:pPr marL="914400"/>
            <a:r>
              <a:rPr lang="en-US" dirty="0"/>
              <a:t>Roadside billboards</a:t>
            </a:r>
          </a:p>
          <a:p>
            <a:pPr marL="914400"/>
            <a:r>
              <a:rPr lang="en-US" dirty="0"/>
              <a:t>Internet</a:t>
            </a:r>
          </a:p>
          <a:p>
            <a:pPr marL="914400"/>
            <a:r>
              <a:rPr lang="en-US" dirty="0"/>
              <a:t>Digital Music</a:t>
            </a:r>
          </a:p>
          <a:p>
            <a:pPr marL="914400"/>
            <a:r>
              <a:rPr lang="en-US" dirty="0"/>
              <a:t>Video Streaming</a:t>
            </a:r>
          </a:p>
          <a:p>
            <a:pPr marL="0" indent="0">
              <a:buNone/>
            </a:pPr>
            <a:r>
              <a:rPr lang="en-US" dirty="0"/>
              <a:t>All aimed at the consumer – YOU!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488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ROTC (Reserve Officer Training Corps) Scholarships</a:t>
            </a:r>
          </a:p>
          <a:p>
            <a:pPr lvl="1"/>
            <a:r>
              <a:rPr lang="en-US" dirty="0"/>
              <a:t>ROTC scholarships require you serve as an Officer for 3-5 years after graduation</a:t>
            </a:r>
          </a:p>
          <a:p>
            <a:pPr lvl="1"/>
            <a:r>
              <a:rPr lang="en-US" dirty="0"/>
              <a:t>Pays for tuition, fees, books</a:t>
            </a:r>
          </a:p>
          <a:p>
            <a:pPr lvl="1"/>
            <a:r>
              <a:rPr lang="en-US" dirty="0"/>
              <a:t>College life just like other college students</a:t>
            </a:r>
          </a:p>
          <a:p>
            <a:pPr lvl="1"/>
            <a:r>
              <a:rPr lang="en-US" dirty="0"/>
              <a:t>Take additional required courses, and may require intensive summer program</a:t>
            </a:r>
          </a:p>
          <a:p>
            <a:pPr lvl="1"/>
            <a:r>
              <a:rPr lang="en-US" dirty="0"/>
              <a:t>Talk to an ROTC Advisor or high school advisor</a:t>
            </a:r>
          </a:p>
        </p:txBody>
      </p:sp>
    </p:spTree>
    <p:extLst>
      <p:ext uri="{BB962C8B-B14F-4D97-AF65-F5344CB8AC3E}">
        <p14:creationId xmlns:p14="http://schemas.microsoft.com/office/powerpoint/2010/main" val="20481989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more information about these GI Bills, visit the U.S. Department of Veteran’s Affairs website: </a:t>
            </a: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https://www.va.gov/education/about-gi-bill-benefits/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482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D0139-8667-4F42-83B6-C3E04ACDAB50}"/>
              </a:ext>
            </a:extLst>
          </p:cNvPr>
          <p:cNvSpPr txBox="1"/>
          <p:nvPr/>
        </p:nvSpPr>
        <p:spPr>
          <a:xfrm>
            <a:off x="457200" y="19050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T/F – It is possible to attend college without incurring student loan debt.</a:t>
            </a:r>
          </a:p>
          <a:p>
            <a:pPr marL="742950" indent="-742950"/>
            <a:endParaRPr lang="en-US" sz="3600" dirty="0"/>
          </a:p>
          <a:p>
            <a:pPr marL="742950" indent="-742950">
              <a:buAutoNum type="arabicPeriod" startAt="2"/>
            </a:pPr>
            <a:r>
              <a:rPr lang="en-US" sz="3600" dirty="0"/>
              <a:t>Where might you find information about scholarships?</a:t>
            </a:r>
          </a:p>
          <a:p>
            <a:pPr marL="742950" indent="-742950">
              <a:buAutoNum type="arabicPeriod" startAt="2"/>
            </a:pPr>
            <a:endParaRPr lang="en-US" sz="3600" dirty="0"/>
          </a:p>
          <a:p>
            <a:pPr marL="742950" indent="-742950">
              <a:buAutoNum type="arabicPeriod" startAt="2"/>
            </a:pPr>
            <a:r>
              <a:rPr lang="en-US" sz="3600" dirty="0"/>
              <a:t>What options does the Military have to offer for free education?</a:t>
            </a:r>
          </a:p>
          <a:p>
            <a:pPr marL="742950" indent="-742950">
              <a:buAutoNum type="arabicPeriod" startAt="2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2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334F2A6-76F6-4578-9198-1E5E06DC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8" y="1752600"/>
            <a:ext cx="7162799" cy="21910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simplest terms, marketing is the act of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profitable customer action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spans the full scope of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tactics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organizations use to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products and services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marketplace and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 audiences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a purchase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Sailer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E2372E-0882-43A4-AB79-A7CAA6E5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400"/>
            <a:ext cx="4953000" cy="21910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Marketers needed in all industries</a:t>
            </a:r>
          </a:p>
          <a:p>
            <a:pPr lvl="1"/>
            <a:r>
              <a:rPr lang="en-US" dirty="0"/>
              <a:t>Develop &amp; promote products</a:t>
            </a:r>
          </a:p>
          <a:p>
            <a:pPr lvl="1"/>
            <a:r>
              <a:rPr lang="en-US" dirty="0"/>
              <a:t>Brand recognition</a:t>
            </a:r>
          </a:p>
          <a:p>
            <a:pPr lvl="1"/>
            <a:r>
              <a:rPr lang="en-US" dirty="0"/>
              <a:t>Stay competitive</a:t>
            </a:r>
          </a:p>
          <a:p>
            <a:pPr lvl="1"/>
            <a:r>
              <a:rPr lang="en-US" dirty="0"/>
              <a:t>Increase profits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F6543-5703-4716-BEA8-CA27B33DA4A3}"/>
              </a:ext>
            </a:extLst>
          </p:cNvPr>
          <p:cNvSpPr txBox="1"/>
          <p:nvPr/>
        </p:nvSpPr>
        <p:spPr>
          <a:xfrm>
            <a:off x="6096000" y="4222812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They need you to buy what they are selling!</a:t>
            </a:r>
          </a:p>
        </p:txBody>
      </p:sp>
    </p:spTree>
    <p:extLst>
      <p:ext uri="{BB962C8B-B14F-4D97-AF65-F5344CB8AC3E}">
        <p14:creationId xmlns:p14="http://schemas.microsoft.com/office/powerpoint/2010/main" val="373194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5E27-88E5-4F05-851F-54567FB5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776"/>
            <a:ext cx="8229600" cy="4946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It’s not your fault you can’t resist…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Online Media 3" title="It's Not Your Fault You Can't Resist...">
            <a:hlinkClick r:id="" action="ppaction://media"/>
            <a:extLst>
              <a:ext uri="{FF2B5EF4-FFF2-40B4-BE49-F238E27FC236}">
                <a16:creationId xmlns:a16="http://schemas.microsoft.com/office/drawing/2014/main" id="{6269C11C-C522-4865-8285-B155F38E98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0504" y="2395569"/>
            <a:ext cx="6096000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580DBF-D4CA-46D7-9DBE-D1D4E34889A6}"/>
              </a:ext>
            </a:extLst>
          </p:cNvPr>
          <p:cNvSpPr/>
          <p:nvPr/>
        </p:nvSpPr>
        <p:spPr>
          <a:xfrm>
            <a:off x="1550504" y="591600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i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https://www.youtube.com/watch?v=TLf2gOrL1iM</a:t>
            </a:r>
            <a:endParaRPr lang="en-US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4-yr colleges offer a degree in Business Marketing</a:t>
            </a:r>
          </a:p>
          <a:p>
            <a:pPr lvl="1"/>
            <a:r>
              <a:rPr lang="en-US" dirty="0"/>
              <a:t>Teaches the basics of marketing: “4 P’s”</a:t>
            </a:r>
          </a:p>
          <a:p>
            <a:pPr lvl="2"/>
            <a:r>
              <a:rPr lang="en-US" dirty="0"/>
              <a:t>Product</a:t>
            </a:r>
          </a:p>
          <a:p>
            <a:pPr lvl="2"/>
            <a:r>
              <a:rPr lang="en-US" dirty="0"/>
              <a:t>Price</a:t>
            </a:r>
          </a:p>
          <a:p>
            <a:pPr lvl="2"/>
            <a:r>
              <a:rPr lang="en-US" dirty="0"/>
              <a:t>Promotion</a:t>
            </a:r>
          </a:p>
          <a:p>
            <a:pPr lvl="2"/>
            <a:r>
              <a:rPr lang="en-US" dirty="0"/>
              <a:t>Place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DF9F3-B620-4D07-9D54-9CCF94ACC10F}"/>
              </a:ext>
            </a:extLst>
          </p:cNvPr>
          <p:cNvSpPr/>
          <p:nvPr/>
        </p:nvSpPr>
        <p:spPr>
          <a:xfrm>
            <a:off x="4061792" y="62762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https://www.youtube.com/watch?v=cFdCzN7RYbw</a:t>
            </a:r>
            <a:endParaRPr lang="en-US" sz="1400" dirty="0"/>
          </a:p>
        </p:txBody>
      </p:sp>
      <p:pic>
        <p:nvPicPr>
          <p:cNvPr id="6" name="Online Media 5" title="Science Of Persuasion">
            <a:hlinkClick r:id="" action="ppaction://media"/>
            <a:extLst>
              <a:ext uri="{FF2B5EF4-FFF2-40B4-BE49-F238E27FC236}">
                <a16:creationId xmlns:a16="http://schemas.microsoft.com/office/drawing/2014/main" id="{6A64DC15-43E6-4623-B937-4322098440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29000" y="3319531"/>
            <a:ext cx="5367130" cy="30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sales tactics used to influence your buying decision</a:t>
            </a:r>
          </a:p>
          <a:p>
            <a:r>
              <a:rPr lang="en-US" dirty="0"/>
              <a:t>Purpose is to influence you to buy their product</a:t>
            </a:r>
          </a:p>
          <a:p>
            <a:r>
              <a:rPr lang="en-US" dirty="0"/>
              <a:t>Be aware – may not align with your priorities</a:t>
            </a:r>
          </a:p>
          <a:p>
            <a:r>
              <a:rPr lang="en-US" dirty="0"/>
              <a:t>Be extremely critical of all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145470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pic>
        <p:nvPicPr>
          <p:cNvPr id="5" name="Online Media 4" title="10 Ways Advertisers Are Tricking You Everyday">
            <a:hlinkClick r:id="" action="ppaction://media"/>
            <a:extLst>
              <a:ext uri="{FF2B5EF4-FFF2-40B4-BE49-F238E27FC236}">
                <a16:creationId xmlns:a16="http://schemas.microsoft.com/office/drawing/2014/main" id="{EF1DD06E-9ABA-4916-8731-6535E130CA9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795463"/>
            <a:ext cx="8229600" cy="462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6CA70-58C3-4F22-9D10-CE3CD4B885A8}"/>
              </a:ext>
            </a:extLst>
          </p:cNvPr>
          <p:cNvSpPr txBox="1"/>
          <p:nvPr/>
        </p:nvSpPr>
        <p:spPr>
          <a:xfrm>
            <a:off x="1143000" y="1417638"/>
            <a:ext cx="7239000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ways advertisers are tricking you every day…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76F9A7-F810-4585-96BA-24023DED50E9}"/>
              </a:ext>
            </a:extLst>
          </p:cNvPr>
          <p:cNvSpPr/>
          <p:nvPr/>
        </p:nvSpPr>
        <p:spPr>
          <a:xfrm>
            <a:off x="449580" y="6398696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https://www.youtube.com/watch?v=MlSyk27fHSw</a:t>
            </a:r>
            <a:endParaRPr lang="en-US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(“ads”) and Salespeople:</a:t>
            </a:r>
          </a:p>
          <a:p>
            <a:pPr lvl="1"/>
            <a:r>
              <a:rPr lang="en-US" dirty="0"/>
              <a:t>Ads designed and salespeople trained to answer resistance from the buyer</a:t>
            </a:r>
          </a:p>
          <a:p>
            <a:pPr lvl="1"/>
            <a:r>
              <a:rPr lang="en-US" dirty="0"/>
              <a:t>Want to gain your trust</a:t>
            </a:r>
          </a:p>
          <a:p>
            <a:pPr lvl="1"/>
            <a:r>
              <a:rPr lang="en-US" dirty="0"/>
              <a:t>Want to make you feel you</a:t>
            </a:r>
          </a:p>
          <a:p>
            <a:pPr marL="457200" lvl="1" indent="0">
              <a:buNone/>
            </a:pPr>
            <a:r>
              <a:rPr lang="en-US" dirty="0"/>
              <a:t>         NEED their product</a:t>
            </a:r>
          </a:p>
          <a:p>
            <a:pPr lvl="1"/>
            <a:r>
              <a:rPr lang="en-US" dirty="0"/>
              <a:t>Want to make a sale!</a:t>
            </a:r>
          </a:p>
          <a:p>
            <a:pPr lvl="1"/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E2EE4-7EDE-44F2-AF1A-CC08C0F84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1200" y="3733800"/>
            <a:ext cx="2571701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U.S. Teens spend their money: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3AE45-1A8E-4606-9BBF-F0B5C521DA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95850"/>
            <a:ext cx="7086600" cy="41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empower you to:</a:t>
            </a:r>
          </a:p>
          <a:p>
            <a:pPr lvl="1"/>
            <a:r>
              <a:rPr lang="en-US" dirty="0"/>
              <a:t>Resist unneeded purchases</a:t>
            </a:r>
          </a:p>
          <a:p>
            <a:pPr lvl="1"/>
            <a:r>
              <a:rPr lang="en-US" dirty="0"/>
              <a:t>Make informed and wise decisions</a:t>
            </a:r>
          </a:p>
          <a:p>
            <a:pPr lvl="1"/>
            <a:r>
              <a:rPr lang="en-US" dirty="0"/>
              <a:t>Recognize the difference between needs and wants</a:t>
            </a:r>
          </a:p>
          <a:p>
            <a:pPr lvl="1"/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80D9E8-94A2-4B1D-A65A-539922E677C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Practical Exercise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Cadets, think about and share in the classroom the answers to the following:</a:t>
            </a:r>
          </a:p>
          <a:p>
            <a:pPr marL="46355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you feel when you want to buy something you are focused on?</a:t>
            </a:r>
          </a:p>
          <a:p>
            <a:pPr marL="46355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you ever bought something on impulse, then wished you had not?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627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9655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012AD-7DD1-4F05-8AFB-2AFD32F2A83A}"/>
              </a:ext>
            </a:extLst>
          </p:cNvPr>
          <p:cNvSpPr txBox="1"/>
          <p:nvPr/>
        </p:nvSpPr>
        <p:spPr>
          <a:xfrm>
            <a:off x="1282861" y="19812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569913" algn="l"/>
              </a:tabLst>
            </a:pPr>
            <a:r>
              <a:rPr lang="en-US" sz="2400" dirty="0">
                <a:hlinkClick r:id="rId2" action="ppaction://hlinksldjump"/>
              </a:rPr>
              <a:t>B1.	Consumer Awareness</a:t>
            </a:r>
            <a:endParaRPr lang="en-US" sz="2400" dirty="0"/>
          </a:p>
          <a:p>
            <a:pPr>
              <a:spcAft>
                <a:spcPts val="1200"/>
              </a:spcAft>
              <a:tabLst>
                <a:tab pos="569913" algn="l"/>
              </a:tabLst>
            </a:pPr>
            <a:r>
              <a:rPr lang="en-US" sz="2400" dirty="0">
                <a:hlinkClick r:id="rId3" action="ppaction://hlinksldjump"/>
              </a:rPr>
              <a:t>B2.	Bargain Shopping</a:t>
            </a:r>
            <a:endParaRPr lang="en-US" sz="2400" dirty="0"/>
          </a:p>
          <a:p>
            <a:pPr>
              <a:spcAft>
                <a:spcPts val="1200"/>
              </a:spcAft>
              <a:tabLst>
                <a:tab pos="569913" algn="l"/>
              </a:tabLst>
            </a:pPr>
            <a:r>
              <a:rPr lang="en-US" sz="2400" dirty="0">
                <a:hlinkClick r:id="rId4" action="ppaction://hlinksldjump"/>
              </a:rPr>
              <a:t>B3.	Buying a Car</a:t>
            </a:r>
            <a:endParaRPr lang="en-US" sz="2400" dirty="0"/>
          </a:p>
          <a:p>
            <a:pPr>
              <a:spcAft>
                <a:spcPts val="1200"/>
              </a:spcAft>
              <a:tabLst>
                <a:tab pos="569913" algn="l"/>
              </a:tabLst>
            </a:pPr>
            <a:r>
              <a:rPr lang="en-US" sz="2400" dirty="0">
                <a:hlinkClick r:id="rId5" action="ppaction://hlinksldjump"/>
              </a:rPr>
              <a:t>B4.	Paying for College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69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factors that influence our buying:</a:t>
            </a:r>
          </a:p>
          <a:p>
            <a:pPr lvl="1"/>
            <a:r>
              <a:rPr lang="en-US" dirty="0"/>
              <a:t>Need the item</a:t>
            </a:r>
          </a:p>
          <a:p>
            <a:pPr lvl="1"/>
            <a:r>
              <a:rPr lang="en-US" dirty="0"/>
              <a:t>Friends have it, so I want it too</a:t>
            </a:r>
          </a:p>
          <a:p>
            <a:pPr lvl="1"/>
            <a:r>
              <a:rPr lang="en-US" dirty="0"/>
              <a:t>Instant gratification (impulse buying)</a:t>
            </a:r>
          </a:p>
          <a:p>
            <a:pPr lvl="1"/>
            <a:r>
              <a:rPr lang="en-US" dirty="0"/>
              <a:t>Want to impress others (cars, electronics, etc.)</a:t>
            </a:r>
          </a:p>
          <a:p>
            <a:pPr lvl="1"/>
            <a:r>
              <a:rPr lang="en-US" dirty="0"/>
              <a:t>Ads or salespeople “emotionally” sell it to us</a:t>
            </a:r>
          </a:p>
          <a:p>
            <a:pPr lvl="1"/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0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267019-BF02-4C80-BA63-1D57E1508C3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Practical Exercise (for outside the classroom)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Listen and/or watch the free versions of YouTube, Spotify, or Pandora for at least 30 minutes. </a:t>
            </a:r>
          </a:p>
          <a:p>
            <a:pPr marL="11430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 the number of advertisements broadcast during the time you are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watching or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</a:p>
          <a:p>
            <a:pPr marL="11430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down the ways you think the advertiser are trying to influence you to buy their product:</a:t>
            </a:r>
          </a:p>
          <a:p>
            <a:pPr marL="1485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need it</a:t>
            </a:r>
          </a:p>
          <a:p>
            <a:pPr marL="1485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“Everyone’s got one”</a:t>
            </a:r>
          </a:p>
          <a:p>
            <a:pPr marL="14859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It’ll make you feel or look good</a:t>
            </a:r>
          </a:p>
          <a:p>
            <a:pPr marL="14859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15748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buying a “big ticket” item – </a:t>
            </a:r>
            <a:r>
              <a:rPr lang="en-US" b="1" i="1" dirty="0">
                <a:solidFill>
                  <a:srgbClr val="FF0000"/>
                </a:solidFill>
              </a:rPr>
              <a:t>WAIT OVERNIGHT</a:t>
            </a:r>
          </a:p>
          <a:p>
            <a:r>
              <a:rPr lang="en-US" dirty="0"/>
              <a:t>Even electronics, cell phones</a:t>
            </a:r>
          </a:p>
          <a:p>
            <a:r>
              <a:rPr lang="en-US" dirty="0"/>
              <a:t>Still NEED or WANT it the next day?</a:t>
            </a:r>
          </a:p>
          <a:p>
            <a:r>
              <a:rPr lang="en-US" dirty="0"/>
              <a:t>Do research!</a:t>
            </a:r>
          </a:p>
          <a:p>
            <a:r>
              <a:rPr lang="en-US" dirty="0"/>
              <a:t>Avoid impulse purchases</a:t>
            </a:r>
          </a:p>
          <a:p>
            <a:pPr lvl="1"/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6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D0139-8667-4F42-83B6-C3E04ACDAB50}"/>
              </a:ext>
            </a:extLst>
          </p:cNvPr>
          <p:cNvSpPr txBox="1"/>
          <p:nvPr/>
        </p:nvSpPr>
        <p:spPr>
          <a:xfrm>
            <a:off x="457200" y="19050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is the purpose of advertising?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Give some examples of how advertisers try to influence you to buy their stuff.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Is it a good idea to wait overnight before buying a “big ticket” item? Why or why not?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 action="ppaction://hlinksldjump"/>
              </a:rPr>
              <a:t>B2. BARGAIN SHOPPING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847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4692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/>
              <a:t>Critical Consumer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330" y="1600200"/>
            <a:ext cx="819647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Enable Cadets to make wise, planned purchases and understand their options when paying for college.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Plan of Action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1. Recognize the value of bargain shopping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800" b="1" u="sng" dirty="0"/>
              <a:t>Essential Question</a:t>
            </a:r>
            <a:r>
              <a:rPr lang="en-US" sz="2800" dirty="0"/>
              <a:t>: 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How can you save money while shopping and still purchase quality items?</a:t>
            </a:r>
          </a:p>
        </p:txBody>
      </p:sp>
    </p:spTree>
    <p:extLst>
      <p:ext uri="{BB962C8B-B14F-4D97-AF65-F5344CB8AC3E}">
        <p14:creationId xmlns:p14="http://schemas.microsoft.com/office/powerpoint/2010/main" val="347644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NOT pay full retail price</a:t>
            </a:r>
          </a:p>
          <a:p>
            <a:pPr lvl="1"/>
            <a:r>
              <a:rPr lang="en-US" dirty="0"/>
              <a:t>Research where to buy</a:t>
            </a:r>
          </a:p>
          <a:p>
            <a:pPr lvl="1"/>
            <a:r>
              <a:rPr lang="en-US" dirty="0"/>
              <a:t>Spend the least amount of money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Many booth in a store&#10;&#10;Description automatically generated">
            <a:extLst>
              <a:ext uri="{FF2B5EF4-FFF2-40B4-BE49-F238E27FC236}">
                <a16:creationId xmlns:a16="http://schemas.microsoft.com/office/drawing/2014/main" id="{9DFD1EAA-D101-4658-8F03-4F9CC50C2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508">
            <a:off x="4817035" y="3418454"/>
            <a:ext cx="3624478" cy="2833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10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Tips for Bargain Shopping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Never buy new when used will do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Pay with cash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Buy off-brands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Buy off-season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Buy generics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Shop sales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Shop wisely at “brick and mortar” stores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Shop online</a:t>
            </a:r>
          </a:p>
          <a:p>
            <a:pPr lvl="1">
              <a:buFont typeface="Calibri" panose="020F0502020204030204" pitchFamily="34" charset="0"/>
              <a:buChar char="$"/>
            </a:pPr>
            <a:r>
              <a:rPr lang="en-US" dirty="0"/>
              <a:t>Consider quality - how long will you use it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1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Never buy new when used will do</a:t>
            </a:r>
          </a:p>
          <a:p>
            <a:pPr lvl="1"/>
            <a:r>
              <a:rPr lang="en-US" dirty="0"/>
              <a:t>Can save 20% to 90%</a:t>
            </a:r>
          </a:p>
          <a:p>
            <a:pPr lvl="1"/>
            <a:r>
              <a:rPr lang="en-US" dirty="0"/>
              <a:t>Examples where to buy:</a:t>
            </a:r>
          </a:p>
          <a:p>
            <a:pPr lvl="2"/>
            <a:r>
              <a:rPr lang="en-US" dirty="0"/>
              <a:t>eBay</a:t>
            </a:r>
          </a:p>
          <a:p>
            <a:pPr lvl="2"/>
            <a:r>
              <a:rPr lang="en-US" dirty="0"/>
              <a:t>Craigslist</a:t>
            </a:r>
          </a:p>
          <a:p>
            <a:pPr lvl="2"/>
            <a:r>
              <a:rPr lang="en-US" dirty="0"/>
              <a:t>CarMax</a:t>
            </a:r>
          </a:p>
          <a:p>
            <a:pPr lvl="2"/>
            <a:r>
              <a:rPr lang="en-US" dirty="0"/>
              <a:t>Thrift stores</a:t>
            </a:r>
          </a:p>
          <a:p>
            <a:pPr lvl="2"/>
            <a:r>
              <a:rPr lang="en-US" dirty="0"/>
              <a:t>Consignment stores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95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8FE671-2F95-45D1-8DCB-83C1152BD4DF}"/>
              </a:ext>
            </a:extLst>
          </p:cNvPr>
          <p:cNvSpPr/>
          <p:nvPr/>
        </p:nvSpPr>
        <p:spPr>
          <a:xfrm>
            <a:off x="641932" y="1600201"/>
            <a:ext cx="7968668" cy="480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Practical Exercise (for outside the classroom)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Bargain Tip:  "Never buy new when used will do" </a:t>
            </a:r>
            <a:endParaRPr lang="en-US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27" computer monitor broke and you need to replace it.  You have $400 in your savings account, but you were saving it for something else.   You want to spend as little as possible on a replacement.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of these websites will get you the BEST deal on a monitor?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Amazon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Best Buy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Tiger Direct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eBay/Craig’s List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1F497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these and see what you find.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450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4692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/>
              <a:t>Critical Consumer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5121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Enable Cadets to make wise, planned purchases and understand their options when paying for college.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Plan of Action</a:t>
            </a:r>
            <a:endParaRPr lang="en-US" sz="2800" dirty="0"/>
          </a:p>
          <a:p>
            <a:pPr lvl="0"/>
            <a:r>
              <a:rPr lang="en-US" dirty="0"/>
              <a:t>Understand basic marketing and advertising tactics</a:t>
            </a:r>
          </a:p>
          <a:p>
            <a:pPr lvl="0"/>
            <a:r>
              <a:rPr lang="en-US" dirty="0"/>
              <a:t>Recognize the value of bargain shopping</a:t>
            </a:r>
          </a:p>
          <a:p>
            <a:pPr lvl="0"/>
            <a:r>
              <a:rPr lang="en-US" dirty="0"/>
              <a:t>Understand the impact of car payments versus the freedom of paying cash for a car</a:t>
            </a:r>
          </a:p>
          <a:p>
            <a:pPr lvl="0"/>
            <a:r>
              <a:rPr lang="en-US" dirty="0"/>
              <a:t>Identify the steps in preparing to purchase a car</a:t>
            </a:r>
          </a:p>
          <a:p>
            <a:pPr lvl="0"/>
            <a:r>
              <a:rPr lang="en-US" dirty="0"/>
              <a:t>Know your options 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907334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Pay with Cash</a:t>
            </a:r>
          </a:p>
          <a:p>
            <a:pPr lvl="1"/>
            <a:r>
              <a:rPr lang="en-US" dirty="0"/>
              <a:t>You will be less susceptible to an upsell</a:t>
            </a:r>
          </a:p>
          <a:p>
            <a:pPr lvl="1"/>
            <a:r>
              <a:rPr lang="en-US" dirty="0"/>
              <a:t>Less likely to waste money on things you don’t need</a:t>
            </a:r>
          </a:p>
          <a:p>
            <a:pPr lvl="1"/>
            <a:r>
              <a:rPr lang="en-US" dirty="0"/>
              <a:t>Bring ONLY the cash you need</a:t>
            </a:r>
          </a:p>
          <a:p>
            <a:pPr lvl="2"/>
            <a:r>
              <a:rPr lang="en-US" dirty="0"/>
              <a:t>Practice budgeting</a:t>
            </a:r>
          </a:p>
          <a:p>
            <a:pPr lvl="2"/>
            <a:r>
              <a:rPr lang="en-US" dirty="0"/>
              <a:t>Spend only what you intend to spend</a:t>
            </a:r>
          </a:p>
          <a:p>
            <a:pPr lvl="2"/>
            <a:r>
              <a:rPr lang="en-US" dirty="0"/>
              <a:t>Puts YOU in control of your money</a:t>
            </a:r>
          </a:p>
          <a:p>
            <a:pPr lvl="2"/>
            <a:r>
              <a:rPr lang="en-US" dirty="0"/>
              <a:t>Leave access to your account at home instead of in your wallet</a:t>
            </a:r>
          </a:p>
          <a:p>
            <a:pPr lvl="1"/>
            <a:r>
              <a:rPr lang="en-US" dirty="0"/>
              <a:t>You FEEL IT when cash leaves your hand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67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nline Media 2" title="Why Cash Still Matters - 4 Main Benefits">
            <a:hlinkClick r:id="" action="ppaction://media"/>
            <a:extLst>
              <a:ext uri="{FF2B5EF4-FFF2-40B4-BE49-F238E27FC236}">
                <a16:creationId xmlns:a16="http://schemas.microsoft.com/office/drawing/2014/main" id="{0C8D19FD-84E8-4996-8D86-6F602ECFC2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057400"/>
            <a:ext cx="6096000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18C2CD-FD3F-4EC2-AFD9-CB6190CD9754}"/>
              </a:ext>
            </a:extLst>
          </p:cNvPr>
          <p:cNvSpPr/>
          <p:nvPr/>
        </p:nvSpPr>
        <p:spPr>
          <a:xfrm>
            <a:off x="1524000" y="57150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https://www.youtube.com/watch?v=d7X3YXHf2fE</a:t>
            </a: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5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Buy off-brands</a:t>
            </a:r>
          </a:p>
          <a:p>
            <a:pPr lvl="1"/>
            <a:r>
              <a:rPr lang="en-US" dirty="0"/>
              <a:t>Save between 20-90%</a:t>
            </a:r>
          </a:p>
          <a:p>
            <a:pPr lvl="2"/>
            <a:r>
              <a:rPr lang="en-US" dirty="0"/>
              <a:t>e.g., A.P.C. jeans = $220; Uniqlo jeans = $40</a:t>
            </a:r>
          </a:p>
          <a:p>
            <a:pPr lvl="1"/>
            <a:r>
              <a:rPr lang="en-US" dirty="0"/>
              <a:t>Learn to identify quality markers</a:t>
            </a:r>
          </a:p>
          <a:p>
            <a:pPr lvl="2"/>
            <a:r>
              <a:rPr lang="en-US" dirty="0"/>
              <a:t>Double stitches</a:t>
            </a:r>
          </a:p>
          <a:p>
            <a:pPr lvl="2"/>
            <a:r>
              <a:rPr lang="en-US" dirty="0"/>
              <a:t>Material weight</a:t>
            </a:r>
          </a:p>
          <a:p>
            <a:pPr lvl="2"/>
            <a:r>
              <a:rPr lang="en-US" dirty="0"/>
              <a:t>Fastener ruggedness</a:t>
            </a:r>
          </a:p>
          <a:p>
            <a:pPr lvl="1"/>
            <a:r>
              <a:rPr lang="en-US" dirty="0"/>
              <a:t>Will find many brands are marketing hype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08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Buy off-season</a:t>
            </a:r>
          </a:p>
          <a:p>
            <a:pPr lvl="1"/>
            <a:r>
              <a:rPr lang="en-US" dirty="0"/>
              <a:t>Save between 20-90%</a:t>
            </a:r>
          </a:p>
          <a:p>
            <a:pPr lvl="1"/>
            <a:r>
              <a:rPr lang="en-US" dirty="0"/>
              <a:t>Need a winter jacket?</a:t>
            </a:r>
          </a:p>
          <a:p>
            <a:pPr lvl="2"/>
            <a:r>
              <a:rPr lang="en-US" dirty="0"/>
              <a:t>Wait until end of winter when spring clothes come out</a:t>
            </a:r>
          </a:p>
          <a:p>
            <a:pPr lvl="2"/>
            <a:r>
              <a:rPr lang="en-US" dirty="0"/>
              <a:t>Same jacket will be 50% off or more</a:t>
            </a:r>
          </a:p>
          <a:p>
            <a:pPr lvl="2"/>
            <a:r>
              <a:rPr lang="en-US" dirty="0"/>
              <a:t>Check the sale racks in the back of the store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50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Buy generics</a:t>
            </a:r>
          </a:p>
          <a:p>
            <a:pPr lvl="1"/>
            <a:r>
              <a:rPr lang="en-US" dirty="0"/>
              <a:t>e.g., Medicines, staple food items, gasoline are all regulated products</a:t>
            </a:r>
          </a:p>
          <a:p>
            <a:pPr lvl="1"/>
            <a:r>
              <a:rPr lang="en-US" dirty="0"/>
              <a:t>Generics just as good as the name brands</a:t>
            </a:r>
          </a:p>
          <a:p>
            <a:pPr lvl="1"/>
            <a:r>
              <a:rPr lang="en-US" dirty="0"/>
              <a:t>Compare labels for ingredients and nutrition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39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nline Media 3" title="Brand Name vs. Generic">
            <a:hlinkClick r:id="" action="ppaction://media"/>
            <a:extLst>
              <a:ext uri="{FF2B5EF4-FFF2-40B4-BE49-F238E27FC236}">
                <a16:creationId xmlns:a16="http://schemas.microsoft.com/office/drawing/2014/main" id="{7CB20886-71F7-42D8-9A36-25631E9149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133600"/>
            <a:ext cx="6096000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CE49B4-9BCD-49CB-BCB8-C20B5716BF62}"/>
              </a:ext>
            </a:extLst>
          </p:cNvPr>
          <p:cNvSpPr/>
          <p:nvPr/>
        </p:nvSpPr>
        <p:spPr>
          <a:xfrm>
            <a:off x="1295400" y="5715000"/>
            <a:ext cx="478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hlinkClick r:id="rId4"/>
              </a:rPr>
              <a:t>https://www.youtube.com/watch?v=dkyvlS9k4k4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0F117CE-44C3-4186-9F6C-701F15A95C6E}"/>
              </a:ext>
            </a:extLst>
          </p:cNvPr>
          <p:cNvGrpSpPr/>
          <p:nvPr/>
        </p:nvGrpSpPr>
        <p:grpSpPr>
          <a:xfrm>
            <a:off x="2895601" y="4178036"/>
            <a:ext cx="2447923" cy="2414984"/>
            <a:chOff x="2895601" y="4178036"/>
            <a:chExt cx="2447923" cy="2414984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D153B8BB-AB97-4511-9279-2FE941E09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rot="736801">
              <a:off x="3047999" y="4178036"/>
              <a:ext cx="2295525" cy="2295525"/>
            </a:xfrm>
            <a:prstGeom prst="rect">
              <a:avLst/>
            </a:prstGeom>
          </p:spPr>
        </p:pic>
        <p:sp>
          <p:nvSpPr>
            <p:cNvPr id="7" name="&quot;Not Allowed&quot; Symbol 6">
              <a:extLst>
                <a:ext uri="{FF2B5EF4-FFF2-40B4-BE49-F238E27FC236}">
                  <a16:creationId xmlns:a16="http://schemas.microsoft.com/office/drawing/2014/main" id="{5A0B9C6D-745E-41C2-AB44-E04EC93465CC}"/>
                </a:ext>
              </a:extLst>
            </p:cNvPr>
            <p:cNvSpPr/>
            <p:nvPr/>
          </p:nvSpPr>
          <p:spPr>
            <a:xfrm>
              <a:off x="2895601" y="4178036"/>
              <a:ext cx="2447923" cy="2414984"/>
            </a:xfrm>
            <a:prstGeom prst="noSmoking">
              <a:avLst>
                <a:gd name="adj" fmla="val 655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Shop Sales</a:t>
            </a:r>
          </a:p>
          <a:p>
            <a:pPr lvl="1"/>
            <a:r>
              <a:rPr lang="en-US" dirty="0"/>
              <a:t>Find clearance items, usually at the back of the store</a:t>
            </a:r>
          </a:p>
          <a:p>
            <a:pPr lvl="1"/>
            <a:r>
              <a:rPr lang="en-US" dirty="0"/>
              <a:t>Shop sales events</a:t>
            </a:r>
          </a:p>
          <a:p>
            <a:pPr lvl="1"/>
            <a:r>
              <a:rPr lang="en-US" dirty="0"/>
              <a:t>BEWARE of the upsell: “Buy One Get One 50% off”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25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Shop wisely at “Brick and Mortar” stores</a:t>
            </a:r>
          </a:p>
          <a:p>
            <a:pPr lvl="1"/>
            <a:r>
              <a:rPr lang="en-US" dirty="0"/>
              <a:t>At actual buildings</a:t>
            </a:r>
          </a:p>
          <a:p>
            <a:pPr lvl="1"/>
            <a:r>
              <a:rPr lang="en-US" dirty="0"/>
              <a:t>Compare store prices</a:t>
            </a:r>
          </a:p>
          <a:p>
            <a:pPr lvl="1"/>
            <a:r>
              <a:rPr lang="en-US" dirty="0"/>
              <a:t>Shop discount, factory, and dollar stores</a:t>
            </a:r>
          </a:p>
          <a:p>
            <a:pPr lvl="1"/>
            <a:r>
              <a:rPr lang="en-US" dirty="0"/>
              <a:t>Use coupons or promo codes</a:t>
            </a:r>
          </a:p>
          <a:p>
            <a:pPr lvl="1"/>
            <a:r>
              <a:rPr lang="en-US" dirty="0"/>
              <a:t>Shop Tuesday nights – most common night for store sales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B7F5A26-ADE3-4900-B744-4F6A0E3D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7070" y="4609679"/>
            <a:ext cx="4419600" cy="22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4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Shop wisely at “Brick and Mortar” stores</a:t>
            </a:r>
          </a:p>
          <a:p>
            <a:pPr lvl="1"/>
            <a:r>
              <a:rPr lang="en-US" dirty="0"/>
              <a:t>Shop when in a good mood</a:t>
            </a:r>
          </a:p>
          <a:p>
            <a:pPr lvl="2"/>
            <a:r>
              <a:rPr lang="en-US" dirty="0"/>
              <a:t>Time constraints and stress lead to impulse buying</a:t>
            </a:r>
          </a:p>
          <a:p>
            <a:pPr lvl="1"/>
            <a:r>
              <a:rPr lang="en-US" dirty="0"/>
              <a:t>Shop alone</a:t>
            </a:r>
          </a:p>
          <a:p>
            <a:pPr lvl="2"/>
            <a:r>
              <a:rPr lang="en-US" dirty="0"/>
              <a:t>Unless shopping buddy is a bargain shopper</a:t>
            </a:r>
          </a:p>
          <a:p>
            <a:pPr lvl="1"/>
            <a:r>
              <a:rPr lang="en-US" dirty="0"/>
              <a:t>Make a shopping list – </a:t>
            </a:r>
            <a:r>
              <a:rPr lang="en-US" u="sng" dirty="0"/>
              <a:t>STICK TO IT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Ask for discounts, haggle, ask if they match lower price of other store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93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Shop online</a:t>
            </a:r>
          </a:p>
          <a:p>
            <a:pPr lvl="1"/>
            <a:r>
              <a:rPr lang="en-US" dirty="0"/>
              <a:t>Often 10% - 25% cheaper </a:t>
            </a:r>
          </a:p>
          <a:p>
            <a:pPr lvl="1"/>
            <a:r>
              <a:rPr lang="en-US" dirty="0"/>
              <a:t>More information or specifications published</a:t>
            </a:r>
          </a:p>
          <a:p>
            <a:pPr lvl="1"/>
            <a:r>
              <a:rPr lang="en-US" dirty="0"/>
              <a:t>Read consumer reviews before you buy!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08F8066E-4F41-433C-B066-C0488D8D8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3975100"/>
            <a:ext cx="3848100" cy="2565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3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 action="ppaction://hlinksldjump"/>
              </a:rPr>
              <a:t>B1. CONSUMER AWARENESS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6478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$"/>
            </a:pPr>
            <a:r>
              <a:rPr lang="en-US" dirty="0"/>
              <a:t>Consider quality</a:t>
            </a:r>
          </a:p>
          <a:p>
            <a:pPr lvl="1"/>
            <a:r>
              <a:rPr lang="en-US" dirty="0"/>
              <a:t>If quality jeans cost 20% more, but last 50% longer, might be a good deal</a:t>
            </a:r>
          </a:p>
          <a:p>
            <a:pPr lvl="1"/>
            <a:r>
              <a:rPr lang="en-US" dirty="0"/>
              <a:t>Name brands do not always equal quality</a:t>
            </a:r>
          </a:p>
          <a:p>
            <a:pPr lvl="1"/>
            <a:r>
              <a:rPr lang="en-US" dirty="0"/>
              <a:t>Manufacturer warranties often good indicator of quality</a:t>
            </a:r>
          </a:p>
          <a:p>
            <a:pPr lvl="2"/>
            <a:r>
              <a:rPr lang="en-US" dirty="0"/>
              <a:t>If one item has a one-year warranty and another a lifetime warranty, then the item with the lifetime warranty would be higher quality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91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Negotiating Price</a:t>
            </a:r>
          </a:p>
          <a:p>
            <a:pPr lvl="1"/>
            <a:r>
              <a:rPr lang="en-US" dirty="0"/>
              <a:t>In many parts of the world it’s “haggling”</a:t>
            </a:r>
          </a:p>
          <a:p>
            <a:pPr lvl="1"/>
            <a:r>
              <a:rPr lang="en-US" dirty="0"/>
              <a:t>Not done much in the U.S. except for buying a house or car</a:t>
            </a:r>
          </a:p>
          <a:p>
            <a:pPr lvl="1"/>
            <a:r>
              <a:rPr lang="en-US" dirty="0"/>
              <a:t>Many cringe at the thought of doing it</a:t>
            </a:r>
          </a:p>
          <a:p>
            <a:pPr lvl="1"/>
            <a:r>
              <a:rPr lang="en-US" dirty="0"/>
              <a:t>But some major retailers do, including Best Buy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0CCB1A-F512-41F2-9D45-666BA6C4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4704463"/>
            <a:ext cx="3092450" cy="21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3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Bargain Shopping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Negotiating Price – How to Haggle</a:t>
            </a:r>
          </a:p>
          <a:p>
            <a:pPr lvl="1"/>
            <a:r>
              <a:rPr lang="en-US" dirty="0"/>
              <a:t>Shop at the end of the month</a:t>
            </a:r>
          </a:p>
          <a:p>
            <a:pPr lvl="2"/>
            <a:r>
              <a:rPr lang="en-US" dirty="0"/>
              <a:t>Managers have monthly sales goals to meet</a:t>
            </a:r>
          </a:p>
          <a:p>
            <a:pPr lvl="2"/>
            <a:r>
              <a:rPr lang="en-US" dirty="0"/>
              <a:t>More open to negotiating</a:t>
            </a:r>
          </a:p>
          <a:p>
            <a:pPr lvl="1"/>
            <a:r>
              <a:rPr lang="en-US" dirty="0"/>
              <a:t>Carry cash</a:t>
            </a:r>
          </a:p>
          <a:p>
            <a:pPr lvl="2"/>
            <a:r>
              <a:rPr lang="en-US" dirty="0"/>
              <a:t>Store does not pay credit card transaction fees</a:t>
            </a:r>
          </a:p>
          <a:p>
            <a:pPr lvl="2"/>
            <a:r>
              <a:rPr lang="en-US" dirty="0"/>
              <a:t>Ask for a cash discount</a:t>
            </a:r>
          </a:p>
          <a:p>
            <a:pPr lvl="1"/>
            <a:r>
              <a:rPr lang="en-US" dirty="0"/>
              <a:t>Check out other haggling techniques at:</a:t>
            </a:r>
          </a:p>
          <a:p>
            <a:pPr marL="457200" lvl="1" indent="0">
              <a:buNone/>
            </a:pPr>
            <a:r>
              <a:rPr lang="en-US" u="sng" dirty="0">
                <a:hlinkClick r:id="rId2"/>
              </a:rPr>
              <a:t>https://www.wisebread.com/11-retailers-where-you-can-negotiate-a-lower-price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3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D0139-8667-4F42-83B6-C3E04ACDAB50}"/>
              </a:ext>
            </a:extLst>
          </p:cNvPr>
          <p:cNvSpPr txBox="1"/>
          <p:nvPr/>
        </p:nvSpPr>
        <p:spPr>
          <a:xfrm>
            <a:off x="457200" y="19050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Why is it good to shop with cash?</a:t>
            </a:r>
          </a:p>
          <a:p>
            <a:pPr marL="742950" indent="-742950"/>
            <a:endParaRPr lang="en-US" sz="3600" dirty="0"/>
          </a:p>
          <a:p>
            <a:pPr marL="742950" indent="-742950"/>
            <a:r>
              <a:rPr lang="en-US" sz="3600" dirty="0"/>
              <a:t>2.	T/F – Generic brands are never as good as name brands.</a:t>
            </a:r>
          </a:p>
          <a:p>
            <a:pPr marL="742950" indent="-742950"/>
            <a:endParaRPr lang="en-US" sz="3600" dirty="0"/>
          </a:p>
          <a:p>
            <a:pPr marL="742950" indent="-742950"/>
            <a:r>
              <a:rPr lang="en-US" sz="3600" dirty="0"/>
              <a:t>3.	How much can you save buying off-brands, or shopping off-season?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 action="ppaction://hlinksldjump"/>
              </a:rPr>
              <a:t>B3. BUYING A CAR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7550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4692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/>
              <a:t>Critical Consumer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330" y="1600200"/>
            <a:ext cx="819647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Enable Cadets to make wise, planned purchases and understand their options when paying for college.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Plan of Action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highlight>
                  <a:srgbClr val="FFFF00"/>
                </a:highlight>
              </a:rPr>
              <a:t>Understand the impact of car payments versus the freedom of paying cash for a car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highlight>
                  <a:srgbClr val="FFFF00"/>
                </a:highlight>
              </a:rPr>
              <a:t>Identify the steps in preparing to purchase a car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800" b="1" u="sng" dirty="0"/>
              <a:t>Essential Question</a:t>
            </a:r>
            <a:r>
              <a:rPr lang="en-US" sz="2800" dirty="0"/>
              <a:t>: 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What are the benefits of purchasing a car with cash, and how do you purchase a quality used car?</a:t>
            </a:r>
          </a:p>
        </p:txBody>
      </p:sp>
    </p:spTree>
    <p:extLst>
      <p:ext uri="{BB962C8B-B14F-4D97-AF65-F5344CB8AC3E}">
        <p14:creationId xmlns:p14="http://schemas.microsoft.com/office/powerpoint/2010/main" val="2402733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Buying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Cars are not “assets” because they </a:t>
            </a:r>
            <a:r>
              <a:rPr lang="en-US" b="1" i="1" dirty="0"/>
              <a:t>depreciate (decrease in value)</a:t>
            </a:r>
          </a:p>
          <a:p>
            <a:r>
              <a:rPr lang="en-US" dirty="0"/>
              <a:t>Wisest way to pay for a car:</a:t>
            </a:r>
          </a:p>
          <a:p>
            <a:pPr lvl="1"/>
            <a:r>
              <a:rPr lang="en-US" dirty="0"/>
              <a:t>Save your money</a:t>
            </a:r>
          </a:p>
          <a:p>
            <a:pPr lvl="1"/>
            <a:r>
              <a:rPr lang="en-US" dirty="0"/>
              <a:t>Pay cash</a:t>
            </a:r>
          </a:p>
          <a:p>
            <a:pPr lvl="1"/>
            <a:r>
              <a:rPr lang="en-US" dirty="0"/>
              <a:t>Buy used</a:t>
            </a:r>
          </a:p>
          <a:p>
            <a:r>
              <a:rPr lang="en-US" dirty="0"/>
              <a:t>Loans or leases </a:t>
            </a:r>
          </a:p>
          <a:p>
            <a:pPr marL="0" indent="0">
              <a:buNone/>
            </a:pPr>
            <a:r>
              <a:rPr lang="en-US" dirty="0"/>
              <a:t>   are fiscally foolish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EC8DF-7288-41E8-8FAD-26D958A93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2" b="13077"/>
          <a:stretch/>
        </p:blipFill>
        <p:spPr>
          <a:xfrm>
            <a:off x="4047944" y="3924300"/>
            <a:ext cx="4638856" cy="228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632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Buying a Car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517F8-30DA-45DB-8858-B666DE7965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" y="2002154"/>
            <a:ext cx="7511469" cy="41700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120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7767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Cadets ride their bicycle to the same Starbucks where they work.  They both would like more hours at work but have decided they need a car to get to and from their homes more often.  </a:t>
            </a:r>
          </a:p>
          <a:p>
            <a:r>
              <a:rPr lang="en-US" dirty="0"/>
              <a:t>They both gross $1,000 (before taxes) per month and net $800 (after taxes).  This equates to an annual take-home pay of $9,600.  </a:t>
            </a:r>
          </a:p>
          <a:p>
            <a:r>
              <a:rPr lang="en-US" dirty="0"/>
              <a:t>They both have $1,000 in their savings account.  They are both good students, good drivers, and will own their cars for 5 years before selling and getting something else.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06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Cadet Frivolous –</a:t>
            </a:r>
          </a:p>
          <a:p>
            <a:r>
              <a:rPr lang="en-US" dirty="0"/>
              <a:t>Cadet Frivolous feels he</a:t>
            </a:r>
          </a:p>
          <a:p>
            <a:pPr marL="0" indent="0">
              <a:buNone/>
            </a:pPr>
            <a:r>
              <a:rPr lang="en-US" dirty="0"/>
              <a:t>    deserves a new car</a:t>
            </a:r>
          </a:p>
          <a:p>
            <a:r>
              <a:rPr lang="en-US" dirty="0"/>
              <a:t>He buys an </a:t>
            </a:r>
            <a:r>
              <a:rPr lang="en-US" u="sng" dirty="0"/>
              <a:t>average</a:t>
            </a:r>
            <a:r>
              <a:rPr lang="en-US" dirty="0"/>
              <a:t> new car at</a:t>
            </a:r>
          </a:p>
          <a:p>
            <a:pPr marL="0" indent="0">
              <a:buNone/>
            </a:pPr>
            <a:r>
              <a:rPr lang="en-US" dirty="0"/>
              <a:t>    for $34,968 with an 8-year </a:t>
            </a:r>
          </a:p>
          <a:p>
            <a:pPr marL="0" indent="0">
              <a:buNone/>
            </a:pPr>
            <a:r>
              <a:rPr lang="en-US" dirty="0"/>
              <a:t>    (96 month) loan at 4% interest</a:t>
            </a:r>
          </a:p>
          <a:p>
            <a:pPr lvl="0"/>
            <a:r>
              <a:rPr lang="en-US" dirty="0"/>
              <a:t>Mother co-signs the loan</a:t>
            </a:r>
          </a:p>
          <a:p>
            <a:pPr lvl="0"/>
            <a:r>
              <a:rPr lang="en-US" dirty="0"/>
              <a:t>Down payment = $1,000 </a:t>
            </a:r>
          </a:p>
          <a:p>
            <a:pPr lvl="0"/>
            <a:r>
              <a:rPr lang="en-US" dirty="0"/>
              <a:t>He decides (smartly) not to </a:t>
            </a:r>
          </a:p>
          <a:p>
            <a:pPr marL="0" lvl="0" indent="0">
              <a:buNone/>
            </a:pPr>
            <a:r>
              <a:rPr lang="en-US" dirty="0"/>
              <a:t>    take the extended warranty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erson wearing a uniform&#10;&#10;Description automatically generated">
            <a:extLst>
              <a:ext uri="{FF2B5EF4-FFF2-40B4-BE49-F238E27FC236}">
                <a16:creationId xmlns:a16="http://schemas.microsoft.com/office/drawing/2014/main" id="{81156CEA-8944-478C-A9AC-FEF2F7CCD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4667"/>
          <a:stretch/>
        </p:blipFill>
        <p:spPr>
          <a:xfrm>
            <a:off x="5486400" y="2197667"/>
            <a:ext cx="2971800" cy="4245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0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4692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/>
              <a:t>Critical Consumer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/>
              <a:t>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Enable Cadets to make wise, planned purchases and understand their options when paying for college.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Plan of Action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1. </a:t>
            </a:r>
            <a:r>
              <a:rPr lang="en-US" dirty="0">
                <a:highlight>
                  <a:srgbClr val="FFFF00"/>
                </a:highlight>
              </a:rPr>
              <a:t>Understand basic marketing and sales tactics</a:t>
            </a:r>
          </a:p>
          <a:p>
            <a:pPr marL="0" lv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b="1" u="sng" dirty="0"/>
              <a:t>Essential Question</a:t>
            </a:r>
            <a:r>
              <a:rPr lang="en-US" sz="2800" dirty="0"/>
              <a:t>: 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What are the basic marketing and sales tactics used to get you to buy things?</a:t>
            </a:r>
          </a:p>
        </p:txBody>
      </p:sp>
    </p:spTree>
    <p:extLst>
      <p:ext uri="{BB962C8B-B14F-4D97-AF65-F5344CB8AC3E}">
        <p14:creationId xmlns:p14="http://schemas.microsoft.com/office/powerpoint/2010/main" val="158121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2971"/>
            <a:ext cx="8229600" cy="4696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Cadet Frivolous –</a:t>
            </a:r>
          </a:p>
          <a:p>
            <a:pPr lvl="0"/>
            <a:r>
              <a:rPr lang="en-US" dirty="0"/>
              <a:t>Insurance is $1,800 annually with:</a:t>
            </a:r>
          </a:p>
          <a:p>
            <a:pPr lvl="1"/>
            <a:r>
              <a:rPr lang="en-US" dirty="0"/>
              <a:t>A very high $2,500 deductible  </a:t>
            </a:r>
          </a:p>
          <a:p>
            <a:pPr lvl="1"/>
            <a:r>
              <a:rPr lang="en-US" dirty="0"/>
              <a:t>Good Student Discount</a:t>
            </a:r>
          </a:p>
          <a:p>
            <a:pPr lvl="1"/>
            <a:r>
              <a:rPr lang="en-US" dirty="0"/>
              <a:t>Annual 12,000 miles</a:t>
            </a:r>
          </a:p>
          <a:p>
            <a:pPr lvl="0"/>
            <a:r>
              <a:rPr lang="en-US" dirty="0"/>
              <a:t>Annual vehicle registration cost of this car is $508 (California Department of Motor Vehicles)</a:t>
            </a:r>
          </a:p>
          <a:p>
            <a:pPr lvl="0"/>
            <a:r>
              <a:rPr lang="en-US" dirty="0"/>
              <a:t>Car gets 32 mpg, he will be driving 12,000 miles per year and, gas costs are $3.09 per gallon</a:t>
            </a:r>
          </a:p>
          <a:p>
            <a:pPr lvl="0"/>
            <a:r>
              <a:rPr lang="en-US" dirty="0"/>
              <a:t>He will pay $35/month in maintenance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39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Cadet Wise –</a:t>
            </a:r>
          </a:p>
          <a:p>
            <a:pPr lvl="0"/>
            <a:r>
              <a:rPr lang="en-US" dirty="0"/>
              <a:t>Cadet Wise decides to save his money until he has $5,000 to purchase a good used car.  </a:t>
            </a:r>
          </a:p>
          <a:p>
            <a:pPr lvl="0"/>
            <a:r>
              <a:rPr lang="en-US" dirty="0"/>
              <a:t>He saves every bit of his paycheck and after 5 months he has saved $5,000 cash. </a:t>
            </a:r>
          </a:p>
          <a:p>
            <a:pPr lvl="0"/>
            <a:r>
              <a:rPr lang="en-US" dirty="0"/>
              <a:t>He finds a 7-year-old version of the same average new car that Cadet Frivolous purchased advertised on Craig’s List for $6,500. </a:t>
            </a:r>
          </a:p>
          <a:p>
            <a:pPr lvl="0"/>
            <a:r>
              <a:rPr lang="en-US" dirty="0"/>
              <a:t>Because he has cash, he can haggle with the seller and convinces the seller to part company with his car for $5,000.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92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247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Cadet Wise –</a:t>
            </a:r>
          </a:p>
          <a:p>
            <a:r>
              <a:rPr lang="en-US" dirty="0"/>
              <a:t>Buys a car for $5,000 cash </a:t>
            </a:r>
          </a:p>
          <a:p>
            <a:r>
              <a:rPr lang="en-US" dirty="0"/>
              <a:t>Insurance is $850 annually with: </a:t>
            </a:r>
          </a:p>
          <a:p>
            <a:pPr lvl="1"/>
            <a:r>
              <a:rPr lang="en-US" dirty="0"/>
              <a:t>A $1,000 deductible</a:t>
            </a:r>
          </a:p>
          <a:p>
            <a:pPr lvl="1"/>
            <a:r>
              <a:rPr lang="en-US" dirty="0"/>
              <a:t>Good Student Discount</a:t>
            </a:r>
          </a:p>
          <a:p>
            <a:pPr lvl="1"/>
            <a:r>
              <a:rPr lang="en-US" dirty="0"/>
              <a:t>Annual 12,000 miles</a:t>
            </a:r>
          </a:p>
          <a:p>
            <a:pPr lvl="0"/>
            <a:r>
              <a:rPr lang="en-US" dirty="0"/>
              <a:t>Annual vehicle registration cost of this care is $211 (California Department of Motor Vehicles)</a:t>
            </a:r>
          </a:p>
          <a:p>
            <a:pPr lvl="0"/>
            <a:r>
              <a:rPr lang="en-US" dirty="0"/>
              <a:t>Car gets 32 mpg, he will be driving 12,000 miles per year and, gas costs are $3.09 per gallon</a:t>
            </a:r>
          </a:p>
          <a:p>
            <a:r>
              <a:rPr lang="en-US" dirty="0"/>
              <a:t>Because the car is older, he will pay $100/month in maintenance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E139B203-7C9E-417A-BFC4-FE0E6147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905000"/>
            <a:ext cx="30861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0718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Total Cost of Ownership for Both Cadets –</a:t>
            </a:r>
          </a:p>
          <a:p>
            <a:r>
              <a:rPr lang="en-US" dirty="0"/>
              <a:t>Determine total cost of any car ownership using the cost calculator at FinancialMentor.com (</a:t>
            </a:r>
            <a:r>
              <a:rPr lang="en-US" dirty="0">
                <a:hlinkClick r:id="rId2"/>
              </a:rPr>
              <a:t>https://financialmentor.com/calculator/car-cost-calculator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FF0000"/>
                </a:solidFill>
              </a:rPr>
              <a:t>Cadet Frivolous’ </a:t>
            </a:r>
            <a:r>
              <a:rPr lang="en-US" dirty="0"/>
              <a:t>annual cost = $10,824.32</a:t>
            </a:r>
          </a:p>
          <a:p>
            <a:r>
              <a:rPr lang="en-US" b="1" dirty="0">
                <a:solidFill>
                  <a:srgbClr val="00B050"/>
                </a:solidFill>
              </a:rPr>
              <a:t>Cadet Wise’s </a:t>
            </a:r>
            <a:r>
              <a:rPr lang="en-US" dirty="0"/>
              <a:t>annual cost = $3,573.25</a:t>
            </a:r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73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Results of Frivolous Decisions –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/>
              <a:t>Heavy monthly cost burdens take away your freedom</a:t>
            </a:r>
            <a:r>
              <a:rPr lang="en-US" dirty="0"/>
              <a:t>.  Cadet Frivolous could not travel to Europe with his friends after his graduation because he had no money left over after his car expenses.</a:t>
            </a:r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C4464B-5953-4A81-9D98-0DF25099C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/>
          <a:stretch/>
        </p:blipFill>
        <p:spPr>
          <a:xfrm>
            <a:off x="6962775" y="641866"/>
            <a:ext cx="1724025" cy="19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5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Results of Frivolous Decisions –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/>
              <a:t>Having debt removes your choices</a:t>
            </a:r>
            <a:r>
              <a:rPr lang="en-US" dirty="0"/>
              <a:t>. Cadet Frivolous had to increase his hours at work just to pay for his car expenses.  Since he owed the car payment each month, which he would for </a:t>
            </a:r>
            <a:r>
              <a:rPr lang="en-US" b="1" i="1" u="sng" dirty="0">
                <a:solidFill>
                  <a:srgbClr val="FF0000"/>
                </a:solidFill>
              </a:rPr>
              <a:t>8 years</a:t>
            </a:r>
            <a:r>
              <a:rPr lang="en-US" dirty="0"/>
              <a:t>, he had no choice</a:t>
            </a:r>
          </a:p>
          <a:p>
            <a:pPr marL="0" indent="0">
              <a:buNone/>
            </a:pPr>
            <a:r>
              <a:rPr lang="en-US" dirty="0"/>
              <a:t>    but to work more hours.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sitting&#10;&#10;Description automatically generated">
            <a:extLst>
              <a:ext uri="{FF2B5EF4-FFF2-40B4-BE49-F238E27FC236}">
                <a16:creationId xmlns:a16="http://schemas.microsoft.com/office/drawing/2014/main" id="{5982A1B5-FF11-4B74-93C3-6BC5DB33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6858000" y="5029200"/>
            <a:ext cx="1676400" cy="17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44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7CAD793D-6C5D-46CC-A328-3EE20763E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77" y="457200"/>
            <a:ext cx="2379723" cy="2478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Results of Frivolous Decisions</a:t>
            </a:r>
            <a:r>
              <a:rPr lang="en-US" dirty="0">
                <a:solidFill>
                  <a:srgbClr val="FF0000"/>
                </a:solidFill>
              </a:rPr>
              <a:t> –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b="1" dirty="0"/>
              <a:t>Getting a loan beyond your means is extremely risky</a:t>
            </a:r>
            <a:r>
              <a:rPr lang="en-US" dirty="0"/>
              <a:t>.  Cadet Frivolous needed his mom to co-sign for him.  Unfortunately for them both, when Cadet Frivolous was late with his payment just two times, </a:t>
            </a:r>
            <a:r>
              <a:rPr lang="en-US" u="sng" dirty="0"/>
              <a:t>both</a:t>
            </a:r>
            <a:r>
              <a:rPr lang="en-US" dirty="0"/>
              <a:t> their credit ratings took a hit. As a result, mom was not able qualify for a home loan that would have enabled them to move into a nicer house.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88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&#10;&#10;Description automatically generated">
            <a:extLst>
              <a:ext uri="{FF2B5EF4-FFF2-40B4-BE49-F238E27FC236}">
                <a16:creationId xmlns:a16="http://schemas.microsoft.com/office/drawing/2014/main" id="{87F9C781-5D90-40D6-AA4A-10BFE38B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06" y="2819400"/>
            <a:ext cx="6300694" cy="390285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Results of Frivolous Decisions </a:t>
            </a:r>
            <a:r>
              <a:rPr lang="en-US" b="1" dirty="0"/>
              <a:t>–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b="1" dirty="0"/>
              <a:t>Being “upside down” or having “negative equity” is common for car loans and can be devastating financially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After two years of owning the car, Cadet Frivolous was in an auto accident and his insurance company declared the car a totaled loss.</a:t>
            </a:r>
          </a:p>
          <a:p>
            <a:pPr lvl="1"/>
            <a:r>
              <a:rPr lang="en-US" dirty="0"/>
              <a:t>The car was </a:t>
            </a:r>
            <a:r>
              <a:rPr lang="en-US" b="1" dirty="0"/>
              <a:t>worth $18,270</a:t>
            </a:r>
            <a:r>
              <a:rPr lang="en-US" dirty="0"/>
              <a:t>. Hi insurance company paid only </a:t>
            </a:r>
            <a:r>
              <a:rPr lang="en-US" b="1" dirty="0"/>
              <a:t>$15,770</a:t>
            </a:r>
            <a:r>
              <a:rPr lang="en-US" dirty="0"/>
              <a:t>!  (Did you forget the </a:t>
            </a:r>
            <a:r>
              <a:rPr lang="en-US" b="1" dirty="0"/>
              <a:t>$2,500 deductible</a:t>
            </a:r>
            <a:r>
              <a:rPr lang="en-US" dirty="0"/>
              <a:t>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66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&#10;&#10;Description automatically generated">
            <a:extLst>
              <a:ext uri="{FF2B5EF4-FFF2-40B4-BE49-F238E27FC236}">
                <a16:creationId xmlns:a16="http://schemas.microsoft.com/office/drawing/2014/main" id="{87F9C781-5D90-40D6-AA4A-10BFE38B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06" y="2819400"/>
            <a:ext cx="6300694" cy="390285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Results of Frivolous Decisions </a:t>
            </a:r>
            <a:r>
              <a:rPr lang="en-US" b="1" dirty="0"/>
              <a:t>–</a:t>
            </a:r>
          </a:p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dirty="0"/>
              <a:t>He (and his mom) still owed $27,800 on the car loan after two years of payments.  </a:t>
            </a:r>
            <a:r>
              <a:rPr lang="en-US" b="1" dirty="0"/>
              <a:t>So they still </a:t>
            </a:r>
            <a:r>
              <a:rPr lang="en-US" b="1" dirty="0">
                <a:solidFill>
                  <a:srgbClr val="FF0000"/>
                </a:solidFill>
              </a:rPr>
              <a:t>owed $12,030 </a:t>
            </a:r>
            <a:r>
              <a:rPr lang="en-US" b="1" dirty="0"/>
              <a:t>to the bank for a totaled, unusable, and worthless car! 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Without a car and saddled with a $12,030 debt (plus interest), Cadet Frivolous had to resume riding his bicycle, reduce his hours at work, and work for another year and a half just to pay off his debt. 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There are consequences for bad financial decisions.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90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752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Results of WISE Decisions –</a:t>
            </a:r>
          </a:p>
          <a:p>
            <a:pPr marL="0" indent="0">
              <a:buNone/>
            </a:pPr>
            <a:endParaRPr lang="en-US" sz="2200" b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/>
              <a:t>Low monthly expenses permit a lifestyle that puts YOU in control of your life – NOT the bank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B6F35B-8A6A-4F93-9FBC-13F4EDA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3" y="3930135"/>
            <a:ext cx="3989832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59E1C-F29E-4CF7-8129-D0ABA2E6017C}"/>
              </a:ext>
            </a:extLst>
          </p:cNvPr>
          <p:cNvSpPr txBox="1"/>
          <p:nvPr/>
        </p:nvSpPr>
        <p:spPr>
          <a:xfrm>
            <a:off x="4437701" y="3702041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a monthly budget and low expenses, Cadet Wise was able to save for his future, buy new clothes, have a social life, and not stress about making the next car payment.  He even saved enough money for a post-graduation trip to Europe with his friends. </a:t>
            </a:r>
          </a:p>
        </p:txBody>
      </p:sp>
    </p:spTree>
    <p:extLst>
      <p:ext uri="{BB962C8B-B14F-4D97-AF65-F5344CB8AC3E}">
        <p14:creationId xmlns:p14="http://schemas.microsoft.com/office/powerpoint/2010/main" val="246116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5E27-88E5-4F05-851F-54567FB5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776"/>
            <a:ext cx="8229600" cy="4946586"/>
          </a:xfrm>
        </p:spPr>
        <p:txBody>
          <a:bodyPr>
            <a:normAutofit/>
          </a:bodyPr>
          <a:lstStyle/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Be aware of marketing and sales tactics</a:t>
            </a:r>
          </a:p>
          <a:p>
            <a:pPr lvl="1"/>
            <a:r>
              <a:rPr lang="en-US" dirty="0"/>
              <a:t>Resist temptation to make impulsive/emotional purchases</a:t>
            </a:r>
          </a:p>
          <a:p>
            <a:pPr lvl="1"/>
            <a:r>
              <a:rPr lang="en-US" dirty="0"/>
              <a:t>Be a wise consumer who plans ahead</a:t>
            </a:r>
          </a:p>
          <a:p>
            <a:pPr lvl="2"/>
            <a:r>
              <a:rPr lang="en-US" dirty="0"/>
              <a:t>Car purchase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College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CF126CC-2059-40B3-B6E8-562B9B1501D1}"/>
              </a:ext>
            </a:extLst>
          </p:cNvPr>
          <p:cNvSpPr txBox="1">
            <a:spLocks noChangeArrowheads="1"/>
          </p:cNvSpPr>
          <p:nvPr/>
        </p:nvSpPr>
        <p:spPr bwMode="auto">
          <a:xfrm rot="20379718">
            <a:off x="4611614" y="5096411"/>
            <a:ext cx="3704219" cy="55703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Smart with Your Money!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0988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Results of WISE Decisions –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b="1" dirty="0"/>
              <a:t>Being debt-free provides freedom.</a:t>
            </a:r>
            <a:r>
              <a:rPr lang="en-US" dirty="0"/>
              <a:t>   Cadet Wise was accepted to a 3-month internship with a big company in the area.  The internship was something he always wanted because it meant that if he did well, he could land a high-paying professional job with the company.  But the internship, like many others, paid nothing.  </a:t>
            </a:r>
            <a:r>
              <a:rPr lang="en-US" b="1" i="1" dirty="0"/>
              <a:t>Because he had no car payment, and a little money saved, he took the internship then accepted a job that paid twice what he was making at Starbucks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B558D9E-5E09-4770-989F-6FC7C00D0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4200" y="762000"/>
            <a:ext cx="1957468" cy="17673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015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Results of WISE Decisions –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b="1" dirty="0"/>
              <a:t>Being debt-free allows you help others</a:t>
            </a:r>
            <a:r>
              <a:rPr lang="en-US" dirty="0"/>
              <a:t>.  Cadet Wise was able to reduce his hours at work and stay home more to help is family for a couple of months when his mother was sick.  He could not have done that, and kept his car, if he had a monthly loan repayment to make.  </a:t>
            </a:r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30885AC-F8E7-4AFB-B063-8DF6AC51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305">
            <a:off x="6665853" y="1605832"/>
            <a:ext cx="22574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32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&#10;&#10;Description automatically generated">
            <a:extLst>
              <a:ext uri="{FF2B5EF4-FFF2-40B4-BE49-F238E27FC236}">
                <a16:creationId xmlns:a16="http://schemas.microsoft.com/office/drawing/2014/main" id="{827FE675-943E-487C-AEA7-5288BBAF27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4872294" cy="337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21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Results of WISE Decisions –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b="1" dirty="0"/>
              <a:t>Being debt-free allows you to weather the inevitable storms.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After two years, Cade Wise was in a car wreck and his insurance company declared the car a total loss. </a:t>
            </a:r>
          </a:p>
          <a:p>
            <a:pPr lvl="1"/>
            <a:r>
              <a:rPr lang="en-US" dirty="0"/>
              <a:t>The car was worth $5,000. The insurance company sent a check for $4,000 ($1,000 deductible).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52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&#10;&#10;Description automatically generated">
            <a:extLst>
              <a:ext uri="{FF2B5EF4-FFF2-40B4-BE49-F238E27FC236}">
                <a16:creationId xmlns:a16="http://schemas.microsoft.com/office/drawing/2014/main" id="{827FE675-943E-487C-AEA7-5288BBAF27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4872294" cy="337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B050"/>
                </a:solidFill>
              </a:rPr>
              <a:t>Results of WISE Decisions –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dirty="0"/>
              <a:t>Without a car payment, Cadet Wise had saved $1,500 in his emergency savings. With a $5,500 budget Cadet Wise found a replacement car that was </a:t>
            </a:r>
            <a:r>
              <a:rPr lang="en-US" b="1" i="1" dirty="0"/>
              <a:t>$500 nicer and 2 years newer</a:t>
            </a:r>
            <a:r>
              <a:rPr lang="en-US" dirty="0"/>
              <a:t> than his old car.  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Good financial decisions have good consequences.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82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Tale of Two Cadets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DCAA62-F5B9-4CB1-BFA5-169023F2BE3A}"/>
              </a:ext>
            </a:extLst>
          </p:cNvPr>
          <p:cNvSpPr/>
          <p:nvPr/>
        </p:nvSpPr>
        <p:spPr>
          <a:xfrm>
            <a:off x="457200" y="2057400"/>
            <a:ext cx="8001000" cy="426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Practical Exercise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class discussion. Think about Cadet Wise and Cadet Frivolous.</a:t>
            </a:r>
          </a:p>
          <a:p>
            <a:pPr marL="569913" marR="0" indent="-3413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would you rather be?  Why?</a:t>
            </a:r>
          </a:p>
          <a:p>
            <a:pPr marL="569913" marR="0" indent="-3413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 find yourself in Cadet Frivolous’ shoes, how do you can get out this financial mess?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1299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7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1:  Set a Budget</a:t>
            </a:r>
            <a:endParaRPr lang="en-US" b="1" dirty="0"/>
          </a:p>
          <a:p>
            <a:r>
              <a:rPr lang="en-US" dirty="0"/>
              <a:t>Use the total car cost calculator at </a:t>
            </a:r>
            <a:r>
              <a:rPr lang="en-US" u="sng" dirty="0">
                <a:hlinkClick r:id="rId2"/>
              </a:rPr>
              <a:t>https://financialmentor.com/calculator/car-cost-calculator</a:t>
            </a:r>
            <a:endParaRPr lang="en-US" u="sng" dirty="0"/>
          </a:p>
          <a:p>
            <a:r>
              <a:rPr lang="en-US" dirty="0"/>
              <a:t>Determine total costs</a:t>
            </a:r>
          </a:p>
          <a:p>
            <a:r>
              <a:rPr lang="en-US" dirty="0"/>
              <a:t>Budget how much to spend</a:t>
            </a:r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59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390775"/>
            <a:ext cx="4495800" cy="32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Step 2: Research</a:t>
            </a:r>
            <a:endParaRPr lang="en-US" b="1" dirty="0"/>
          </a:p>
          <a:p>
            <a:r>
              <a:rPr lang="en-US" dirty="0"/>
              <a:t>Research cars BEFORE going to the dealership</a:t>
            </a:r>
          </a:p>
          <a:p>
            <a:r>
              <a:rPr lang="en-US" dirty="0"/>
              <a:t>Know what features you want</a:t>
            </a:r>
          </a:p>
          <a:p>
            <a:r>
              <a:rPr lang="en-US" dirty="0"/>
              <a:t>Know what you can afford to pay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AF08D419-438C-40EA-AF75-BC63C820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2557463"/>
            <a:ext cx="3822700" cy="2867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705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Step 2: Research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On-line research sites:</a:t>
            </a:r>
          </a:p>
          <a:p>
            <a:pPr lvl="0"/>
            <a:r>
              <a:rPr lang="en-US" u="sng" dirty="0">
                <a:hlinkClick r:id="rId2" tooltip="cars.com"/>
              </a:rPr>
              <a:t>Cars.com Advanced Search</a:t>
            </a:r>
            <a:r>
              <a:rPr lang="en-US" dirty="0"/>
              <a:t>: Search cars near you by body type, transmission type, engine power, and more to make sure you get the performance you need</a:t>
            </a:r>
          </a:p>
          <a:p>
            <a:pPr lvl="0"/>
            <a:r>
              <a:rPr lang="en-US" u="sng" dirty="0">
                <a:hlinkClick r:id="rId3" tooltip="Edmunds Car Finder"/>
              </a:rPr>
              <a:t>Edmunds Car Finder</a:t>
            </a:r>
            <a:r>
              <a:rPr lang="en-US" dirty="0"/>
              <a:t>:  Search by an extensive range of features like keyless ignition and navigation systems, as well as by price and fuel efficiency</a:t>
            </a:r>
          </a:p>
          <a:p>
            <a:pPr lvl="0"/>
            <a:r>
              <a:rPr lang="en-US" u="sng" dirty="0">
                <a:hlinkClick r:id="rId4" tooltip="Consumer Reports"/>
              </a:rPr>
              <a:t>Consumer Reports</a:t>
            </a:r>
            <a:r>
              <a:rPr lang="en-US" dirty="0"/>
              <a:t>: Get safety and reliability information from the national leader in product analysis and information</a:t>
            </a:r>
          </a:p>
          <a:p>
            <a:pPr lvl="0"/>
            <a:r>
              <a:rPr lang="en-US" u="sng" dirty="0">
                <a:hlinkClick r:id="rId5" tooltip="Kelley Blue Book"/>
              </a:rPr>
              <a:t>Kelley Blue Book</a:t>
            </a:r>
            <a:r>
              <a:rPr lang="en-US" dirty="0"/>
              <a:t>: This trusted resource highlights reviews and recommendations for every class of car and offers more tools to help you research your options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98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Step 2: Research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On-line research sites (cont’d):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hlinkClick r:id="rId2" tooltip="J.D. Power"/>
              </a:rPr>
              <a:t>J.D. Power</a:t>
            </a:r>
            <a:r>
              <a:rPr lang="en-US" dirty="0"/>
              <a:t>: Famous for its industry awards, learn more about the best options among the cars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hlinkClick r:id="rId3" tooltip="Yahoo! Autos"/>
              </a:rPr>
              <a:t>Yahoo! Autos</a:t>
            </a:r>
            <a:r>
              <a:rPr lang="en-US" dirty="0"/>
              <a:t>: For a wide range of car news, reviews, and buying guides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hlinkClick r:id="rId4" tooltip="Insurance Institute of Highway Safety"/>
              </a:rPr>
              <a:t>Insurance Institute of Highway Safety</a:t>
            </a:r>
            <a:r>
              <a:rPr lang="en-US" dirty="0"/>
              <a:t>: How the cars performed during rigorous crash tests</a:t>
            </a:r>
          </a:p>
          <a:p>
            <a:pPr lvl="0">
              <a:lnSpc>
                <a:spcPct val="120000"/>
              </a:lnSpc>
            </a:pPr>
            <a:r>
              <a:rPr lang="en-US" u="sng" dirty="0">
                <a:hlinkClick r:id="rId5" tooltip="fueleconomy.gov"/>
              </a:rPr>
              <a:t>fueleconomy.gov</a:t>
            </a:r>
            <a:r>
              <a:rPr lang="en-US" dirty="0"/>
              <a:t>: Research fuel efficiency ratings with this official government site</a:t>
            </a:r>
          </a:p>
          <a:p>
            <a:pPr>
              <a:lnSpc>
                <a:spcPct val="120000"/>
              </a:lnSpc>
            </a:pPr>
            <a:r>
              <a:rPr lang="en-US" u="sng" dirty="0">
                <a:hlinkClick r:id="rId6"/>
              </a:rPr>
              <a:t>The Balance</a:t>
            </a:r>
            <a:r>
              <a:rPr lang="en-US" dirty="0"/>
              <a:t>:  Research and compare insurance costs.  Factors of insurance costs including sale price and type of car, your driving history, how much you drive, and much more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06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3: Go Shopping – Preferably with and experienced car buyer</a:t>
            </a:r>
          </a:p>
          <a:p>
            <a:r>
              <a:rPr lang="en-US" dirty="0"/>
              <a:t>Be prepared to negotiate the price</a:t>
            </a:r>
          </a:p>
          <a:p>
            <a:r>
              <a:rPr lang="en-US" dirty="0"/>
              <a:t>The salesperson wants the higher price to boost their commission</a:t>
            </a:r>
          </a:p>
          <a:p>
            <a:r>
              <a:rPr lang="en-US" dirty="0"/>
              <a:t>You want the lower price to save money!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3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5E27-88E5-4F05-851F-54567FB5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776"/>
            <a:ext cx="8229600" cy="4946586"/>
          </a:xfrm>
        </p:spPr>
        <p:txBody>
          <a:bodyPr>
            <a:normAutofit/>
          </a:bodyPr>
          <a:lstStyle/>
          <a:p>
            <a:pPr marL="463550" lvl="2" indent="0">
              <a:buNone/>
            </a:pPr>
            <a:r>
              <a:rPr lang="en-US" dirty="0"/>
              <a:t>As a class, take the Consumer Awareness Online Formative Assessment:</a:t>
            </a:r>
          </a:p>
          <a:p>
            <a:pPr marL="463550" lvl="2" indent="0">
              <a:buNone/>
            </a:pPr>
            <a:endParaRPr lang="en-US" dirty="0"/>
          </a:p>
          <a:p>
            <a:pPr marL="463550" lvl="2" indent="0">
              <a:buNone/>
            </a:pPr>
            <a:endParaRPr lang="en-US" dirty="0"/>
          </a:p>
        </p:txBody>
      </p:sp>
      <p:sp>
        <p:nvSpPr>
          <p:cNvPr id="4" name="Rectangle 3" descr="Color-block pull quote">
            <a:extLst>
              <a:ext uri="{FF2B5EF4-FFF2-40B4-BE49-F238E27FC236}">
                <a16:creationId xmlns:a16="http://schemas.microsoft.com/office/drawing/2014/main" id="{E60A7AF6-AC46-49CC-8486-B71A9250B9B9}"/>
              </a:ext>
            </a:extLst>
          </p:cNvPr>
          <p:cNvSpPr/>
          <p:nvPr/>
        </p:nvSpPr>
        <p:spPr>
          <a:xfrm>
            <a:off x="990600" y="3031478"/>
            <a:ext cx="7315200" cy="23006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5760" tIns="91440" rIns="36576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n-US" sz="2000" b="1" u="sng" dirty="0">
              <a:solidFill>
                <a:srgbClr val="243F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Consumer Awareness Online Formative Assessment</a:t>
            </a:r>
            <a:endParaRPr lang="en-US" sz="2400" u="sng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(approx. 30 minutes)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644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3: Go Shopping – Preferably with and experienced car buyer</a:t>
            </a:r>
          </a:p>
          <a:p>
            <a:r>
              <a:rPr lang="en-US" dirty="0"/>
              <a:t>Take the car for a test drive</a:t>
            </a:r>
          </a:p>
          <a:p>
            <a:pPr lvl="1"/>
            <a:r>
              <a:rPr lang="en-US" dirty="0"/>
              <a:t>Does the steering wheel jiggle</a:t>
            </a:r>
          </a:p>
          <a:p>
            <a:pPr lvl="1"/>
            <a:r>
              <a:rPr lang="en-US" dirty="0"/>
              <a:t>Does it pull to one side</a:t>
            </a:r>
          </a:p>
          <a:p>
            <a:pPr lvl="1"/>
            <a:r>
              <a:rPr lang="en-US" dirty="0"/>
              <a:t>Does it rattle and shake</a:t>
            </a:r>
          </a:p>
          <a:p>
            <a:r>
              <a:rPr lang="en-US" dirty="0"/>
              <a:t>Trust your intuition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erson sitting in a car&#10;&#10;Description automatically generated">
            <a:extLst>
              <a:ext uri="{FF2B5EF4-FFF2-40B4-BE49-F238E27FC236}">
                <a16:creationId xmlns:a16="http://schemas.microsoft.com/office/drawing/2014/main" id="{E62282E4-5E88-4972-8CB5-CD1B47E4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177"/>
          <a:stretch/>
        </p:blipFill>
        <p:spPr>
          <a:xfrm>
            <a:off x="5308715" y="4336946"/>
            <a:ext cx="3384711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24162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3: Go Shopping – Preferably with and experienced car buyer</a:t>
            </a:r>
          </a:p>
          <a:p>
            <a:r>
              <a:rPr lang="en-US" dirty="0"/>
              <a:t>Take a checklist like the one from Popular Mechanics</a:t>
            </a: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Used Car Checklist from Popular Mechanics</a:t>
            </a:r>
            <a:endParaRPr lang="en-US" u="sng" dirty="0"/>
          </a:p>
          <a:p>
            <a:r>
              <a:rPr lang="en-US" dirty="0"/>
              <a:t>Can help you decide if you have a lemon or a diamond in the rough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10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3: Go Shopping – Preferably with and experienced car buyer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nline Media 2" title="How to Test Drive and Buy a Used Car">
            <a:hlinkClick r:id="" action="ppaction://media"/>
            <a:extLst>
              <a:ext uri="{FF2B5EF4-FFF2-40B4-BE49-F238E27FC236}">
                <a16:creationId xmlns:a16="http://schemas.microsoft.com/office/drawing/2014/main" id="{2E58BE4C-90CA-46D0-832F-C0A66A3866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3157675"/>
            <a:ext cx="6096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586F35-B3D8-48BB-A92D-2D82EB086D77}"/>
              </a:ext>
            </a:extLst>
          </p:cNvPr>
          <p:cNvSpPr/>
          <p:nvPr/>
        </p:nvSpPr>
        <p:spPr>
          <a:xfrm>
            <a:off x="1432560" y="6550223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https://www.youtube.com/watch?time_continue=18&amp;v=drbhNLvYxGQ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20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Step 4: Check out the vehicle</a:t>
            </a:r>
          </a:p>
          <a:p>
            <a:r>
              <a:rPr lang="en-US" dirty="0"/>
              <a:t>Get a Carfax report at </a:t>
            </a:r>
            <a:r>
              <a:rPr lang="en-US" u="sng" dirty="0">
                <a:hlinkClick r:id="rId2"/>
              </a:rPr>
              <a:t>https://www.carfax.com/</a:t>
            </a:r>
            <a:endParaRPr lang="en-US" u="sng" dirty="0"/>
          </a:p>
          <a:p>
            <a:pPr lvl="1"/>
            <a:r>
              <a:rPr lang="en-US" dirty="0"/>
              <a:t>Check for a clean title</a:t>
            </a:r>
          </a:p>
          <a:p>
            <a:pPr lvl="1"/>
            <a:r>
              <a:rPr lang="en-US" dirty="0"/>
              <a:t>Not involved in an accident</a:t>
            </a:r>
          </a:p>
          <a:p>
            <a:pPr lvl="1"/>
            <a:r>
              <a:rPr lang="en-US" dirty="0"/>
              <a:t>Minimize chance of being scammed on the mileage</a:t>
            </a:r>
          </a:p>
          <a:p>
            <a:r>
              <a:rPr lang="en-US" dirty="0"/>
              <a:t>Check your insurance rates for the specific car with your insurance company</a:t>
            </a:r>
          </a:p>
          <a:p>
            <a:r>
              <a:rPr lang="en-US" dirty="0"/>
              <a:t>Take the prospective car to an independent mechanic for a full inspection (usually under $100)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983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4: Check out the vehicle</a:t>
            </a:r>
            <a:endParaRPr lang="en-US" dirty="0"/>
          </a:p>
          <a:p>
            <a:r>
              <a:rPr lang="en-US" dirty="0"/>
              <a:t>If the title says “SALVAGED” – Run!  </a:t>
            </a:r>
          </a:p>
          <a:p>
            <a:pPr lvl="1"/>
            <a:r>
              <a:rPr lang="en-US" dirty="0"/>
              <a:t>The cost of repairing the car was too high compared to the value of the car</a:t>
            </a:r>
          </a:p>
          <a:p>
            <a:pPr lvl="1"/>
            <a:r>
              <a:rPr lang="en-US" dirty="0"/>
              <a:t>The insurance company declared car a total loss</a:t>
            </a:r>
          </a:p>
          <a:p>
            <a:pPr lvl="1"/>
            <a:r>
              <a:rPr lang="en-US" dirty="0"/>
              <a:t>Usually the result of a bad accident or flooding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1B2069-E411-4ACF-8011-FE29E92995A8}"/>
              </a:ext>
            </a:extLst>
          </p:cNvPr>
          <p:cNvGrpSpPr/>
          <p:nvPr/>
        </p:nvGrpSpPr>
        <p:grpSpPr>
          <a:xfrm>
            <a:off x="2454275" y="5333047"/>
            <a:ext cx="4083050" cy="1250315"/>
            <a:chOff x="0" y="0"/>
            <a:chExt cx="4083098" cy="1250329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E73E204-7E5C-4213-90F5-32AD2972F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1" b="81111"/>
            <a:stretch/>
          </p:blipFill>
          <p:spPr>
            <a:xfrm>
              <a:off x="0" y="0"/>
              <a:ext cx="4083098" cy="1250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214F34-55FF-46BF-BB9C-BE82443F276B}"/>
                </a:ext>
              </a:extLst>
            </p:cNvPr>
            <p:cNvSpPr/>
            <p:nvPr/>
          </p:nvSpPr>
          <p:spPr>
            <a:xfrm>
              <a:off x="2824615" y="1021729"/>
              <a:ext cx="6096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4626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0D93-A6BC-4792-A3B3-6A4F08A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Step 5: Negotiate the Deal</a:t>
            </a:r>
            <a:endParaRPr lang="en-US" dirty="0"/>
          </a:p>
          <a:p>
            <a:pPr lvl="0"/>
            <a:r>
              <a:rPr lang="en-US" dirty="0"/>
              <a:t>Steer clear (pun intended) of expensive additions like </a:t>
            </a:r>
            <a:r>
              <a:rPr lang="en-US" i="1" dirty="0"/>
              <a:t>extended warranties </a:t>
            </a:r>
            <a:r>
              <a:rPr lang="en-US" dirty="0"/>
              <a:t>and </a:t>
            </a:r>
            <a:r>
              <a:rPr lang="en-US" i="1" dirty="0"/>
              <a:t>car loans</a:t>
            </a:r>
            <a:endParaRPr lang="en-US" dirty="0"/>
          </a:p>
          <a:p>
            <a:pPr lvl="0"/>
            <a:r>
              <a:rPr lang="en-US" dirty="0"/>
              <a:t>Determine how much you are willing to spend</a:t>
            </a:r>
          </a:p>
          <a:p>
            <a:pPr lvl="0"/>
            <a:r>
              <a:rPr lang="en-US" dirty="0"/>
              <a:t>Factor in the needed repairs</a:t>
            </a:r>
          </a:p>
          <a:p>
            <a:pPr lvl="0"/>
            <a:r>
              <a:rPr lang="en-US" dirty="0"/>
              <a:t>Start with an offer below your spending limit</a:t>
            </a:r>
          </a:p>
          <a:p>
            <a:pPr lvl="0"/>
            <a:r>
              <a:rPr lang="en-US" dirty="0"/>
              <a:t>Negotiate back and forth </a:t>
            </a:r>
            <a:r>
              <a:rPr lang="en-US" u="sng" dirty="0"/>
              <a:t>respectfully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Stick to your limit</a:t>
            </a:r>
          </a:p>
          <a:p>
            <a:pPr lvl="0"/>
            <a:r>
              <a:rPr lang="en-US" dirty="0"/>
              <a:t>If other party will not come down – walk away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73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7213D6-39E5-4728-A6EE-75864DBC4DC5}"/>
              </a:ext>
            </a:extLst>
          </p:cNvPr>
          <p:cNvSpPr/>
          <p:nvPr/>
        </p:nvSpPr>
        <p:spPr>
          <a:xfrm>
            <a:off x="457200" y="2057400"/>
            <a:ext cx="8382000" cy="46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dirty="0"/>
              <a:t>Buying a Car:</a:t>
            </a:r>
            <a:br>
              <a:rPr lang="en-US" dirty="0"/>
            </a:br>
            <a:r>
              <a:rPr lang="en-US" u="sng" dirty="0"/>
              <a:t>How to buy a car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33558-F6CD-43E3-A937-9C90A3D28B2A}"/>
              </a:ext>
            </a:extLst>
          </p:cNvPr>
          <p:cNvSpPr txBox="1"/>
          <p:nvPr/>
        </p:nvSpPr>
        <p:spPr>
          <a:xfrm>
            <a:off x="838200" y="2057400"/>
            <a:ext cx="7467600" cy="446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Practical Exercise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outside of classroom.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Look online for at least two USED cars you think you might want to purchase for CASH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Use the Total Car Cost Calculator at </a:t>
            </a:r>
            <a:r>
              <a:rPr lang="en-US" sz="2000" u="sng" dirty="0">
                <a:hlinkClick r:id="rId2"/>
              </a:rPr>
              <a:t>https://financialmentor.com/calculator/car-cost-calculator</a:t>
            </a:r>
            <a:endParaRPr lang="en-US" sz="2000" u="sng" dirty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Determine what the total cost of each car would be if you kept the car for 5 years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cs typeface="Times New Roman" panose="02020603050405020304" pitchFamily="18" charset="0"/>
              </a:rPr>
              <a:t>Consider:  Based on your income and how much you currently have saved, can you afford either of these cars?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67252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D0139-8667-4F42-83B6-C3E04ACDAB50}"/>
              </a:ext>
            </a:extLst>
          </p:cNvPr>
          <p:cNvSpPr txBox="1"/>
          <p:nvPr/>
        </p:nvSpPr>
        <p:spPr>
          <a:xfrm>
            <a:off x="457200" y="19050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T/F – It’s cheaper to pay cash for a car than get a car loan</a:t>
            </a:r>
          </a:p>
          <a:p>
            <a:pPr marL="742950" indent="-742950"/>
            <a:endParaRPr lang="en-US" sz="3600" dirty="0"/>
          </a:p>
          <a:p>
            <a:pPr marL="742950" indent="-742950">
              <a:buAutoNum type="arabicPeriod" startAt="2"/>
            </a:pPr>
            <a:r>
              <a:rPr lang="en-US" sz="3600" dirty="0"/>
              <a:t>Is it a good idea to test drive a car before buying?  Why or why not?</a:t>
            </a:r>
          </a:p>
          <a:p>
            <a:pPr marL="742950" indent="-742950">
              <a:buAutoNum type="arabicPeriod" startAt="2"/>
            </a:pPr>
            <a:endParaRPr lang="en-US" sz="3600" dirty="0"/>
          </a:p>
          <a:p>
            <a:pPr marL="742950" indent="-742950">
              <a:buAutoNum type="arabicPeriod" startAt="2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89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 action="ppaction://hlinksldjump"/>
              </a:rPr>
              <a:t>B4. PAYING FOR COLLEGE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71923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4692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/>
              <a:t>Critical Consumer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330" y="1600200"/>
            <a:ext cx="819647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Enable Cadets to make wise, planned purchases and understand their options when paying for college.</a:t>
            </a: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Plan of Action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highlight>
                  <a:srgbClr val="FFFF00"/>
                </a:highlight>
              </a:rPr>
              <a:t>Know your options to pay for college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800" b="1" u="sng" dirty="0"/>
              <a:t>Essential Question</a:t>
            </a:r>
            <a:r>
              <a:rPr lang="en-US" sz="2800" dirty="0"/>
              <a:t>: 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What are your options to attend college without incurring student loan debt?</a:t>
            </a:r>
          </a:p>
        </p:txBody>
      </p:sp>
    </p:spTree>
    <p:extLst>
      <p:ext uri="{BB962C8B-B14F-4D97-AF65-F5344CB8AC3E}">
        <p14:creationId xmlns:p14="http://schemas.microsoft.com/office/powerpoint/2010/main" val="215488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5E27-88E5-4F05-851F-54567FB5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776"/>
            <a:ext cx="8229600" cy="4946586"/>
          </a:xfrm>
        </p:spPr>
        <p:txBody>
          <a:bodyPr>
            <a:normAutofit/>
          </a:bodyPr>
          <a:lstStyle/>
          <a:p>
            <a:r>
              <a:rPr lang="en-US" dirty="0"/>
              <a:t>Marketing</a:t>
            </a:r>
          </a:p>
          <a:p>
            <a:pPr lvl="1"/>
            <a:r>
              <a:rPr lang="en-US" dirty="0"/>
              <a:t>Targeted by advertisers and marketers before you could read</a:t>
            </a:r>
          </a:p>
          <a:p>
            <a:r>
              <a:rPr lang="en-US" dirty="0"/>
              <a:t>Be aware of marketing strategies</a:t>
            </a:r>
          </a:p>
          <a:p>
            <a:pPr lvl="1"/>
            <a:r>
              <a:rPr lang="en-US" dirty="0"/>
              <a:t>Resist their message</a:t>
            </a:r>
          </a:p>
          <a:p>
            <a:pPr lvl="1"/>
            <a:r>
              <a:rPr lang="en-US" dirty="0"/>
              <a:t>Stick to your budget</a:t>
            </a:r>
          </a:p>
          <a:p>
            <a:pPr lvl="1"/>
            <a:r>
              <a:rPr lang="en-US" dirty="0"/>
              <a:t>Achieve YOUR dreams, not the advertisers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989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pic>
        <p:nvPicPr>
          <p:cNvPr id="3" name="Online Media 2" title="Is College Worth the Time and Money?">
            <a:hlinkClick r:id="" action="ppaction://media"/>
            <a:extLst>
              <a:ext uri="{FF2B5EF4-FFF2-40B4-BE49-F238E27FC236}">
                <a16:creationId xmlns:a16="http://schemas.microsoft.com/office/drawing/2014/main" id="{240605BD-EA99-4B8E-9531-5A961B9CE6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828800"/>
            <a:ext cx="8045450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8B105D-A53D-4166-9CB2-E5ADB8048FA1}"/>
              </a:ext>
            </a:extLst>
          </p:cNvPr>
          <p:cNvSpPr/>
          <p:nvPr/>
        </p:nvSpPr>
        <p:spPr>
          <a:xfrm>
            <a:off x="1676400" y="6398696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https://www.youtube.com/watch?v=CfoGLH7kQLs</a:t>
            </a:r>
          </a:p>
        </p:txBody>
      </p:sp>
    </p:spTree>
    <p:extLst>
      <p:ext uri="{BB962C8B-B14F-4D97-AF65-F5344CB8AC3E}">
        <p14:creationId xmlns:p14="http://schemas.microsoft.com/office/powerpoint/2010/main" val="25210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Post-secondary education has become very expensive, especially four-year colleges</a:t>
            </a:r>
          </a:p>
          <a:p>
            <a:r>
              <a:rPr lang="en-US" dirty="0"/>
              <a:t>Do you want to attend college or a vocational or technical school?</a:t>
            </a:r>
          </a:p>
          <a:p>
            <a:r>
              <a:rPr lang="en-US" dirty="0"/>
              <a:t>How will you pay for tuition, fees, books, room and board and living expenses? </a:t>
            </a:r>
          </a:p>
          <a:p>
            <a:r>
              <a:rPr lang="en-US" dirty="0"/>
              <a:t>Will you live at home while at college?  </a:t>
            </a:r>
          </a:p>
          <a:p>
            <a:r>
              <a:rPr lang="en-US" dirty="0"/>
              <a:t>Considering financial aid (a loan) to pay for school?</a:t>
            </a:r>
          </a:p>
          <a:p>
            <a:pPr lvl="1"/>
            <a:r>
              <a:rPr lang="en-US" dirty="0"/>
              <a:t>Paying off student loan debt is a HUGE burden</a:t>
            </a:r>
          </a:p>
        </p:txBody>
      </p:sp>
    </p:spTree>
    <p:extLst>
      <p:ext uri="{BB962C8B-B14F-4D97-AF65-F5344CB8AC3E}">
        <p14:creationId xmlns:p14="http://schemas.microsoft.com/office/powerpoint/2010/main" val="3575259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Have you saved money to attend college or vocational or technical school?</a:t>
            </a:r>
          </a:p>
          <a:p>
            <a:pPr lvl="0"/>
            <a:r>
              <a:rPr lang="en-US" dirty="0"/>
              <a:t>Can you go to school while you work?</a:t>
            </a:r>
          </a:p>
          <a:p>
            <a:pPr lvl="0"/>
            <a:r>
              <a:rPr lang="en-US" dirty="0"/>
              <a:t>Can you get grants and scholarships?</a:t>
            </a:r>
          </a:p>
          <a:p>
            <a:pPr lvl="0"/>
            <a:r>
              <a:rPr lang="en-US" dirty="0"/>
              <a:t>Are you considering tuition-free schools, such as the service academies?</a:t>
            </a:r>
          </a:p>
          <a:p>
            <a:pPr lvl="0"/>
            <a:r>
              <a:rPr lang="en-US" dirty="0"/>
              <a:t>Are you planning to enlist in the military and use the GI Bill to pay for college?</a:t>
            </a:r>
          </a:p>
        </p:txBody>
      </p:sp>
    </p:spTree>
    <p:extLst>
      <p:ext uri="{BB962C8B-B14F-4D97-AF65-F5344CB8AC3E}">
        <p14:creationId xmlns:p14="http://schemas.microsoft.com/office/powerpoint/2010/main" val="17984002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4100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Working while attending college can be a challenge </a:t>
            </a:r>
          </a:p>
          <a:p>
            <a:r>
              <a:rPr lang="en-US" dirty="0"/>
              <a:t>May mean it will take longer to complete</a:t>
            </a:r>
          </a:p>
          <a:p>
            <a:r>
              <a:rPr lang="en-US" dirty="0"/>
              <a:t>A great option to avoid student loan debt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9CCCA-A0F6-4387-A2C2-B09FBF85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400550" cy="3333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1933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Grants and Scholarships require you to do some research</a:t>
            </a:r>
          </a:p>
          <a:p>
            <a:r>
              <a:rPr lang="en-US" dirty="0"/>
              <a:t>Need to complete an application</a:t>
            </a:r>
          </a:p>
          <a:p>
            <a:r>
              <a:rPr lang="en-US" dirty="0"/>
              <a:t>Great option – free!!  No repayment</a:t>
            </a:r>
          </a:p>
          <a:p>
            <a:r>
              <a:rPr lang="en-US" dirty="0"/>
              <a:t>US Dept of Education website has great information: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https://studentaid.gov/understand-aid/types/scholarships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5158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The U.S. Department of Labor has a free scholarship search tool </a:t>
            </a:r>
          </a:p>
          <a:p>
            <a:pPr lvl="1"/>
            <a:r>
              <a:rPr lang="en-US" dirty="0"/>
              <a:t>More than 8,000 scholarships, fellowships and grants </a:t>
            </a:r>
          </a:p>
          <a:p>
            <a:pPr lvl="1"/>
            <a:r>
              <a:rPr lang="en-US" dirty="0"/>
              <a:t>For levels of study ranging from Associate Degrees to Graduate Degrees</a:t>
            </a:r>
          </a:p>
          <a:p>
            <a:pPr marL="457200" lvl="1" indent="0" algn="ctr">
              <a:buNone/>
            </a:pPr>
            <a:r>
              <a:rPr lang="en-US" dirty="0"/>
              <a:t>  </a:t>
            </a:r>
            <a:r>
              <a:rPr lang="en-US" u="sng" dirty="0">
                <a:hlinkClick r:id="rId2"/>
              </a:rPr>
              <a:t>https://www.careeronestop.org/toolkit/training/find-scholarships.aspx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776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federal scholarships, complete the Free Application For Federal Student Aid, or FAFSA. </a:t>
            </a:r>
          </a:p>
          <a:p>
            <a:r>
              <a:rPr lang="en-US" dirty="0"/>
              <a:t>Beware!  This is the same application used for student loans.  </a:t>
            </a:r>
          </a:p>
          <a:p>
            <a:r>
              <a:rPr lang="en-US" dirty="0"/>
              <a:t>Can be very tempting to take the student loan and think “just pay it off later”</a:t>
            </a:r>
          </a:p>
          <a:p>
            <a:pPr lvl="1"/>
            <a:r>
              <a:rPr lang="en-US" dirty="0"/>
              <a:t>Suddenly you have a $100,000 debt or more </a:t>
            </a:r>
          </a:p>
          <a:p>
            <a:pPr lvl="1"/>
            <a:r>
              <a:rPr lang="en-US" dirty="0"/>
              <a:t>Even if you don’t graduate, you still must pay all that back – and it can take up to 20 years!  </a:t>
            </a:r>
          </a:p>
          <a:p>
            <a:r>
              <a:rPr lang="en-US" dirty="0"/>
              <a:t>Always consider free money first – grants, scholarships, working part-time</a:t>
            </a:r>
          </a:p>
        </p:txBody>
      </p:sp>
    </p:spTree>
    <p:extLst>
      <p:ext uri="{BB962C8B-B14F-4D97-AF65-F5344CB8AC3E}">
        <p14:creationId xmlns:p14="http://schemas.microsoft.com/office/powerpoint/2010/main" val="4537638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4B1685-22E6-46C0-9197-8C8E59C1EACE}"/>
              </a:ext>
            </a:extLst>
          </p:cNvPr>
          <p:cNvSpPr/>
          <p:nvPr/>
        </p:nvSpPr>
        <p:spPr>
          <a:xfrm>
            <a:off x="457200" y="1676400"/>
            <a:ext cx="8229599" cy="4906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Practical Exercise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outside the classroom.  Research scholarship options.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 your scholarship options with your Financial Aid office at your high school and/or the college you plan to attend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https://www.careeronestop.org/toolkit/training/find-scholarships.aspx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identify at least three scholarships for the field you want to study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47061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U.S. Service Academies are free:</a:t>
            </a:r>
          </a:p>
          <a:p>
            <a:pPr lvl="1"/>
            <a:r>
              <a:rPr lang="en-US" dirty="0"/>
              <a:t>United States Military Academy	</a:t>
            </a:r>
          </a:p>
          <a:p>
            <a:pPr lvl="1"/>
            <a:r>
              <a:rPr lang="en-US" dirty="0"/>
              <a:t>United States Naval Academy</a:t>
            </a:r>
          </a:p>
          <a:p>
            <a:pPr lvl="1"/>
            <a:r>
              <a:rPr lang="en-US" dirty="0"/>
              <a:t>United States Air Force Academy</a:t>
            </a:r>
          </a:p>
          <a:p>
            <a:pPr lvl="1"/>
            <a:r>
              <a:rPr lang="en-US" dirty="0"/>
              <a:t>United States Coast Guard Academy</a:t>
            </a:r>
          </a:p>
        </p:txBody>
      </p:sp>
    </p:spTree>
    <p:extLst>
      <p:ext uri="{BB962C8B-B14F-4D97-AF65-F5344CB8AC3E}">
        <p14:creationId xmlns:p14="http://schemas.microsoft.com/office/powerpoint/2010/main" val="1422046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U.S. Military Options – </a:t>
            </a:r>
          </a:p>
          <a:p>
            <a:r>
              <a:rPr lang="en-US"/>
              <a:t>Service </a:t>
            </a:r>
            <a:r>
              <a:rPr lang="en-US" dirty="0"/>
              <a:t>academies give you the military environment and a first-class education</a:t>
            </a:r>
          </a:p>
          <a:p>
            <a:r>
              <a:rPr lang="en-US" dirty="0"/>
              <a:t>Tuition, books, room and board, medical and dental care are all fully funded</a:t>
            </a:r>
          </a:p>
          <a:p>
            <a:r>
              <a:rPr lang="en-US" dirty="0"/>
              <a:t>Earn your Bachelors of Science degree and receive an officer’s commission</a:t>
            </a:r>
          </a:p>
          <a:p>
            <a:r>
              <a:rPr lang="en-US" dirty="0"/>
              <a:t>After graduations, serve your country for a minimum of five years.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5E27-88E5-4F05-851F-54567FB5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776"/>
            <a:ext cx="8229600" cy="494658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Online Media 4" title="CONSUMING KIDS | MEF DOCUMENTARY | TRAILER">
            <a:hlinkClick r:id="" action="ppaction://media"/>
            <a:extLst>
              <a:ext uri="{FF2B5EF4-FFF2-40B4-BE49-F238E27FC236}">
                <a16:creationId xmlns:a16="http://schemas.microsoft.com/office/drawing/2014/main" id="{2B745768-E8CC-4972-85CC-071EA021A7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7350" y="1653341"/>
            <a:ext cx="5829300" cy="436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AA5384-4115-4C91-851F-45FC63D2D440}"/>
              </a:ext>
            </a:extLst>
          </p:cNvPr>
          <p:cNvSpPr/>
          <p:nvPr/>
        </p:nvSpPr>
        <p:spPr>
          <a:xfrm>
            <a:off x="1657350" y="6118085"/>
            <a:ext cx="582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https://www.youtube.com/watch?v=8YqWoXeGEt0</a:t>
            </a:r>
          </a:p>
        </p:txBody>
      </p:sp>
    </p:spTree>
    <p:extLst>
      <p:ext uri="{BB962C8B-B14F-4D97-AF65-F5344CB8AC3E}">
        <p14:creationId xmlns:p14="http://schemas.microsoft.com/office/powerpoint/2010/main" val="22226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Competition for acceptance to these academies are fierce.  </a:t>
            </a:r>
          </a:p>
          <a:p>
            <a:r>
              <a:rPr lang="en-US" dirty="0"/>
              <a:t>Admission criteria include:</a:t>
            </a:r>
          </a:p>
          <a:p>
            <a:pPr lvl="1"/>
            <a:r>
              <a:rPr lang="en-US" dirty="0"/>
              <a:t>High school academic performance</a:t>
            </a:r>
          </a:p>
          <a:p>
            <a:pPr lvl="1"/>
            <a:r>
              <a:rPr lang="en-US" dirty="0"/>
              <a:t>Standardized test scores (SAT or ACT)</a:t>
            </a:r>
          </a:p>
          <a:p>
            <a:pPr lvl="1"/>
            <a:r>
              <a:rPr lang="en-US" dirty="0"/>
              <a:t>Athletic and extracurricular activities</a:t>
            </a:r>
          </a:p>
          <a:p>
            <a:pPr lvl="1"/>
            <a:r>
              <a:rPr lang="en-US" dirty="0"/>
              <a:t>Leadership experience and community involvement</a:t>
            </a:r>
          </a:p>
          <a:p>
            <a:pPr lvl="1"/>
            <a:r>
              <a:rPr lang="en-US" dirty="0"/>
              <a:t>A congressional letter of recommendation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070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Senior Military Colleges</a:t>
            </a:r>
          </a:p>
          <a:p>
            <a:pPr lvl="1"/>
            <a:r>
              <a:rPr lang="en-US" dirty="0"/>
              <a:t>Like service academies</a:t>
            </a:r>
          </a:p>
          <a:p>
            <a:pPr lvl="1"/>
            <a:r>
              <a:rPr lang="en-US" dirty="0"/>
              <a:t>Among the most prestigious and famous education institutions in the world</a:t>
            </a:r>
          </a:p>
          <a:p>
            <a:pPr lvl="1"/>
            <a:r>
              <a:rPr lang="en-US" dirty="0"/>
              <a:t>Every senior military college cadet must participate in the Reserve Officer Training Corps (ROTC) program</a:t>
            </a:r>
          </a:p>
          <a:p>
            <a:pPr lvl="1"/>
            <a:r>
              <a:rPr lang="en-US" dirty="0"/>
              <a:t>Only those students who receive an ROTC scholarship are required to enter military service after graduation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11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Maritime Academies</a:t>
            </a:r>
          </a:p>
          <a:p>
            <a:pPr lvl="1"/>
            <a:r>
              <a:rPr lang="en-US" dirty="0"/>
              <a:t>The Unites States Merchant Marine is a fleet of civilian-owned merchant ships that carry cargo and passengers on behalf of the Unites States</a:t>
            </a:r>
          </a:p>
          <a:p>
            <a:pPr lvl="1"/>
            <a:r>
              <a:rPr lang="en-US" dirty="0"/>
              <a:t>After graduation you become a shipboard officer, but a continued service commitment is not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324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list of Service Academies, Senior Military Colleges, and Maritime Academies and contact phone numbers, visit:</a:t>
            </a: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https://www.todaysmilitary.com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083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Military Tuition Assistance</a:t>
            </a:r>
          </a:p>
          <a:p>
            <a:pPr lvl="1"/>
            <a:r>
              <a:rPr lang="en-US" dirty="0"/>
              <a:t>Available in all four branches and the US Coast Guard</a:t>
            </a:r>
          </a:p>
          <a:p>
            <a:pPr lvl="1"/>
            <a:r>
              <a:rPr lang="en-US" dirty="0"/>
              <a:t>Up to $44,000 for</a:t>
            </a:r>
          </a:p>
          <a:p>
            <a:pPr lvl="2"/>
            <a:r>
              <a:rPr lang="en-US" dirty="0"/>
              <a:t>Vocational/technical programs</a:t>
            </a:r>
          </a:p>
          <a:p>
            <a:pPr lvl="2"/>
            <a:r>
              <a:rPr lang="en-US" dirty="0"/>
              <a:t>Associates, Bachelors and Masters Degrees</a:t>
            </a:r>
          </a:p>
          <a:p>
            <a:pPr lvl="2"/>
            <a:r>
              <a:rPr lang="en-US" dirty="0"/>
              <a:t>Independent Study and Distance Learning Programs</a:t>
            </a:r>
          </a:p>
          <a:p>
            <a:pPr lvl="1"/>
            <a:r>
              <a:rPr lang="en-US" dirty="0"/>
              <a:t>$250 per semester credit-hour for tuition</a:t>
            </a:r>
          </a:p>
          <a:p>
            <a:pPr lvl="1"/>
            <a:r>
              <a:rPr lang="en-US" dirty="0"/>
              <a:t>Available only while actively serving in the military</a:t>
            </a:r>
          </a:p>
        </p:txBody>
      </p:sp>
    </p:spTree>
    <p:extLst>
      <p:ext uri="{BB962C8B-B14F-4D97-AF65-F5344CB8AC3E}">
        <p14:creationId xmlns:p14="http://schemas.microsoft.com/office/powerpoint/2010/main" val="20834062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Military Tuition Assistance</a:t>
            </a:r>
          </a:p>
          <a:p>
            <a:pPr lvl="1"/>
            <a:r>
              <a:rPr lang="en-US" dirty="0"/>
              <a:t>Can use the Montgomery GI Bill or Post 9/11 GI bill to supplement fees and books</a:t>
            </a:r>
          </a:p>
          <a:p>
            <a:pPr lvl="1"/>
            <a:r>
              <a:rPr lang="en-US" dirty="0"/>
              <a:t>Contact the school’s Office of Military and Veteran Services</a:t>
            </a:r>
          </a:p>
          <a:p>
            <a:pPr lvl="2"/>
            <a:r>
              <a:rPr lang="en-US" dirty="0"/>
              <a:t>Many schools lower their fees to match the TA limits</a:t>
            </a:r>
          </a:p>
          <a:p>
            <a:pPr lvl="1"/>
            <a:r>
              <a:rPr lang="en-US" dirty="0"/>
              <a:t>Contact your service branch’s education center for requirements and approval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35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Online Media 2" title="Military Tuition Assistance - Earn Your Degree for FREE While Serving">
            <a:hlinkClick r:id="" action="ppaction://media"/>
            <a:extLst>
              <a:ext uri="{FF2B5EF4-FFF2-40B4-BE49-F238E27FC236}">
                <a16:creationId xmlns:a16="http://schemas.microsoft.com/office/drawing/2014/main" id="{601F5CB6-1114-49B2-988F-9664AD9D81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2209800"/>
            <a:ext cx="73152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BA624B-FEE4-4282-AA15-836A0C5C8625}"/>
              </a:ext>
            </a:extLst>
          </p:cNvPr>
          <p:cNvSpPr/>
          <p:nvPr/>
        </p:nvSpPr>
        <p:spPr>
          <a:xfrm>
            <a:off x="1828800" y="629233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https://www.youtube.com/watch?v=bGGlkqEgXF4</a:t>
            </a:r>
          </a:p>
        </p:txBody>
      </p:sp>
    </p:spTree>
    <p:extLst>
      <p:ext uri="{BB962C8B-B14F-4D97-AF65-F5344CB8AC3E}">
        <p14:creationId xmlns:p14="http://schemas.microsoft.com/office/powerpoint/2010/main" val="17450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Montgomery GI Bill and Post 9/11 GI Bill</a:t>
            </a:r>
          </a:p>
          <a:p>
            <a:pPr lvl="1"/>
            <a:r>
              <a:rPr lang="en-US" dirty="0"/>
              <a:t>Offered through the U.S. Dept of Veteran’s Affairs</a:t>
            </a:r>
          </a:p>
          <a:p>
            <a:pPr lvl="1"/>
            <a:r>
              <a:rPr lang="en-US" dirty="0"/>
              <a:t>Montgomery GI Bill given to those entering active service after 1977</a:t>
            </a:r>
          </a:p>
          <a:p>
            <a:pPr lvl="1"/>
            <a:r>
              <a:rPr lang="en-US" dirty="0"/>
              <a:t>Post 9/11 GI Bill given to those entering active service after September 10, 2001</a:t>
            </a:r>
          </a:p>
          <a:p>
            <a:pPr lvl="1"/>
            <a:r>
              <a:rPr lang="en-US" dirty="0"/>
              <a:t>You might qualify for both, but can only use one</a:t>
            </a:r>
          </a:p>
        </p:txBody>
      </p:sp>
    </p:spTree>
    <p:extLst>
      <p:ext uri="{BB962C8B-B14F-4D97-AF65-F5344CB8AC3E}">
        <p14:creationId xmlns:p14="http://schemas.microsoft.com/office/powerpoint/2010/main" val="29912016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Montgomery GI Bill and Post 9/11 GI Bill</a:t>
            </a:r>
          </a:p>
          <a:p>
            <a:pPr lvl="1"/>
            <a:r>
              <a:rPr lang="en-US" dirty="0"/>
              <a:t>Benefits for both include</a:t>
            </a:r>
          </a:p>
          <a:p>
            <a:pPr lvl="2"/>
            <a:r>
              <a:rPr lang="en-US" dirty="0"/>
              <a:t>Tuition and fees</a:t>
            </a:r>
          </a:p>
          <a:p>
            <a:pPr lvl="2"/>
            <a:r>
              <a:rPr lang="en-US" dirty="0"/>
              <a:t>Books and supplies</a:t>
            </a:r>
          </a:p>
          <a:p>
            <a:pPr lvl="2"/>
            <a:r>
              <a:rPr lang="en-US" dirty="0"/>
              <a:t>Money for monthly housing costs</a:t>
            </a:r>
          </a:p>
          <a:p>
            <a:pPr lvl="2"/>
            <a:r>
              <a:rPr lang="en-US" dirty="0"/>
              <a:t>Money to help move from a rural area to go to school</a:t>
            </a:r>
          </a:p>
        </p:txBody>
      </p:sp>
    </p:spTree>
    <p:extLst>
      <p:ext uri="{BB962C8B-B14F-4D97-AF65-F5344CB8AC3E}">
        <p14:creationId xmlns:p14="http://schemas.microsoft.com/office/powerpoint/2010/main" val="38169797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BE77-9000-4FF4-B7CE-A53AB6A6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096962"/>
          </a:xfrm>
        </p:spPr>
        <p:txBody>
          <a:bodyPr>
            <a:normAutofit/>
          </a:bodyPr>
          <a:lstStyle/>
          <a:p>
            <a:r>
              <a:rPr lang="en-US" dirty="0"/>
              <a:t>Paying for College</a:t>
            </a:r>
            <a:endParaRPr lang="en-US" u="sng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07D96-79A3-4584-8703-9483BECE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E3A9E-CC85-43F1-B6BC-12B21F72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30ACE6-C022-42A0-ACEE-AAB3F25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U.S. Military Options – </a:t>
            </a:r>
          </a:p>
          <a:p>
            <a:r>
              <a:rPr lang="en-US" dirty="0"/>
              <a:t>Montgomery GI Bill benefits expire after 10 years</a:t>
            </a:r>
          </a:p>
          <a:p>
            <a:pPr lvl="1"/>
            <a:r>
              <a:rPr lang="en-US" dirty="0"/>
              <a:t>Selected Reserve benefits expire after 3 years</a:t>
            </a:r>
          </a:p>
          <a:p>
            <a:pPr lvl="1"/>
            <a:r>
              <a:rPr lang="en-US" dirty="0"/>
              <a:t>Available only while still in the Reserves</a:t>
            </a:r>
          </a:p>
          <a:p>
            <a:r>
              <a:rPr lang="en-US" dirty="0"/>
              <a:t>Post 9/11 GI Bill benefits never expire</a:t>
            </a:r>
          </a:p>
          <a:p>
            <a:pPr lvl="1"/>
            <a:r>
              <a:rPr lang="en-US" dirty="0"/>
              <a:t>Can be use for spouse’s education</a:t>
            </a:r>
          </a:p>
          <a:p>
            <a:pPr lvl="1"/>
            <a:r>
              <a:rPr lang="en-US" dirty="0"/>
              <a:t>Can be used for children’s education</a:t>
            </a:r>
          </a:p>
        </p:txBody>
      </p:sp>
    </p:spTree>
    <p:extLst>
      <p:ext uri="{BB962C8B-B14F-4D97-AF65-F5344CB8AC3E}">
        <p14:creationId xmlns:p14="http://schemas.microsoft.com/office/powerpoint/2010/main" val="171731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00655A302474D88B2B49F2E449606" ma:contentTypeVersion="12" ma:contentTypeDescription="Create a new document." ma:contentTypeScope="" ma:versionID="f216cd87623845bc0d84cdbf854e4cfe">
  <xsd:schema xmlns:xsd="http://www.w3.org/2001/XMLSchema" xmlns:xs="http://www.w3.org/2001/XMLSchema" xmlns:p="http://schemas.microsoft.com/office/2006/metadata/properties" xmlns:ns2="2665fec4-cfca-41c5-9f2f-25aa23ac4cd6" xmlns:ns3="8c6ba933-d8ba-4763-869f-28ea2b188e6f" targetNamespace="http://schemas.microsoft.com/office/2006/metadata/properties" ma:root="true" ma:fieldsID="be0b24c83c9f7e726db38c948ca0ec3f" ns2:_="" ns3:_="">
    <xsd:import namespace="2665fec4-cfca-41c5-9f2f-25aa23ac4cd6"/>
    <xsd:import namespace="8c6ba933-d8ba-4763-869f-28ea2b188e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5fec4-cfca-41c5-9f2f-25aa23ac4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a933-d8ba-4763-869f-28ea2b18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833EF8-3C80-4174-95A1-29577F2C1B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A01B51-89A3-45B8-975E-8807BDF3C619}"/>
</file>

<file path=customXml/itemProps3.xml><?xml version="1.0" encoding="utf-8"?>
<ds:datastoreItem xmlns:ds="http://schemas.openxmlformats.org/officeDocument/2006/customXml" ds:itemID="{0654034D-8144-4215-8184-2E3980377B1A}">
  <ds:schemaRefs>
    <ds:schemaRef ds:uri="8c6ba933-d8ba-4763-869f-28ea2b188e6f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2665fec4-cfca-41c5-9f2f-25aa23ac4cd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64356</TotalTime>
  <Words>5168</Words>
  <Application>Microsoft Office PowerPoint</Application>
  <PresentationFormat>On-screen Show (4:3)</PresentationFormat>
  <Paragraphs>630</Paragraphs>
  <Slides>102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Arial</vt:lpstr>
      <vt:lpstr>Calibri</vt:lpstr>
      <vt:lpstr>Cambria</vt:lpstr>
      <vt:lpstr>Office Theme</vt:lpstr>
      <vt:lpstr>California Cadet Corps Curriculum on Wellness</vt:lpstr>
      <vt:lpstr>PowerPoint Presentation</vt:lpstr>
      <vt:lpstr>Critical Consumer</vt:lpstr>
      <vt:lpstr>B1. CONSUMER AWARENESS</vt:lpstr>
      <vt:lpstr>Critical Consumer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Consumer Awareness</vt:lpstr>
      <vt:lpstr>Check on Learning</vt:lpstr>
      <vt:lpstr>B2. BARGAIN SHOPPING</vt:lpstr>
      <vt:lpstr>Critical Consumer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Bargain Shopping</vt:lpstr>
      <vt:lpstr>Check on Learning</vt:lpstr>
      <vt:lpstr>B3. BUYING A CAR</vt:lpstr>
      <vt:lpstr>Critical Consumer</vt:lpstr>
      <vt:lpstr>Buying a Car</vt:lpstr>
      <vt:lpstr>Buying a Car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Tale of Two Cadets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Buying a Car: How to buy a car</vt:lpstr>
      <vt:lpstr>Check on Learning</vt:lpstr>
      <vt:lpstr>B4. PAYING FOR COLLEGE</vt:lpstr>
      <vt:lpstr>Critical Consumer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Paying for College</vt:lpstr>
      <vt:lpstr>Check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Cadet Corps Curriculum on Military Knowledge</dc:title>
  <dc:creator>Rene Kelley</dc:creator>
  <cp:lastModifiedBy>Ellen Monsalve, CPT, CACC</cp:lastModifiedBy>
  <cp:revision>508</cp:revision>
  <dcterms:created xsi:type="dcterms:W3CDTF">2019-02-13T22:28:37Z</dcterms:created>
  <dcterms:modified xsi:type="dcterms:W3CDTF">2020-10-30T20:38:39Z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0x010100E3A00655A302474D88B2B49F2E449606</vt:lpwstr>
  </property>
</Properties>
</file>