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5"/>
  </p:notesMasterIdLst>
  <p:sldIdLst>
    <p:sldId id="321" r:id="rId5"/>
    <p:sldId id="327" r:id="rId6"/>
    <p:sldId id="391" r:id="rId7"/>
    <p:sldId id="320" r:id="rId8"/>
    <p:sldId id="392" r:id="rId9"/>
    <p:sldId id="393" r:id="rId10"/>
    <p:sldId id="390" r:id="rId11"/>
    <p:sldId id="323" r:id="rId12"/>
    <p:sldId id="407" r:id="rId13"/>
    <p:sldId id="326" r:id="rId14"/>
    <p:sldId id="329" r:id="rId15"/>
    <p:sldId id="330" r:id="rId16"/>
    <p:sldId id="408" r:id="rId17"/>
    <p:sldId id="409" r:id="rId18"/>
    <p:sldId id="410" r:id="rId19"/>
    <p:sldId id="411" r:id="rId20"/>
    <p:sldId id="333" r:id="rId21"/>
    <p:sldId id="334" r:id="rId22"/>
    <p:sldId id="335" r:id="rId23"/>
    <p:sldId id="412" r:id="rId24"/>
    <p:sldId id="413" r:id="rId25"/>
    <p:sldId id="351" r:id="rId26"/>
    <p:sldId id="352" r:id="rId27"/>
    <p:sldId id="353" r:id="rId28"/>
    <p:sldId id="414" r:id="rId29"/>
    <p:sldId id="355" r:id="rId30"/>
    <p:sldId id="356" r:id="rId31"/>
    <p:sldId id="357" r:id="rId32"/>
    <p:sldId id="415" r:id="rId33"/>
    <p:sldId id="417" r:id="rId34"/>
    <p:sldId id="362" r:id="rId35"/>
    <p:sldId id="419" r:id="rId36"/>
    <p:sldId id="439" r:id="rId37"/>
    <p:sldId id="440" r:id="rId38"/>
    <p:sldId id="441" r:id="rId39"/>
    <p:sldId id="442" r:id="rId40"/>
    <p:sldId id="433" r:id="rId41"/>
    <p:sldId id="418" r:id="rId42"/>
    <p:sldId id="443" r:id="rId43"/>
    <p:sldId id="444" r:id="rId44"/>
    <p:sldId id="438" r:id="rId45"/>
    <p:sldId id="420" r:id="rId46"/>
    <p:sldId id="446" r:id="rId47"/>
    <p:sldId id="447" r:id="rId48"/>
    <p:sldId id="437" r:id="rId49"/>
    <p:sldId id="421" r:id="rId50"/>
    <p:sldId id="448" r:id="rId51"/>
    <p:sldId id="449" r:id="rId52"/>
    <p:sldId id="450" r:id="rId53"/>
    <p:sldId id="451" r:id="rId54"/>
    <p:sldId id="452" r:id="rId55"/>
    <p:sldId id="445" r:id="rId56"/>
    <p:sldId id="422" r:id="rId57"/>
    <p:sldId id="453" r:id="rId58"/>
    <p:sldId id="454" r:id="rId59"/>
    <p:sldId id="479" r:id="rId60"/>
    <p:sldId id="436" r:id="rId61"/>
    <p:sldId id="423" r:id="rId62"/>
    <p:sldId id="455" r:id="rId63"/>
    <p:sldId id="456" r:id="rId64"/>
    <p:sldId id="457" r:id="rId65"/>
    <p:sldId id="458" r:id="rId66"/>
    <p:sldId id="480" r:id="rId67"/>
    <p:sldId id="435" r:id="rId68"/>
    <p:sldId id="424" r:id="rId69"/>
    <p:sldId id="459" r:id="rId70"/>
    <p:sldId id="460" r:id="rId71"/>
    <p:sldId id="464" r:id="rId72"/>
    <p:sldId id="461" r:id="rId73"/>
    <p:sldId id="462" r:id="rId74"/>
    <p:sldId id="465" r:id="rId75"/>
    <p:sldId id="434" r:id="rId76"/>
    <p:sldId id="425" r:id="rId77"/>
    <p:sldId id="466" r:id="rId78"/>
    <p:sldId id="467" r:id="rId79"/>
    <p:sldId id="431" r:id="rId80"/>
    <p:sldId id="426" r:id="rId81"/>
    <p:sldId id="468" r:id="rId82"/>
    <p:sldId id="469" r:id="rId83"/>
    <p:sldId id="470" r:id="rId84"/>
    <p:sldId id="471" r:id="rId85"/>
    <p:sldId id="430" r:id="rId86"/>
    <p:sldId id="427" r:id="rId87"/>
    <p:sldId id="472" r:id="rId88"/>
    <p:sldId id="473" r:id="rId89"/>
    <p:sldId id="474" r:id="rId90"/>
    <p:sldId id="476" r:id="rId91"/>
    <p:sldId id="477" r:id="rId92"/>
    <p:sldId id="478" r:id="rId93"/>
    <p:sldId id="429"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FFFF00"/>
    <a:srgbClr val="FFCC00"/>
    <a:srgbClr val="BFB550"/>
    <a:srgbClr val="BBB24F"/>
    <a:srgbClr val="FFF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4" autoAdjust="0"/>
    <p:restoredTop sz="93794" autoAdjust="0"/>
  </p:normalViewPr>
  <p:slideViewPr>
    <p:cSldViewPr>
      <p:cViewPr varScale="1">
        <p:scale>
          <a:sx n="107" d="100"/>
          <a:sy n="107" d="100"/>
        </p:scale>
        <p:origin x="133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26584-2668-4297-A9DF-DBE757257231}" type="doc">
      <dgm:prSet loTypeId="urn:microsoft.com/office/officeart/2008/layout/HorizontalMultiLevelHierarchy" loCatId="hierarchy" qsTypeId="urn:microsoft.com/office/officeart/2005/8/quickstyle/3d1" qsCatId="3D" csTypeId="urn:microsoft.com/office/officeart/2005/8/colors/colorful2" csCatId="colorful" phldr="1"/>
      <dgm:spPr/>
      <dgm:t>
        <a:bodyPr/>
        <a:lstStyle/>
        <a:p>
          <a:endParaRPr lang="en-US"/>
        </a:p>
      </dgm:t>
    </dgm:pt>
    <dgm:pt modelId="{44EBF692-6831-4948-9872-D2BEDD216CF1}">
      <dgm:prSet/>
      <dgm:spPr/>
      <dgm:t>
        <a:bodyPr/>
        <a:lstStyle/>
        <a:p>
          <a:r>
            <a:rPr lang="en-US"/>
            <a:t>Nutrition of the student</a:t>
          </a:r>
        </a:p>
      </dgm:t>
    </dgm:pt>
    <dgm:pt modelId="{2E41BD51-02EC-479E-ACE7-E684D5E959F9}" type="parTrans" cxnId="{E97B4713-A9BD-409C-A62A-BF107B9152E2}">
      <dgm:prSet/>
      <dgm:spPr/>
      <dgm:t>
        <a:bodyPr/>
        <a:lstStyle/>
        <a:p>
          <a:endParaRPr lang="en-US"/>
        </a:p>
      </dgm:t>
    </dgm:pt>
    <dgm:pt modelId="{4E4D9C86-9C98-4C84-96E8-F9B248CA7F42}" type="sibTrans" cxnId="{E97B4713-A9BD-409C-A62A-BF107B9152E2}">
      <dgm:prSet/>
      <dgm:spPr/>
      <dgm:t>
        <a:bodyPr/>
        <a:lstStyle/>
        <a:p>
          <a:endParaRPr lang="en-US"/>
        </a:p>
      </dgm:t>
    </dgm:pt>
    <dgm:pt modelId="{E28200AA-678D-496E-8184-A5445A61DFE1}">
      <dgm:prSet custT="1"/>
      <dgm:spPr/>
      <dgm:t>
        <a:bodyPr/>
        <a:lstStyle/>
        <a:p>
          <a:r>
            <a:rPr lang="en-US" sz="1200">
              <a:solidFill>
                <a:sysClr val="windowText" lastClr="000000"/>
              </a:solidFill>
            </a:rPr>
            <a:t>Caloric Requirments</a:t>
          </a:r>
        </a:p>
      </dgm:t>
    </dgm:pt>
    <dgm:pt modelId="{89CAC191-8CFB-47BA-A78D-E698F0FE3020}" type="parTrans" cxnId="{D169ACCA-EDA5-4009-B85C-943E21E9F879}">
      <dgm:prSet/>
      <dgm:spPr/>
      <dgm:t>
        <a:bodyPr/>
        <a:lstStyle/>
        <a:p>
          <a:endParaRPr lang="en-US"/>
        </a:p>
      </dgm:t>
    </dgm:pt>
    <dgm:pt modelId="{77621870-2DFA-4260-A20A-5E038B837185}" type="sibTrans" cxnId="{D169ACCA-EDA5-4009-B85C-943E21E9F879}">
      <dgm:prSet/>
      <dgm:spPr/>
      <dgm:t>
        <a:bodyPr/>
        <a:lstStyle/>
        <a:p>
          <a:endParaRPr lang="en-US"/>
        </a:p>
      </dgm:t>
    </dgm:pt>
    <dgm:pt modelId="{16A17884-8884-4BD9-BFC0-0F37D1069F35}">
      <dgm:prSet custT="1"/>
      <dgm:spPr/>
      <dgm:t>
        <a:bodyPr/>
        <a:lstStyle/>
        <a:p>
          <a:r>
            <a:rPr lang="en-US" sz="1400"/>
            <a:t>Healthy eating</a:t>
          </a:r>
        </a:p>
      </dgm:t>
    </dgm:pt>
    <dgm:pt modelId="{27CCE3AB-C454-4B53-AE64-86FC047A0474}" type="parTrans" cxnId="{598CE4C6-23DC-4441-8072-3D3F2F64BE53}">
      <dgm:prSet/>
      <dgm:spPr/>
      <dgm:t>
        <a:bodyPr/>
        <a:lstStyle/>
        <a:p>
          <a:endParaRPr lang="en-US"/>
        </a:p>
      </dgm:t>
    </dgm:pt>
    <dgm:pt modelId="{92DBB623-86E2-437B-B852-7925C41E93BB}" type="sibTrans" cxnId="{598CE4C6-23DC-4441-8072-3D3F2F64BE53}">
      <dgm:prSet/>
      <dgm:spPr/>
      <dgm:t>
        <a:bodyPr/>
        <a:lstStyle/>
        <a:p>
          <a:endParaRPr lang="en-US"/>
        </a:p>
      </dgm:t>
    </dgm:pt>
    <dgm:pt modelId="{1BDD915E-7679-467B-9720-FC600062B443}">
      <dgm:prSet/>
      <dgm:spPr/>
      <dgm:t>
        <a:bodyPr/>
        <a:lstStyle/>
        <a:p>
          <a:r>
            <a:rPr lang="en-US">
              <a:solidFill>
                <a:sysClr val="windowText" lastClr="000000"/>
              </a:solidFill>
            </a:rPr>
            <a:t>Vegetables</a:t>
          </a:r>
        </a:p>
      </dgm:t>
    </dgm:pt>
    <dgm:pt modelId="{B6903DC4-A86C-4698-A150-7B292D8C1B66}" type="parTrans" cxnId="{6382B2EF-3B9E-42A4-806F-3A7D1FCD785D}">
      <dgm:prSet/>
      <dgm:spPr/>
      <dgm:t>
        <a:bodyPr/>
        <a:lstStyle/>
        <a:p>
          <a:endParaRPr lang="en-US"/>
        </a:p>
      </dgm:t>
    </dgm:pt>
    <dgm:pt modelId="{A01E3E93-ADD0-437D-BDA7-97A21305DE78}" type="sibTrans" cxnId="{6382B2EF-3B9E-42A4-806F-3A7D1FCD785D}">
      <dgm:prSet/>
      <dgm:spPr/>
      <dgm:t>
        <a:bodyPr/>
        <a:lstStyle/>
        <a:p>
          <a:endParaRPr lang="en-US"/>
        </a:p>
      </dgm:t>
    </dgm:pt>
    <dgm:pt modelId="{ED3698F7-A832-4BDA-BCE7-0184687164D7}">
      <dgm:prSet/>
      <dgm:spPr/>
      <dgm:t>
        <a:bodyPr/>
        <a:lstStyle/>
        <a:p>
          <a:r>
            <a:rPr lang="en-US">
              <a:solidFill>
                <a:sysClr val="windowText" lastClr="000000"/>
              </a:solidFill>
            </a:rPr>
            <a:t>Fruits</a:t>
          </a:r>
        </a:p>
      </dgm:t>
    </dgm:pt>
    <dgm:pt modelId="{7AD07F4C-4381-4AB0-941C-923FC269EB30}" type="parTrans" cxnId="{A914F73A-5C87-4986-92E5-7793816B4585}">
      <dgm:prSet/>
      <dgm:spPr/>
      <dgm:t>
        <a:bodyPr/>
        <a:lstStyle/>
        <a:p>
          <a:endParaRPr lang="en-US"/>
        </a:p>
      </dgm:t>
    </dgm:pt>
    <dgm:pt modelId="{71AB4854-9ECF-4A53-9754-EC5F52546040}" type="sibTrans" cxnId="{A914F73A-5C87-4986-92E5-7793816B4585}">
      <dgm:prSet/>
      <dgm:spPr/>
      <dgm:t>
        <a:bodyPr/>
        <a:lstStyle/>
        <a:p>
          <a:endParaRPr lang="en-US"/>
        </a:p>
      </dgm:t>
    </dgm:pt>
    <dgm:pt modelId="{0752532F-A42C-4DC2-8D3D-54E20C064BD9}">
      <dgm:prSet/>
      <dgm:spPr/>
      <dgm:t>
        <a:bodyPr/>
        <a:lstStyle/>
        <a:p>
          <a:r>
            <a:rPr lang="en-US">
              <a:solidFill>
                <a:sysClr val="windowText" lastClr="000000"/>
              </a:solidFill>
            </a:rPr>
            <a:t>Grains</a:t>
          </a:r>
        </a:p>
      </dgm:t>
    </dgm:pt>
    <dgm:pt modelId="{B64882C7-5D0F-4D27-9E1E-56E4E51AB268}" type="parTrans" cxnId="{079C6303-3A18-4344-B353-CB372F6C2653}">
      <dgm:prSet/>
      <dgm:spPr/>
      <dgm:t>
        <a:bodyPr/>
        <a:lstStyle/>
        <a:p>
          <a:endParaRPr lang="en-US"/>
        </a:p>
      </dgm:t>
    </dgm:pt>
    <dgm:pt modelId="{15D2FA2F-E770-4181-B233-E44FBDFCF6D8}" type="sibTrans" cxnId="{079C6303-3A18-4344-B353-CB372F6C2653}">
      <dgm:prSet/>
      <dgm:spPr/>
      <dgm:t>
        <a:bodyPr/>
        <a:lstStyle/>
        <a:p>
          <a:endParaRPr lang="en-US"/>
        </a:p>
      </dgm:t>
    </dgm:pt>
    <dgm:pt modelId="{3402DC20-5A06-41F4-88D6-D5C82830A9A2}">
      <dgm:prSet/>
      <dgm:spPr/>
      <dgm:t>
        <a:bodyPr/>
        <a:lstStyle/>
        <a:p>
          <a:r>
            <a:rPr lang="en-US">
              <a:solidFill>
                <a:sysClr val="windowText" lastClr="000000"/>
              </a:solidFill>
            </a:rPr>
            <a:t>Dairy</a:t>
          </a:r>
        </a:p>
      </dgm:t>
    </dgm:pt>
    <dgm:pt modelId="{91FCCA6D-3DF1-4E27-AF99-78BCF1042D03}" type="parTrans" cxnId="{57EAB996-E3C5-4533-B186-2224242FFC65}">
      <dgm:prSet/>
      <dgm:spPr/>
      <dgm:t>
        <a:bodyPr/>
        <a:lstStyle/>
        <a:p>
          <a:endParaRPr lang="en-US"/>
        </a:p>
      </dgm:t>
    </dgm:pt>
    <dgm:pt modelId="{570BBA9C-4DEC-448C-9A34-8F1D3E8E1318}" type="sibTrans" cxnId="{57EAB996-E3C5-4533-B186-2224242FFC65}">
      <dgm:prSet/>
      <dgm:spPr/>
      <dgm:t>
        <a:bodyPr/>
        <a:lstStyle/>
        <a:p>
          <a:endParaRPr lang="en-US"/>
        </a:p>
      </dgm:t>
    </dgm:pt>
    <dgm:pt modelId="{B3F639D6-4AFF-4CAD-A51A-5AA8DFFBC064}">
      <dgm:prSet/>
      <dgm:spPr/>
      <dgm:t>
        <a:bodyPr/>
        <a:lstStyle/>
        <a:p>
          <a:r>
            <a:rPr lang="en-US">
              <a:solidFill>
                <a:sysClr val="windowText" lastClr="000000"/>
              </a:solidFill>
            </a:rPr>
            <a:t>Protiens</a:t>
          </a:r>
        </a:p>
      </dgm:t>
    </dgm:pt>
    <dgm:pt modelId="{237868E4-CEE6-46FD-B2D9-83B0C1630A5D}" type="parTrans" cxnId="{F30263FF-2F01-4813-82D5-AEFDA2A685A3}">
      <dgm:prSet/>
      <dgm:spPr/>
      <dgm:t>
        <a:bodyPr/>
        <a:lstStyle/>
        <a:p>
          <a:endParaRPr lang="en-US"/>
        </a:p>
      </dgm:t>
    </dgm:pt>
    <dgm:pt modelId="{F28A3751-E576-4354-B9E9-0217A63FBA91}" type="sibTrans" cxnId="{F30263FF-2F01-4813-82D5-AEFDA2A685A3}">
      <dgm:prSet/>
      <dgm:spPr/>
      <dgm:t>
        <a:bodyPr/>
        <a:lstStyle/>
        <a:p>
          <a:endParaRPr lang="en-US"/>
        </a:p>
      </dgm:t>
    </dgm:pt>
    <dgm:pt modelId="{41F8F449-9678-4EBB-9635-7867BE4852F1}">
      <dgm:prSet/>
      <dgm:spPr/>
      <dgm:t>
        <a:bodyPr/>
        <a:lstStyle/>
        <a:p>
          <a:r>
            <a:rPr lang="en-US">
              <a:solidFill>
                <a:sysClr val="windowText" lastClr="000000"/>
              </a:solidFill>
            </a:rPr>
            <a:t>Oils</a:t>
          </a:r>
        </a:p>
      </dgm:t>
    </dgm:pt>
    <dgm:pt modelId="{A63518AB-9CB7-4FE4-A49C-9EB628DAB9B5}" type="parTrans" cxnId="{E2D4F72A-9A7E-4487-8B0B-0AA62DB76C12}">
      <dgm:prSet/>
      <dgm:spPr/>
      <dgm:t>
        <a:bodyPr/>
        <a:lstStyle/>
        <a:p>
          <a:endParaRPr lang="en-US"/>
        </a:p>
      </dgm:t>
    </dgm:pt>
    <dgm:pt modelId="{BDA5CF14-5B75-4B13-8FC7-CCA1204ECA9E}" type="sibTrans" cxnId="{E2D4F72A-9A7E-4487-8B0B-0AA62DB76C12}">
      <dgm:prSet/>
      <dgm:spPr/>
      <dgm:t>
        <a:bodyPr/>
        <a:lstStyle/>
        <a:p>
          <a:endParaRPr lang="en-US"/>
        </a:p>
      </dgm:t>
    </dgm:pt>
    <dgm:pt modelId="{B93E3AA7-6EC3-4C74-A750-9215F364D40E}">
      <dgm:prSet/>
      <dgm:spPr/>
      <dgm:t>
        <a:bodyPr/>
        <a:lstStyle/>
        <a:p>
          <a:r>
            <a:rPr lang="en-US">
              <a:solidFill>
                <a:sysClr val="windowText" lastClr="000000"/>
              </a:solidFill>
            </a:rPr>
            <a:t>Added Sugars</a:t>
          </a:r>
        </a:p>
      </dgm:t>
    </dgm:pt>
    <dgm:pt modelId="{4507A2DC-87F4-4ACD-A2C9-F4155EE71405}" type="parTrans" cxnId="{13D9A9CB-2AAF-4932-89E3-1A95DEE19914}">
      <dgm:prSet/>
      <dgm:spPr/>
      <dgm:t>
        <a:bodyPr/>
        <a:lstStyle/>
        <a:p>
          <a:endParaRPr lang="en-US"/>
        </a:p>
      </dgm:t>
    </dgm:pt>
    <dgm:pt modelId="{34FF9A62-E053-4B5B-8D87-759C98AEDFCE}" type="sibTrans" cxnId="{13D9A9CB-2AAF-4932-89E3-1A95DEE19914}">
      <dgm:prSet/>
      <dgm:spPr/>
      <dgm:t>
        <a:bodyPr/>
        <a:lstStyle/>
        <a:p>
          <a:endParaRPr lang="en-US"/>
        </a:p>
      </dgm:t>
    </dgm:pt>
    <dgm:pt modelId="{C7703854-1F76-4CEC-8840-897A87BB4DD8}">
      <dgm:prSet/>
      <dgm:spPr/>
      <dgm:t>
        <a:bodyPr/>
        <a:lstStyle/>
        <a:p>
          <a:r>
            <a:rPr lang="en-US">
              <a:solidFill>
                <a:sysClr val="windowText" lastClr="000000"/>
              </a:solidFill>
            </a:rPr>
            <a:t>Saturated Fats</a:t>
          </a:r>
        </a:p>
      </dgm:t>
    </dgm:pt>
    <dgm:pt modelId="{C376A7A4-D45A-42BC-A410-A69D72A8DFF4}" type="parTrans" cxnId="{EC37B323-D13B-4D38-BD1F-CF93DE51573E}">
      <dgm:prSet/>
      <dgm:spPr/>
      <dgm:t>
        <a:bodyPr/>
        <a:lstStyle/>
        <a:p>
          <a:endParaRPr lang="en-US"/>
        </a:p>
      </dgm:t>
    </dgm:pt>
    <dgm:pt modelId="{2DBFCFF2-7F7B-4156-9D10-9D5C7711F39F}" type="sibTrans" cxnId="{EC37B323-D13B-4D38-BD1F-CF93DE51573E}">
      <dgm:prSet/>
      <dgm:spPr/>
      <dgm:t>
        <a:bodyPr/>
        <a:lstStyle/>
        <a:p>
          <a:endParaRPr lang="en-US"/>
        </a:p>
      </dgm:t>
    </dgm:pt>
    <dgm:pt modelId="{00277A9E-9430-45BD-BB68-AE35B08C34B4}">
      <dgm:prSet/>
      <dgm:spPr/>
      <dgm:t>
        <a:bodyPr/>
        <a:lstStyle/>
        <a:p>
          <a:r>
            <a:rPr lang="en-US">
              <a:solidFill>
                <a:sysClr val="windowText" lastClr="000000"/>
              </a:solidFill>
            </a:rPr>
            <a:t>Sodum</a:t>
          </a:r>
        </a:p>
      </dgm:t>
    </dgm:pt>
    <dgm:pt modelId="{FCC167D1-A7F0-4C1E-862C-CF3FBD691EF7}" type="parTrans" cxnId="{64F60C8F-714C-450B-ABFA-C1D9132050A8}">
      <dgm:prSet/>
      <dgm:spPr/>
      <dgm:t>
        <a:bodyPr/>
        <a:lstStyle/>
        <a:p>
          <a:endParaRPr lang="en-US"/>
        </a:p>
      </dgm:t>
    </dgm:pt>
    <dgm:pt modelId="{073F3BF2-6B07-4504-84D0-2F4AF1D26ED6}" type="sibTrans" cxnId="{64F60C8F-714C-450B-ABFA-C1D9132050A8}">
      <dgm:prSet/>
      <dgm:spPr/>
      <dgm:t>
        <a:bodyPr/>
        <a:lstStyle/>
        <a:p>
          <a:endParaRPr lang="en-US"/>
        </a:p>
      </dgm:t>
    </dgm:pt>
    <dgm:pt modelId="{87B46E3B-F513-419C-9AAE-D45CE7C3F360}">
      <dgm:prSet custT="1"/>
      <dgm:spPr/>
      <dgm:t>
        <a:bodyPr/>
        <a:lstStyle/>
        <a:p>
          <a:r>
            <a:rPr lang="en-US" sz="1200">
              <a:solidFill>
                <a:sysClr val="windowText" lastClr="000000"/>
              </a:solidFill>
            </a:rPr>
            <a:t>Alcohol</a:t>
          </a:r>
        </a:p>
      </dgm:t>
    </dgm:pt>
    <dgm:pt modelId="{C7F1849F-E5F5-4880-AFB0-39E3547B8B49}" type="parTrans" cxnId="{4CB8FAC6-8051-4070-A50D-C68A3F354C62}">
      <dgm:prSet/>
      <dgm:spPr/>
      <dgm:t>
        <a:bodyPr/>
        <a:lstStyle/>
        <a:p>
          <a:endParaRPr lang="en-US"/>
        </a:p>
      </dgm:t>
    </dgm:pt>
    <dgm:pt modelId="{BFD4B452-F66A-4975-9476-EB54822DE65A}" type="sibTrans" cxnId="{4CB8FAC6-8051-4070-A50D-C68A3F354C62}">
      <dgm:prSet/>
      <dgm:spPr/>
      <dgm:t>
        <a:bodyPr/>
        <a:lstStyle/>
        <a:p>
          <a:endParaRPr lang="en-US"/>
        </a:p>
      </dgm:t>
    </dgm:pt>
    <dgm:pt modelId="{028622A9-BF48-4C3B-A68A-6E2822D81ABA}">
      <dgm:prSet custT="1"/>
      <dgm:spPr/>
      <dgm:t>
        <a:bodyPr/>
        <a:lstStyle/>
        <a:p>
          <a:r>
            <a:rPr lang="en-US" sz="1200">
              <a:solidFill>
                <a:sysClr val="windowText" lastClr="000000"/>
              </a:solidFill>
            </a:rPr>
            <a:t>Caffeine</a:t>
          </a:r>
        </a:p>
      </dgm:t>
    </dgm:pt>
    <dgm:pt modelId="{551BCE38-CA6E-4218-A0DA-D98210428478}" type="parTrans" cxnId="{01A3F159-DB6C-4C0C-A2BA-D31D040CB706}">
      <dgm:prSet/>
      <dgm:spPr/>
      <dgm:t>
        <a:bodyPr/>
        <a:lstStyle/>
        <a:p>
          <a:endParaRPr lang="en-US"/>
        </a:p>
      </dgm:t>
    </dgm:pt>
    <dgm:pt modelId="{3A5D22AE-6D6B-4BF8-B659-C51BB63EAF5F}" type="sibTrans" cxnId="{01A3F159-DB6C-4C0C-A2BA-D31D040CB706}">
      <dgm:prSet/>
      <dgm:spPr/>
      <dgm:t>
        <a:bodyPr/>
        <a:lstStyle/>
        <a:p>
          <a:endParaRPr lang="en-US"/>
        </a:p>
      </dgm:t>
    </dgm:pt>
    <dgm:pt modelId="{BF8F2A7F-6BBE-4413-99E1-B7EAB6294750}">
      <dgm:prSet custT="1"/>
      <dgm:spPr/>
      <dgm:t>
        <a:bodyPr/>
        <a:lstStyle/>
        <a:p>
          <a:r>
            <a:rPr lang="en-US" sz="1200">
              <a:solidFill>
                <a:sysClr val="windowText" lastClr="000000"/>
              </a:solidFill>
            </a:rPr>
            <a:t>Healthy Brain Food</a:t>
          </a:r>
        </a:p>
      </dgm:t>
    </dgm:pt>
    <dgm:pt modelId="{9D5F9BFE-281E-4651-AB86-5C8CE61A1C67}" type="parTrans" cxnId="{4DC0E99A-B97D-41DD-A01E-83FBE82A79B6}">
      <dgm:prSet/>
      <dgm:spPr/>
      <dgm:t>
        <a:bodyPr/>
        <a:lstStyle/>
        <a:p>
          <a:endParaRPr lang="en-US"/>
        </a:p>
      </dgm:t>
    </dgm:pt>
    <dgm:pt modelId="{CDA41D63-71F7-4447-AC46-3E50414A729C}" type="sibTrans" cxnId="{4DC0E99A-B97D-41DD-A01E-83FBE82A79B6}">
      <dgm:prSet/>
      <dgm:spPr/>
      <dgm:t>
        <a:bodyPr/>
        <a:lstStyle/>
        <a:p>
          <a:endParaRPr lang="en-US"/>
        </a:p>
      </dgm:t>
    </dgm:pt>
    <dgm:pt modelId="{D8228E64-4CE5-45CB-B1B0-929729582CFD}">
      <dgm:prSet custT="1"/>
      <dgm:spPr/>
      <dgm:t>
        <a:bodyPr/>
        <a:lstStyle/>
        <a:p>
          <a:r>
            <a:rPr lang="en-US" sz="1200">
              <a:solidFill>
                <a:sysClr val="windowText" lastClr="000000"/>
              </a:solidFill>
            </a:rPr>
            <a:t>Optimal vs Typical</a:t>
          </a:r>
        </a:p>
      </dgm:t>
    </dgm:pt>
    <dgm:pt modelId="{835F858B-D2D6-4976-900F-0F2C5D4CA356}" type="parTrans" cxnId="{49A0739B-6A4E-4CA1-84CB-313E8B9BF356}">
      <dgm:prSet/>
      <dgm:spPr/>
      <dgm:t>
        <a:bodyPr/>
        <a:lstStyle/>
        <a:p>
          <a:endParaRPr lang="en-US"/>
        </a:p>
      </dgm:t>
    </dgm:pt>
    <dgm:pt modelId="{9C8B6776-F4A9-4CB2-8169-126C6002BCF2}" type="sibTrans" cxnId="{49A0739B-6A4E-4CA1-84CB-313E8B9BF356}">
      <dgm:prSet/>
      <dgm:spPr/>
      <dgm:t>
        <a:bodyPr/>
        <a:lstStyle/>
        <a:p>
          <a:endParaRPr lang="en-US"/>
        </a:p>
      </dgm:t>
    </dgm:pt>
    <dgm:pt modelId="{48F86D35-B29E-451C-9190-544A09CBCD3E}" type="pres">
      <dgm:prSet presAssocID="{D7C26584-2668-4297-A9DF-DBE757257231}" presName="Name0" presStyleCnt="0">
        <dgm:presLayoutVars>
          <dgm:chPref val="1"/>
          <dgm:dir/>
          <dgm:animOne val="branch"/>
          <dgm:animLvl val="lvl"/>
          <dgm:resizeHandles val="exact"/>
        </dgm:presLayoutVars>
      </dgm:prSet>
      <dgm:spPr/>
    </dgm:pt>
    <dgm:pt modelId="{233B305F-FCD8-47BC-A211-E4003A400ED2}" type="pres">
      <dgm:prSet presAssocID="{44EBF692-6831-4948-9872-D2BEDD216CF1}" presName="root1" presStyleCnt="0"/>
      <dgm:spPr/>
    </dgm:pt>
    <dgm:pt modelId="{51B4813D-53D8-4BA0-B216-BF1C5E3A7782}" type="pres">
      <dgm:prSet presAssocID="{44EBF692-6831-4948-9872-D2BEDD216CF1}" presName="LevelOneTextNode" presStyleLbl="node0" presStyleIdx="0" presStyleCnt="1" custScaleX="191895" custScaleY="255441" custLinFactX="-1479522" custLinFactNeighborX="-1500000" custLinFactNeighborY="-6182">
        <dgm:presLayoutVars>
          <dgm:chPref val="3"/>
        </dgm:presLayoutVars>
      </dgm:prSet>
      <dgm:spPr/>
    </dgm:pt>
    <dgm:pt modelId="{044152B0-E676-4D0E-88B0-337DB1AD158C}" type="pres">
      <dgm:prSet presAssocID="{44EBF692-6831-4948-9872-D2BEDD216CF1}" presName="level2hierChild" presStyleCnt="0"/>
      <dgm:spPr/>
    </dgm:pt>
    <dgm:pt modelId="{B60CD661-6796-41EC-89F4-6E0CA4ADF7E5}" type="pres">
      <dgm:prSet presAssocID="{89CAC191-8CFB-47BA-A78D-E698F0FE3020}" presName="conn2-1" presStyleLbl="parChTrans1D2" presStyleIdx="0" presStyleCnt="5"/>
      <dgm:spPr/>
    </dgm:pt>
    <dgm:pt modelId="{CDA93EF5-7A54-49A2-9FE5-7D9E8ADC681D}" type="pres">
      <dgm:prSet presAssocID="{89CAC191-8CFB-47BA-A78D-E698F0FE3020}" presName="connTx" presStyleLbl="parChTrans1D2" presStyleIdx="0" presStyleCnt="5"/>
      <dgm:spPr/>
    </dgm:pt>
    <dgm:pt modelId="{52435C83-0D42-496D-8E7F-62CD77B664EC}" type="pres">
      <dgm:prSet presAssocID="{E28200AA-678D-496E-8184-A5445A61DFE1}" presName="root2" presStyleCnt="0"/>
      <dgm:spPr/>
    </dgm:pt>
    <dgm:pt modelId="{91E4F339-2E44-4CBB-AB43-6F8DB4325B95}" type="pres">
      <dgm:prSet presAssocID="{E28200AA-678D-496E-8184-A5445A61DFE1}" presName="LevelTwoTextNode" presStyleLbl="node2" presStyleIdx="0" presStyleCnt="5" custScaleX="126751" custScaleY="98962">
        <dgm:presLayoutVars>
          <dgm:chPref val="3"/>
        </dgm:presLayoutVars>
      </dgm:prSet>
      <dgm:spPr/>
    </dgm:pt>
    <dgm:pt modelId="{7C46ABAF-2ADA-4016-AB9F-DEF3BAC73F79}" type="pres">
      <dgm:prSet presAssocID="{E28200AA-678D-496E-8184-A5445A61DFE1}" presName="level3hierChild" presStyleCnt="0"/>
      <dgm:spPr/>
    </dgm:pt>
    <dgm:pt modelId="{8EB420F3-B9CE-4CD4-B0C9-71747328A5A1}" type="pres">
      <dgm:prSet presAssocID="{27CCE3AB-C454-4B53-AE64-86FC047A0474}" presName="conn2-1" presStyleLbl="parChTrans1D3" presStyleIdx="0" presStyleCnt="1"/>
      <dgm:spPr/>
    </dgm:pt>
    <dgm:pt modelId="{CFA592C1-90A1-49EE-9197-FAF6714C4DB7}" type="pres">
      <dgm:prSet presAssocID="{27CCE3AB-C454-4B53-AE64-86FC047A0474}" presName="connTx" presStyleLbl="parChTrans1D3" presStyleIdx="0" presStyleCnt="1"/>
      <dgm:spPr/>
    </dgm:pt>
    <dgm:pt modelId="{8D79584C-60E3-495A-AE35-5D1D7C2D856A}" type="pres">
      <dgm:prSet presAssocID="{16A17884-8884-4BD9-BFC0-0F37D1069F35}" presName="root2" presStyleCnt="0"/>
      <dgm:spPr/>
    </dgm:pt>
    <dgm:pt modelId="{E595E68E-008F-4A02-87E0-67AE073A12E4}" type="pres">
      <dgm:prSet presAssocID="{16A17884-8884-4BD9-BFC0-0F37D1069F35}" presName="LevelTwoTextNode" presStyleLbl="node3" presStyleIdx="0" presStyleCnt="1" custScaleX="109857" custScaleY="118963">
        <dgm:presLayoutVars>
          <dgm:chPref val="3"/>
        </dgm:presLayoutVars>
      </dgm:prSet>
      <dgm:spPr/>
    </dgm:pt>
    <dgm:pt modelId="{E6E6B819-A277-4035-81DC-A2D3542699B6}" type="pres">
      <dgm:prSet presAssocID="{16A17884-8884-4BD9-BFC0-0F37D1069F35}" presName="level3hierChild" presStyleCnt="0"/>
      <dgm:spPr/>
    </dgm:pt>
    <dgm:pt modelId="{64E174C8-3147-4027-ACD2-FCC731A7BF41}" type="pres">
      <dgm:prSet presAssocID="{B6903DC4-A86C-4698-A150-7B292D8C1B66}" presName="conn2-1" presStyleLbl="parChTrans1D4" presStyleIdx="0" presStyleCnt="9"/>
      <dgm:spPr/>
    </dgm:pt>
    <dgm:pt modelId="{9795B91C-40AB-4E9A-9579-D3C794307904}" type="pres">
      <dgm:prSet presAssocID="{B6903DC4-A86C-4698-A150-7B292D8C1B66}" presName="connTx" presStyleLbl="parChTrans1D4" presStyleIdx="0" presStyleCnt="9"/>
      <dgm:spPr/>
    </dgm:pt>
    <dgm:pt modelId="{7C835125-63C7-4286-8022-738C18660D85}" type="pres">
      <dgm:prSet presAssocID="{1BDD915E-7679-467B-9720-FC600062B443}" presName="root2" presStyleCnt="0"/>
      <dgm:spPr/>
    </dgm:pt>
    <dgm:pt modelId="{123B5EB2-9B44-4FED-81CE-203DE28334E9}" type="pres">
      <dgm:prSet presAssocID="{1BDD915E-7679-467B-9720-FC600062B443}" presName="LevelTwoTextNode" presStyleLbl="node4" presStyleIdx="0" presStyleCnt="9" custLinFactX="1200000" custLinFactNeighborX="1205300" custLinFactNeighborY="94503">
        <dgm:presLayoutVars>
          <dgm:chPref val="3"/>
        </dgm:presLayoutVars>
      </dgm:prSet>
      <dgm:spPr/>
    </dgm:pt>
    <dgm:pt modelId="{F5BF577E-2E65-4C0C-8F04-CABD81D34FE5}" type="pres">
      <dgm:prSet presAssocID="{1BDD915E-7679-467B-9720-FC600062B443}" presName="level3hierChild" presStyleCnt="0"/>
      <dgm:spPr/>
    </dgm:pt>
    <dgm:pt modelId="{5633B36B-604A-406B-9777-AFA3C33DE702}" type="pres">
      <dgm:prSet presAssocID="{7AD07F4C-4381-4AB0-941C-923FC269EB30}" presName="conn2-1" presStyleLbl="parChTrans1D4" presStyleIdx="1" presStyleCnt="9"/>
      <dgm:spPr/>
    </dgm:pt>
    <dgm:pt modelId="{6350E8A7-F85E-42C2-991E-BD32034852ED}" type="pres">
      <dgm:prSet presAssocID="{7AD07F4C-4381-4AB0-941C-923FC269EB30}" presName="connTx" presStyleLbl="parChTrans1D4" presStyleIdx="1" presStyleCnt="9"/>
      <dgm:spPr/>
    </dgm:pt>
    <dgm:pt modelId="{E1158992-07B3-46A8-8574-6DC59E3759B7}" type="pres">
      <dgm:prSet presAssocID="{ED3698F7-A832-4BDA-BCE7-0184687164D7}" presName="root2" presStyleCnt="0"/>
      <dgm:spPr/>
    </dgm:pt>
    <dgm:pt modelId="{7EC14E18-4CE9-4DAE-9F77-C7844CB6DCAA}" type="pres">
      <dgm:prSet presAssocID="{ED3698F7-A832-4BDA-BCE7-0184687164D7}" presName="LevelTwoTextNode" presStyleLbl="node4" presStyleIdx="1" presStyleCnt="9" custLinFactX="1200000" custLinFactNeighborX="1205303" custLinFactNeighborY="96214">
        <dgm:presLayoutVars>
          <dgm:chPref val="3"/>
        </dgm:presLayoutVars>
      </dgm:prSet>
      <dgm:spPr/>
    </dgm:pt>
    <dgm:pt modelId="{AADFF66A-0C98-43AE-822B-0CE6FCB70032}" type="pres">
      <dgm:prSet presAssocID="{ED3698F7-A832-4BDA-BCE7-0184687164D7}" presName="level3hierChild" presStyleCnt="0"/>
      <dgm:spPr/>
    </dgm:pt>
    <dgm:pt modelId="{B9BA3461-2AF6-41B3-91E5-9D1842B5C966}" type="pres">
      <dgm:prSet presAssocID="{B64882C7-5D0F-4D27-9E1E-56E4E51AB268}" presName="conn2-1" presStyleLbl="parChTrans1D4" presStyleIdx="2" presStyleCnt="9"/>
      <dgm:spPr/>
    </dgm:pt>
    <dgm:pt modelId="{83549D5C-8666-4BA9-BAD3-3FFD5478A2E5}" type="pres">
      <dgm:prSet presAssocID="{B64882C7-5D0F-4D27-9E1E-56E4E51AB268}" presName="connTx" presStyleLbl="parChTrans1D4" presStyleIdx="2" presStyleCnt="9"/>
      <dgm:spPr/>
    </dgm:pt>
    <dgm:pt modelId="{EA499FE1-EF8B-4185-B194-304AA93EC757}" type="pres">
      <dgm:prSet presAssocID="{0752532F-A42C-4DC2-8D3D-54E20C064BD9}" presName="root2" presStyleCnt="0"/>
      <dgm:spPr/>
    </dgm:pt>
    <dgm:pt modelId="{740CB761-F430-47F3-9843-4839F0F1750E}" type="pres">
      <dgm:prSet presAssocID="{0752532F-A42C-4DC2-8D3D-54E20C064BD9}" presName="LevelTwoTextNode" presStyleLbl="node4" presStyleIdx="2" presStyleCnt="9" custLinFactX="22358" custLinFactNeighborX="100000" custLinFactNeighborY="98992">
        <dgm:presLayoutVars>
          <dgm:chPref val="3"/>
        </dgm:presLayoutVars>
      </dgm:prSet>
      <dgm:spPr/>
    </dgm:pt>
    <dgm:pt modelId="{313A361F-ABAA-4B0A-BB29-93CDC8203472}" type="pres">
      <dgm:prSet presAssocID="{0752532F-A42C-4DC2-8D3D-54E20C064BD9}" presName="level3hierChild" presStyleCnt="0"/>
      <dgm:spPr/>
    </dgm:pt>
    <dgm:pt modelId="{73178202-AA30-413E-877A-DE0898FD4A13}" type="pres">
      <dgm:prSet presAssocID="{91FCCA6D-3DF1-4E27-AF99-78BCF1042D03}" presName="conn2-1" presStyleLbl="parChTrans1D4" presStyleIdx="3" presStyleCnt="9"/>
      <dgm:spPr/>
    </dgm:pt>
    <dgm:pt modelId="{17F9F150-98E6-4F25-AA27-2633A9631189}" type="pres">
      <dgm:prSet presAssocID="{91FCCA6D-3DF1-4E27-AF99-78BCF1042D03}" presName="connTx" presStyleLbl="parChTrans1D4" presStyleIdx="3" presStyleCnt="9"/>
      <dgm:spPr/>
    </dgm:pt>
    <dgm:pt modelId="{5D754460-3FA3-4C94-9B62-75AA281C7F04}" type="pres">
      <dgm:prSet presAssocID="{3402DC20-5A06-41F4-88D6-D5C82830A9A2}" presName="root2" presStyleCnt="0"/>
      <dgm:spPr/>
    </dgm:pt>
    <dgm:pt modelId="{6D80186C-9909-4559-9BF9-0F138562106E}" type="pres">
      <dgm:prSet presAssocID="{3402DC20-5A06-41F4-88D6-D5C82830A9A2}" presName="LevelTwoTextNode" presStyleLbl="node4" presStyleIdx="3" presStyleCnt="9" custLinFactX="22358" custLinFactNeighborX="100000" custLinFactNeighborY="98547">
        <dgm:presLayoutVars>
          <dgm:chPref val="3"/>
        </dgm:presLayoutVars>
      </dgm:prSet>
      <dgm:spPr/>
    </dgm:pt>
    <dgm:pt modelId="{33173A60-7975-4B76-9BF9-2AAB4C576117}" type="pres">
      <dgm:prSet presAssocID="{3402DC20-5A06-41F4-88D6-D5C82830A9A2}" presName="level3hierChild" presStyleCnt="0"/>
      <dgm:spPr/>
    </dgm:pt>
    <dgm:pt modelId="{EA36270F-C45B-4D8C-9C43-848734304A75}" type="pres">
      <dgm:prSet presAssocID="{237868E4-CEE6-46FD-B2D9-83B0C1630A5D}" presName="conn2-1" presStyleLbl="parChTrans1D4" presStyleIdx="4" presStyleCnt="9"/>
      <dgm:spPr/>
    </dgm:pt>
    <dgm:pt modelId="{7E2D8007-E52B-48D4-95A1-E41A446EDBE2}" type="pres">
      <dgm:prSet presAssocID="{237868E4-CEE6-46FD-B2D9-83B0C1630A5D}" presName="connTx" presStyleLbl="parChTrans1D4" presStyleIdx="4" presStyleCnt="9"/>
      <dgm:spPr/>
    </dgm:pt>
    <dgm:pt modelId="{4D96880C-8A0F-4A8A-9D6C-3B907AE81655}" type="pres">
      <dgm:prSet presAssocID="{B3F639D6-4AFF-4CAD-A51A-5AA8DFFBC064}" presName="root2" presStyleCnt="0"/>
      <dgm:spPr/>
    </dgm:pt>
    <dgm:pt modelId="{0D938751-BA4B-4626-8CF8-95116A0B323B}" type="pres">
      <dgm:prSet presAssocID="{B3F639D6-4AFF-4CAD-A51A-5AA8DFFBC064}" presName="LevelTwoTextNode" presStyleLbl="node4" presStyleIdx="4" presStyleCnt="9" custLinFactX="22358" custLinFactNeighborX="100000" custLinFactNeighborY="96102">
        <dgm:presLayoutVars>
          <dgm:chPref val="3"/>
        </dgm:presLayoutVars>
      </dgm:prSet>
      <dgm:spPr/>
    </dgm:pt>
    <dgm:pt modelId="{1B3A9821-DC93-482F-9119-C23801F7DD32}" type="pres">
      <dgm:prSet presAssocID="{B3F639D6-4AFF-4CAD-A51A-5AA8DFFBC064}" presName="level3hierChild" presStyleCnt="0"/>
      <dgm:spPr/>
    </dgm:pt>
    <dgm:pt modelId="{FD040FF2-C9BA-4CF6-A085-8ABAAC755036}" type="pres">
      <dgm:prSet presAssocID="{A63518AB-9CB7-4FE4-A49C-9EB628DAB9B5}" presName="conn2-1" presStyleLbl="parChTrans1D4" presStyleIdx="5" presStyleCnt="9"/>
      <dgm:spPr/>
    </dgm:pt>
    <dgm:pt modelId="{94009F42-FECE-4161-BA87-BF5BA0ABC4EC}" type="pres">
      <dgm:prSet presAssocID="{A63518AB-9CB7-4FE4-A49C-9EB628DAB9B5}" presName="connTx" presStyleLbl="parChTrans1D4" presStyleIdx="5" presStyleCnt="9"/>
      <dgm:spPr/>
    </dgm:pt>
    <dgm:pt modelId="{C2807095-D0A7-4DC1-8AF5-DA893A00C12C}" type="pres">
      <dgm:prSet presAssocID="{41F8F449-9678-4EBB-9635-7867BE4852F1}" presName="root2" presStyleCnt="0"/>
      <dgm:spPr/>
    </dgm:pt>
    <dgm:pt modelId="{3938FEF2-C23C-4D7D-909F-07AEEC5B990C}" type="pres">
      <dgm:prSet presAssocID="{41F8F449-9678-4EBB-9635-7867BE4852F1}" presName="LevelTwoTextNode" presStyleLbl="node4" presStyleIdx="5" presStyleCnt="9" custLinFactX="22358" custLinFactNeighborX="100000" custLinFactNeighborY="94100">
        <dgm:presLayoutVars>
          <dgm:chPref val="3"/>
        </dgm:presLayoutVars>
      </dgm:prSet>
      <dgm:spPr/>
    </dgm:pt>
    <dgm:pt modelId="{2EA2167D-33F9-4AFC-A716-9D3781982C57}" type="pres">
      <dgm:prSet presAssocID="{41F8F449-9678-4EBB-9635-7867BE4852F1}" presName="level3hierChild" presStyleCnt="0"/>
      <dgm:spPr/>
    </dgm:pt>
    <dgm:pt modelId="{8F5C6A79-A1EB-4257-A8C7-3E8568FC39BC}" type="pres">
      <dgm:prSet presAssocID="{4507A2DC-87F4-4ACD-A2C9-F4155EE71405}" presName="conn2-1" presStyleLbl="parChTrans1D4" presStyleIdx="6" presStyleCnt="9"/>
      <dgm:spPr/>
    </dgm:pt>
    <dgm:pt modelId="{1048985E-5B4B-47B2-AAAF-076394CAF8C8}" type="pres">
      <dgm:prSet presAssocID="{4507A2DC-87F4-4ACD-A2C9-F4155EE71405}" presName="connTx" presStyleLbl="parChTrans1D4" presStyleIdx="6" presStyleCnt="9"/>
      <dgm:spPr/>
    </dgm:pt>
    <dgm:pt modelId="{38320F33-8D82-4C6C-80B6-DFED5F7C7339}" type="pres">
      <dgm:prSet presAssocID="{B93E3AA7-6EC3-4C74-A750-9215F364D40E}" presName="root2" presStyleCnt="0"/>
      <dgm:spPr/>
    </dgm:pt>
    <dgm:pt modelId="{6569CC93-13E9-4BCD-872C-D42AC0A11BDD}" type="pres">
      <dgm:prSet presAssocID="{B93E3AA7-6EC3-4C74-A750-9215F364D40E}" presName="LevelTwoTextNode" presStyleLbl="node4" presStyleIdx="6" presStyleCnt="9" custLinFactX="22358" custLinFactNeighborX="100000" custLinFactNeighborY="98549">
        <dgm:presLayoutVars>
          <dgm:chPref val="3"/>
        </dgm:presLayoutVars>
      </dgm:prSet>
      <dgm:spPr/>
    </dgm:pt>
    <dgm:pt modelId="{A9000B1D-E53C-4F80-81EA-6CEA558CC775}" type="pres">
      <dgm:prSet presAssocID="{B93E3AA7-6EC3-4C74-A750-9215F364D40E}" presName="level3hierChild" presStyleCnt="0"/>
      <dgm:spPr/>
    </dgm:pt>
    <dgm:pt modelId="{DC99798B-5A63-4F13-A4DE-ECC5E04F3341}" type="pres">
      <dgm:prSet presAssocID="{C376A7A4-D45A-42BC-A410-A69D72A8DFF4}" presName="conn2-1" presStyleLbl="parChTrans1D4" presStyleIdx="7" presStyleCnt="9"/>
      <dgm:spPr/>
    </dgm:pt>
    <dgm:pt modelId="{1F4F24C2-ADFA-4133-94D0-EA68303B37B9}" type="pres">
      <dgm:prSet presAssocID="{C376A7A4-D45A-42BC-A410-A69D72A8DFF4}" presName="connTx" presStyleLbl="parChTrans1D4" presStyleIdx="7" presStyleCnt="9"/>
      <dgm:spPr/>
    </dgm:pt>
    <dgm:pt modelId="{642B970A-2723-4676-9834-A14E15C3BDA8}" type="pres">
      <dgm:prSet presAssocID="{C7703854-1F76-4CEC-8840-897A87BB4DD8}" presName="root2" presStyleCnt="0"/>
      <dgm:spPr/>
    </dgm:pt>
    <dgm:pt modelId="{3538F32C-1DD3-4FBE-81F3-2F4586560716}" type="pres">
      <dgm:prSet presAssocID="{C7703854-1F76-4CEC-8840-897A87BB4DD8}" presName="LevelTwoTextNode" presStyleLbl="node4" presStyleIdx="7" presStyleCnt="9" custLinFactX="22358" custLinFactY="992" custLinFactNeighborX="100000" custLinFactNeighborY="100000">
        <dgm:presLayoutVars>
          <dgm:chPref val="3"/>
        </dgm:presLayoutVars>
      </dgm:prSet>
      <dgm:spPr/>
    </dgm:pt>
    <dgm:pt modelId="{2247672C-7143-41F5-9D4B-5775E337AF29}" type="pres">
      <dgm:prSet presAssocID="{C7703854-1F76-4CEC-8840-897A87BB4DD8}" presName="level3hierChild" presStyleCnt="0"/>
      <dgm:spPr/>
    </dgm:pt>
    <dgm:pt modelId="{C9C37914-48A3-463C-9BC4-0BDE102618A6}" type="pres">
      <dgm:prSet presAssocID="{FCC167D1-A7F0-4C1E-862C-CF3FBD691EF7}" presName="conn2-1" presStyleLbl="parChTrans1D4" presStyleIdx="8" presStyleCnt="9"/>
      <dgm:spPr/>
    </dgm:pt>
    <dgm:pt modelId="{51CBAE7B-C5D7-486E-A09A-FAC7D1B844A7}" type="pres">
      <dgm:prSet presAssocID="{FCC167D1-A7F0-4C1E-862C-CF3FBD691EF7}" presName="connTx" presStyleLbl="parChTrans1D4" presStyleIdx="8" presStyleCnt="9"/>
      <dgm:spPr/>
    </dgm:pt>
    <dgm:pt modelId="{B85BF92C-8C72-44E7-860C-C24F3850F806}" type="pres">
      <dgm:prSet presAssocID="{00277A9E-9430-45BD-BB68-AE35B08C34B4}" presName="root2" presStyleCnt="0"/>
      <dgm:spPr/>
    </dgm:pt>
    <dgm:pt modelId="{AEC418C0-CAAC-49FA-89B7-A6E2B22F5196}" type="pres">
      <dgm:prSet presAssocID="{00277A9E-9430-45BD-BB68-AE35B08C34B4}" presName="LevelTwoTextNode" presStyleLbl="node4" presStyleIdx="8" presStyleCnt="9" custLinFactX="1186058" custLinFactNeighborX="1200000" custLinFactNeighborY="96208">
        <dgm:presLayoutVars>
          <dgm:chPref val="3"/>
        </dgm:presLayoutVars>
      </dgm:prSet>
      <dgm:spPr/>
    </dgm:pt>
    <dgm:pt modelId="{21E5E5D7-F18A-4EF9-9D82-EF11E3A18175}" type="pres">
      <dgm:prSet presAssocID="{00277A9E-9430-45BD-BB68-AE35B08C34B4}" presName="level3hierChild" presStyleCnt="0"/>
      <dgm:spPr/>
    </dgm:pt>
    <dgm:pt modelId="{542758FC-BF69-4B77-9995-06C37C76268F}" type="pres">
      <dgm:prSet presAssocID="{C7F1849F-E5F5-4880-AFB0-39E3547B8B49}" presName="conn2-1" presStyleLbl="parChTrans1D2" presStyleIdx="1" presStyleCnt="5"/>
      <dgm:spPr/>
    </dgm:pt>
    <dgm:pt modelId="{F0BB0AFE-F3ED-4F5F-A9DB-8A2020AD43CD}" type="pres">
      <dgm:prSet presAssocID="{C7F1849F-E5F5-4880-AFB0-39E3547B8B49}" presName="connTx" presStyleLbl="parChTrans1D2" presStyleIdx="1" presStyleCnt="5"/>
      <dgm:spPr/>
    </dgm:pt>
    <dgm:pt modelId="{BA986BD9-5868-467A-A417-9666DDCCB1DA}" type="pres">
      <dgm:prSet presAssocID="{87B46E3B-F513-419C-9AAE-D45CE7C3F360}" presName="root2" presStyleCnt="0"/>
      <dgm:spPr/>
    </dgm:pt>
    <dgm:pt modelId="{EAFFF6F1-48F1-45DB-BEC6-6D67A0705382}" type="pres">
      <dgm:prSet presAssocID="{87B46E3B-F513-419C-9AAE-D45CE7C3F360}" presName="LevelTwoTextNode" presStyleLbl="node2" presStyleIdx="1" presStyleCnt="5" custScaleX="126751" custScaleY="98962">
        <dgm:presLayoutVars>
          <dgm:chPref val="3"/>
        </dgm:presLayoutVars>
      </dgm:prSet>
      <dgm:spPr/>
    </dgm:pt>
    <dgm:pt modelId="{1863659C-5089-4282-86BF-66260AAF30E2}" type="pres">
      <dgm:prSet presAssocID="{87B46E3B-F513-419C-9AAE-D45CE7C3F360}" presName="level3hierChild" presStyleCnt="0"/>
      <dgm:spPr/>
    </dgm:pt>
    <dgm:pt modelId="{86B9D1BA-64B9-4D70-9A35-222FCD1CF000}" type="pres">
      <dgm:prSet presAssocID="{551BCE38-CA6E-4218-A0DA-D98210428478}" presName="conn2-1" presStyleLbl="parChTrans1D2" presStyleIdx="2" presStyleCnt="5"/>
      <dgm:spPr/>
    </dgm:pt>
    <dgm:pt modelId="{4BDD0D95-7EBF-4711-B6E7-2820014860A3}" type="pres">
      <dgm:prSet presAssocID="{551BCE38-CA6E-4218-A0DA-D98210428478}" presName="connTx" presStyleLbl="parChTrans1D2" presStyleIdx="2" presStyleCnt="5"/>
      <dgm:spPr/>
    </dgm:pt>
    <dgm:pt modelId="{2DB4AF9B-E6B7-4CBA-8BE5-A9DED0ED59A7}" type="pres">
      <dgm:prSet presAssocID="{028622A9-BF48-4C3B-A68A-6E2822D81ABA}" presName="root2" presStyleCnt="0"/>
      <dgm:spPr/>
    </dgm:pt>
    <dgm:pt modelId="{B8B7F31C-EC81-465A-B925-233C01E5D21D}" type="pres">
      <dgm:prSet presAssocID="{028622A9-BF48-4C3B-A68A-6E2822D81ABA}" presName="LevelTwoTextNode" presStyleLbl="node2" presStyleIdx="2" presStyleCnt="5" custScaleX="126751" custScaleY="98962">
        <dgm:presLayoutVars>
          <dgm:chPref val="3"/>
        </dgm:presLayoutVars>
      </dgm:prSet>
      <dgm:spPr/>
    </dgm:pt>
    <dgm:pt modelId="{35CE5E8E-68D2-4838-B218-59F8449A4902}" type="pres">
      <dgm:prSet presAssocID="{028622A9-BF48-4C3B-A68A-6E2822D81ABA}" presName="level3hierChild" presStyleCnt="0"/>
      <dgm:spPr/>
    </dgm:pt>
    <dgm:pt modelId="{54DCAA1E-AFF4-4C68-82B8-D245535FCD14}" type="pres">
      <dgm:prSet presAssocID="{9D5F9BFE-281E-4651-AB86-5C8CE61A1C67}" presName="conn2-1" presStyleLbl="parChTrans1D2" presStyleIdx="3" presStyleCnt="5"/>
      <dgm:spPr/>
    </dgm:pt>
    <dgm:pt modelId="{14C24BF6-AB4D-47DD-A62C-B270999B598E}" type="pres">
      <dgm:prSet presAssocID="{9D5F9BFE-281E-4651-AB86-5C8CE61A1C67}" presName="connTx" presStyleLbl="parChTrans1D2" presStyleIdx="3" presStyleCnt="5"/>
      <dgm:spPr/>
    </dgm:pt>
    <dgm:pt modelId="{993FD06E-5AC7-4FBE-B93D-F36560EB0D80}" type="pres">
      <dgm:prSet presAssocID="{BF8F2A7F-6BBE-4413-99E1-B7EAB6294750}" presName="root2" presStyleCnt="0"/>
      <dgm:spPr/>
    </dgm:pt>
    <dgm:pt modelId="{5FD809F0-A30D-4306-B202-4F1C5476DDE1}" type="pres">
      <dgm:prSet presAssocID="{BF8F2A7F-6BBE-4413-99E1-B7EAB6294750}" presName="LevelTwoTextNode" presStyleLbl="node2" presStyleIdx="3" presStyleCnt="5" custScaleX="126751" custScaleY="98962">
        <dgm:presLayoutVars>
          <dgm:chPref val="3"/>
        </dgm:presLayoutVars>
      </dgm:prSet>
      <dgm:spPr/>
    </dgm:pt>
    <dgm:pt modelId="{BE5A8888-92E1-412F-866B-06AE3AF5D364}" type="pres">
      <dgm:prSet presAssocID="{BF8F2A7F-6BBE-4413-99E1-B7EAB6294750}" presName="level3hierChild" presStyleCnt="0"/>
      <dgm:spPr/>
    </dgm:pt>
    <dgm:pt modelId="{417462FE-C936-4F93-94DA-391FBC7305A7}" type="pres">
      <dgm:prSet presAssocID="{835F858B-D2D6-4976-900F-0F2C5D4CA356}" presName="conn2-1" presStyleLbl="parChTrans1D2" presStyleIdx="4" presStyleCnt="5"/>
      <dgm:spPr/>
    </dgm:pt>
    <dgm:pt modelId="{039149BF-E087-4A9F-8085-5C5B2840C039}" type="pres">
      <dgm:prSet presAssocID="{835F858B-D2D6-4976-900F-0F2C5D4CA356}" presName="connTx" presStyleLbl="parChTrans1D2" presStyleIdx="4" presStyleCnt="5"/>
      <dgm:spPr/>
    </dgm:pt>
    <dgm:pt modelId="{C74FF50A-FB94-420E-BC78-75DBDF73812F}" type="pres">
      <dgm:prSet presAssocID="{D8228E64-4CE5-45CB-B1B0-929729582CFD}" presName="root2" presStyleCnt="0"/>
      <dgm:spPr/>
    </dgm:pt>
    <dgm:pt modelId="{15F16344-77D0-4A7F-A683-97CF5B59DA63}" type="pres">
      <dgm:prSet presAssocID="{D8228E64-4CE5-45CB-B1B0-929729582CFD}" presName="LevelTwoTextNode" presStyleLbl="node2" presStyleIdx="4" presStyleCnt="5" custScaleX="126751" custScaleY="98962">
        <dgm:presLayoutVars>
          <dgm:chPref val="3"/>
        </dgm:presLayoutVars>
      </dgm:prSet>
      <dgm:spPr/>
    </dgm:pt>
    <dgm:pt modelId="{8D0F9223-98A3-447D-B6FA-346594178545}" type="pres">
      <dgm:prSet presAssocID="{D8228E64-4CE5-45CB-B1B0-929729582CFD}" presName="level3hierChild" presStyleCnt="0"/>
      <dgm:spPr/>
    </dgm:pt>
  </dgm:ptLst>
  <dgm:cxnLst>
    <dgm:cxn modelId="{079C6303-3A18-4344-B353-CB372F6C2653}" srcId="{16A17884-8884-4BD9-BFC0-0F37D1069F35}" destId="{0752532F-A42C-4DC2-8D3D-54E20C064BD9}" srcOrd="2" destOrd="0" parTransId="{B64882C7-5D0F-4D27-9E1E-56E4E51AB268}" sibTransId="{15D2FA2F-E770-4181-B233-E44FBDFCF6D8}"/>
    <dgm:cxn modelId="{41BB7F0D-FE68-4337-9622-D17EA99ECC2A}" type="presOf" srcId="{BF8F2A7F-6BBE-4413-99E1-B7EAB6294750}" destId="{5FD809F0-A30D-4306-B202-4F1C5476DDE1}" srcOrd="0" destOrd="0" presId="urn:microsoft.com/office/officeart/2008/layout/HorizontalMultiLevelHierarchy"/>
    <dgm:cxn modelId="{E97B4713-A9BD-409C-A62A-BF107B9152E2}" srcId="{D7C26584-2668-4297-A9DF-DBE757257231}" destId="{44EBF692-6831-4948-9872-D2BEDD216CF1}" srcOrd="0" destOrd="0" parTransId="{2E41BD51-02EC-479E-ACE7-E684D5E959F9}" sibTransId="{4E4D9C86-9C98-4C84-96E8-F9B248CA7F42}"/>
    <dgm:cxn modelId="{829AC21F-991D-4334-BA60-46C1119961F4}" type="presOf" srcId="{0752532F-A42C-4DC2-8D3D-54E20C064BD9}" destId="{740CB761-F430-47F3-9843-4839F0F1750E}" srcOrd="0" destOrd="0" presId="urn:microsoft.com/office/officeart/2008/layout/HorizontalMultiLevelHierarchy"/>
    <dgm:cxn modelId="{EC37B323-D13B-4D38-BD1F-CF93DE51573E}" srcId="{16A17884-8884-4BD9-BFC0-0F37D1069F35}" destId="{C7703854-1F76-4CEC-8840-897A87BB4DD8}" srcOrd="7" destOrd="0" parTransId="{C376A7A4-D45A-42BC-A410-A69D72A8DFF4}" sibTransId="{2DBFCFF2-7F7B-4156-9D10-9D5C7711F39F}"/>
    <dgm:cxn modelId="{E2D4F72A-9A7E-4487-8B0B-0AA62DB76C12}" srcId="{16A17884-8884-4BD9-BFC0-0F37D1069F35}" destId="{41F8F449-9678-4EBB-9635-7867BE4852F1}" srcOrd="5" destOrd="0" parTransId="{A63518AB-9CB7-4FE4-A49C-9EB628DAB9B5}" sibTransId="{BDA5CF14-5B75-4B13-8FC7-CCA1204ECA9E}"/>
    <dgm:cxn modelId="{6A1F712D-7D69-448D-B740-7EBDE13BAE3F}" type="presOf" srcId="{237868E4-CEE6-46FD-B2D9-83B0C1630A5D}" destId="{7E2D8007-E52B-48D4-95A1-E41A446EDBE2}" srcOrd="1" destOrd="0" presId="urn:microsoft.com/office/officeart/2008/layout/HorizontalMultiLevelHierarchy"/>
    <dgm:cxn modelId="{2E57B62D-21B4-43E2-BBD1-B6A556595F77}" type="presOf" srcId="{3402DC20-5A06-41F4-88D6-D5C82830A9A2}" destId="{6D80186C-9909-4559-9BF9-0F138562106E}" srcOrd="0" destOrd="0" presId="urn:microsoft.com/office/officeart/2008/layout/HorizontalMultiLevelHierarchy"/>
    <dgm:cxn modelId="{42567930-7FAF-427C-85A9-4E61D9A6C628}" type="presOf" srcId="{835F858B-D2D6-4976-900F-0F2C5D4CA356}" destId="{417462FE-C936-4F93-94DA-391FBC7305A7}" srcOrd="0" destOrd="0" presId="urn:microsoft.com/office/officeart/2008/layout/HorizontalMultiLevelHierarchy"/>
    <dgm:cxn modelId="{A914F73A-5C87-4986-92E5-7793816B4585}" srcId="{16A17884-8884-4BD9-BFC0-0F37D1069F35}" destId="{ED3698F7-A832-4BDA-BCE7-0184687164D7}" srcOrd="1" destOrd="0" parTransId="{7AD07F4C-4381-4AB0-941C-923FC269EB30}" sibTransId="{71AB4854-9ECF-4A53-9754-EC5F52546040}"/>
    <dgm:cxn modelId="{0248CC60-B0E4-46FE-82AB-2792C5CAE95C}" type="presOf" srcId="{E28200AA-678D-496E-8184-A5445A61DFE1}" destId="{91E4F339-2E44-4CBB-AB43-6F8DB4325B95}" srcOrd="0" destOrd="0" presId="urn:microsoft.com/office/officeart/2008/layout/HorizontalMultiLevelHierarchy"/>
    <dgm:cxn modelId="{DC818D45-3BC1-40ED-AEFE-DE816F3E4273}" type="presOf" srcId="{44EBF692-6831-4948-9872-D2BEDD216CF1}" destId="{51B4813D-53D8-4BA0-B216-BF1C5E3A7782}" srcOrd="0" destOrd="0" presId="urn:microsoft.com/office/officeart/2008/layout/HorizontalMultiLevelHierarchy"/>
    <dgm:cxn modelId="{67DCA746-D126-4074-BD55-408705E5B5A6}" type="presOf" srcId="{551BCE38-CA6E-4218-A0DA-D98210428478}" destId="{4BDD0D95-7EBF-4711-B6E7-2820014860A3}" srcOrd="1" destOrd="0" presId="urn:microsoft.com/office/officeart/2008/layout/HorizontalMultiLevelHierarchy"/>
    <dgm:cxn modelId="{7CEFDE68-4BE9-4486-9673-3AC31EDF84B4}" type="presOf" srcId="{1BDD915E-7679-467B-9720-FC600062B443}" destId="{123B5EB2-9B44-4FED-81CE-203DE28334E9}" srcOrd="0" destOrd="0" presId="urn:microsoft.com/office/officeart/2008/layout/HorizontalMultiLevelHierarchy"/>
    <dgm:cxn modelId="{E7173D6E-1650-4EEC-B3B5-B6926B78EDE5}" type="presOf" srcId="{41F8F449-9678-4EBB-9635-7867BE4852F1}" destId="{3938FEF2-C23C-4D7D-909F-07AEEC5B990C}" srcOrd="0" destOrd="0" presId="urn:microsoft.com/office/officeart/2008/layout/HorizontalMultiLevelHierarchy"/>
    <dgm:cxn modelId="{E7958D4E-BFFF-41CF-A256-199ABAC01564}" type="presOf" srcId="{ED3698F7-A832-4BDA-BCE7-0184687164D7}" destId="{7EC14E18-4CE9-4DAE-9F77-C7844CB6DCAA}" srcOrd="0" destOrd="0" presId="urn:microsoft.com/office/officeart/2008/layout/HorizontalMultiLevelHierarchy"/>
    <dgm:cxn modelId="{B846BB4F-ACD5-4934-84D9-33C23BC69AF9}" type="presOf" srcId="{87B46E3B-F513-419C-9AAE-D45CE7C3F360}" destId="{EAFFF6F1-48F1-45DB-BEC6-6D67A0705382}" srcOrd="0" destOrd="0" presId="urn:microsoft.com/office/officeart/2008/layout/HorizontalMultiLevelHierarchy"/>
    <dgm:cxn modelId="{4196FC50-AA39-4E9A-B1D2-E9B3EB285EC6}" type="presOf" srcId="{4507A2DC-87F4-4ACD-A2C9-F4155EE71405}" destId="{1048985E-5B4B-47B2-AAAF-076394CAF8C8}" srcOrd="1" destOrd="0" presId="urn:microsoft.com/office/officeart/2008/layout/HorizontalMultiLevelHierarchy"/>
    <dgm:cxn modelId="{3D4B0A55-1DA8-4FCC-B08C-7E23561DA1EE}" type="presOf" srcId="{B6903DC4-A86C-4698-A150-7B292D8C1B66}" destId="{64E174C8-3147-4027-ACD2-FCC731A7BF41}" srcOrd="0" destOrd="0" presId="urn:microsoft.com/office/officeart/2008/layout/HorizontalMultiLevelHierarchy"/>
    <dgm:cxn modelId="{5DEB7475-602D-446A-A94A-E2CE91C9EBEF}" type="presOf" srcId="{9D5F9BFE-281E-4651-AB86-5C8CE61A1C67}" destId="{14C24BF6-AB4D-47DD-A62C-B270999B598E}" srcOrd="1" destOrd="0" presId="urn:microsoft.com/office/officeart/2008/layout/HorizontalMultiLevelHierarchy"/>
    <dgm:cxn modelId="{07068756-F6BA-43A8-A2DD-D365B1D60255}" type="presOf" srcId="{B64882C7-5D0F-4D27-9E1E-56E4E51AB268}" destId="{83549D5C-8666-4BA9-BAD3-3FFD5478A2E5}" srcOrd="1" destOrd="0" presId="urn:microsoft.com/office/officeart/2008/layout/HorizontalMultiLevelHierarchy"/>
    <dgm:cxn modelId="{01A3F159-DB6C-4C0C-A2BA-D31D040CB706}" srcId="{44EBF692-6831-4948-9872-D2BEDD216CF1}" destId="{028622A9-BF48-4C3B-A68A-6E2822D81ABA}" srcOrd="2" destOrd="0" parTransId="{551BCE38-CA6E-4218-A0DA-D98210428478}" sibTransId="{3A5D22AE-6D6B-4BF8-B659-C51BB63EAF5F}"/>
    <dgm:cxn modelId="{E3AB755A-8D40-4CBC-B7F1-090D23F3218B}" type="presOf" srcId="{B64882C7-5D0F-4D27-9E1E-56E4E51AB268}" destId="{B9BA3461-2AF6-41B3-91E5-9D1842B5C966}" srcOrd="0" destOrd="0" presId="urn:microsoft.com/office/officeart/2008/layout/HorizontalMultiLevelHierarchy"/>
    <dgm:cxn modelId="{785AB95A-A6C7-47AB-9479-57DE3A4EFEED}" type="presOf" srcId="{FCC167D1-A7F0-4C1E-862C-CF3FBD691EF7}" destId="{51CBAE7B-C5D7-486E-A09A-FAC7D1B844A7}" srcOrd="1" destOrd="0" presId="urn:microsoft.com/office/officeart/2008/layout/HorizontalMultiLevelHierarchy"/>
    <dgm:cxn modelId="{26D46F84-4FC2-4367-AE98-E30B8D4841D2}" type="presOf" srcId="{A63518AB-9CB7-4FE4-A49C-9EB628DAB9B5}" destId="{94009F42-FECE-4161-BA87-BF5BA0ABC4EC}" srcOrd="1" destOrd="0" presId="urn:microsoft.com/office/officeart/2008/layout/HorizontalMultiLevelHierarchy"/>
    <dgm:cxn modelId="{2634D484-5FAA-4DAB-9290-4FFA6F77498D}" type="presOf" srcId="{C376A7A4-D45A-42BC-A410-A69D72A8DFF4}" destId="{1F4F24C2-ADFA-4133-94D0-EA68303B37B9}" srcOrd="1" destOrd="0" presId="urn:microsoft.com/office/officeart/2008/layout/HorizontalMultiLevelHierarchy"/>
    <dgm:cxn modelId="{C3DC1887-217A-4442-BBFC-9574A4549DF4}" type="presOf" srcId="{B3F639D6-4AFF-4CAD-A51A-5AA8DFFBC064}" destId="{0D938751-BA4B-4626-8CF8-95116A0B323B}" srcOrd="0" destOrd="0" presId="urn:microsoft.com/office/officeart/2008/layout/HorizontalMultiLevelHierarchy"/>
    <dgm:cxn modelId="{20CF2387-8D55-4E12-A99C-7D5D65679A80}" type="presOf" srcId="{7AD07F4C-4381-4AB0-941C-923FC269EB30}" destId="{5633B36B-604A-406B-9777-AFA3C33DE702}" srcOrd="0" destOrd="0" presId="urn:microsoft.com/office/officeart/2008/layout/HorizontalMultiLevelHierarchy"/>
    <dgm:cxn modelId="{F7142F87-1CC8-4E65-B922-971FB6A17EDA}" type="presOf" srcId="{FCC167D1-A7F0-4C1E-862C-CF3FBD691EF7}" destId="{C9C37914-48A3-463C-9BC4-0BDE102618A6}" srcOrd="0" destOrd="0" presId="urn:microsoft.com/office/officeart/2008/layout/HorizontalMultiLevelHierarchy"/>
    <dgm:cxn modelId="{BF877F8B-B408-4350-A389-1988A96C451B}" type="presOf" srcId="{028622A9-BF48-4C3B-A68A-6E2822D81ABA}" destId="{B8B7F31C-EC81-465A-B925-233C01E5D21D}" srcOrd="0" destOrd="0" presId="urn:microsoft.com/office/officeart/2008/layout/HorizontalMultiLevelHierarchy"/>
    <dgm:cxn modelId="{B3EB5E8D-9629-4E9B-9C1D-BC1A88D7BB08}" type="presOf" srcId="{835F858B-D2D6-4976-900F-0F2C5D4CA356}" destId="{039149BF-E087-4A9F-8085-5C5B2840C039}" srcOrd="1" destOrd="0" presId="urn:microsoft.com/office/officeart/2008/layout/HorizontalMultiLevelHierarchy"/>
    <dgm:cxn modelId="{64F60C8F-714C-450B-ABFA-C1D9132050A8}" srcId="{16A17884-8884-4BD9-BFC0-0F37D1069F35}" destId="{00277A9E-9430-45BD-BB68-AE35B08C34B4}" srcOrd="8" destOrd="0" parTransId="{FCC167D1-A7F0-4C1E-862C-CF3FBD691EF7}" sibTransId="{073F3BF2-6B07-4504-84D0-2F4AF1D26ED6}"/>
    <dgm:cxn modelId="{C2603990-D0D6-489B-B7B4-4DEB08135153}" type="presOf" srcId="{16A17884-8884-4BD9-BFC0-0F37D1069F35}" destId="{E595E68E-008F-4A02-87E0-67AE073A12E4}" srcOrd="0" destOrd="0" presId="urn:microsoft.com/office/officeart/2008/layout/HorizontalMultiLevelHierarchy"/>
    <dgm:cxn modelId="{D73CA596-9729-4DCD-86FB-5C89CA5973BE}" type="presOf" srcId="{91FCCA6D-3DF1-4E27-AF99-78BCF1042D03}" destId="{17F9F150-98E6-4F25-AA27-2633A9631189}" srcOrd="1" destOrd="0" presId="urn:microsoft.com/office/officeart/2008/layout/HorizontalMultiLevelHierarchy"/>
    <dgm:cxn modelId="{57EAB996-E3C5-4533-B186-2224242FFC65}" srcId="{16A17884-8884-4BD9-BFC0-0F37D1069F35}" destId="{3402DC20-5A06-41F4-88D6-D5C82830A9A2}" srcOrd="3" destOrd="0" parTransId="{91FCCA6D-3DF1-4E27-AF99-78BCF1042D03}" sibTransId="{570BBA9C-4DEC-448C-9A34-8F1D3E8E1318}"/>
    <dgm:cxn modelId="{BA118197-11BC-4434-9848-EE74DDFD136D}" type="presOf" srcId="{C376A7A4-D45A-42BC-A410-A69D72A8DFF4}" destId="{DC99798B-5A63-4F13-A4DE-ECC5E04F3341}" srcOrd="0" destOrd="0" presId="urn:microsoft.com/office/officeart/2008/layout/HorizontalMultiLevelHierarchy"/>
    <dgm:cxn modelId="{FB000F98-2F7D-4115-AAF7-5FFB62163719}" type="presOf" srcId="{B6903DC4-A86C-4698-A150-7B292D8C1B66}" destId="{9795B91C-40AB-4E9A-9579-D3C794307904}" srcOrd="1" destOrd="0" presId="urn:microsoft.com/office/officeart/2008/layout/HorizontalMultiLevelHierarchy"/>
    <dgm:cxn modelId="{4DC0E99A-B97D-41DD-A01E-83FBE82A79B6}" srcId="{44EBF692-6831-4948-9872-D2BEDD216CF1}" destId="{BF8F2A7F-6BBE-4413-99E1-B7EAB6294750}" srcOrd="3" destOrd="0" parTransId="{9D5F9BFE-281E-4651-AB86-5C8CE61A1C67}" sibTransId="{CDA41D63-71F7-4447-AC46-3E50414A729C}"/>
    <dgm:cxn modelId="{49A0739B-6A4E-4CA1-84CB-313E8B9BF356}" srcId="{44EBF692-6831-4948-9872-D2BEDD216CF1}" destId="{D8228E64-4CE5-45CB-B1B0-929729582CFD}" srcOrd="4" destOrd="0" parTransId="{835F858B-D2D6-4976-900F-0F2C5D4CA356}" sibTransId="{9C8B6776-F4A9-4CB2-8169-126C6002BCF2}"/>
    <dgm:cxn modelId="{32FBB49D-6829-4ADC-8FEF-96A30B67A9F3}" type="presOf" srcId="{C7F1849F-E5F5-4880-AFB0-39E3547B8B49}" destId="{F0BB0AFE-F3ED-4F5F-A9DB-8A2020AD43CD}" srcOrd="1" destOrd="0" presId="urn:microsoft.com/office/officeart/2008/layout/HorizontalMultiLevelHierarchy"/>
    <dgm:cxn modelId="{B36874A3-0736-4309-BA1D-E7C366105333}" type="presOf" srcId="{A63518AB-9CB7-4FE4-A49C-9EB628DAB9B5}" destId="{FD040FF2-C9BA-4CF6-A085-8ABAAC755036}" srcOrd="0" destOrd="0" presId="urn:microsoft.com/office/officeart/2008/layout/HorizontalMultiLevelHierarchy"/>
    <dgm:cxn modelId="{EBFCF5A7-FCD9-4200-BAD9-8CEB5237DA98}" type="presOf" srcId="{27CCE3AB-C454-4B53-AE64-86FC047A0474}" destId="{8EB420F3-B9CE-4CD4-B0C9-71747328A5A1}" srcOrd="0" destOrd="0" presId="urn:microsoft.com/office/officeart/2008/layout/HorizontalMultiLevelHierarchy"/>
    <dgm:cxn modelId="{DBBB7BA8-9958-4F30-8BA7-08103C535624}" type="presOf" srcId="{89CAC191-8CFB-47BA-A78D-E698F0FE3020}" destId="{CDA93EF5-7A54-49A2-9FE5-7D9E8ADC681D}" srcOrd="1" destOrd="0" presId="urn:microsoft.com/office/officeart/2008/layout/HorizontalMultiLevelHierarchy"/>
    <dgm:cxn modelId="{6CE52FAE-A700-4698-B582-D84573C9D96F}" type="presOf" srcId="{D7C26584-2668-4297-A9DF-DBE757257231}" destId="{48F86D35-B29E-451C-9190-544A09CBCD3E}" srcOrd="0" destOrd="0" presId="urn:microsoft.com/office/officeart/2008/layout/HorizontalMultiLevelHierarchy"/>
    <dgm:cxn modelId="{A80B99B2-6897-4F35-ACAF-AE7FA2FFFEAF}" type="presOf" srcId="{91FCCA6D-3DF1-4E27-AF99-78BCF1042D03}" destId="{73178202-AA30-413E-877A-DE0898FD4A13}" srcOrd="0" destOrd="0" presId="urn:microsoft.com/office/officeart/2008/layout/HorizontalMultiLevelHierarchy"/>
    <dgm:cxn modelId="{80D6D6B6-9BB8-4D9B-93D5-B3AB96D76DE2}" type="presOf" srcId="{89CAC191-8CFB-47BA-A78D-E698F0FE3020}" destId="{B60CD661-6796-41EC-89F4-6E0CA4ADF7E5}" srcOrd="0" destOrd="0" presId="urn:microsoft.com/office/officeart/2008/layout/HorizontalMultiLevelHierarchy"/>
    <dgm:cxn modelId="{7D1134BD-EC13-488B-A26F-56A6B695AA13}" type="presOf" srcId="{237868E4-CEE6-46FD-B2D9-83B0C1630A5D}" destId="{EA36270F-C45B-4D8C-9C43-848734304A75}" srcOrd="0" destOrd="0" presId="urn:microsoft.com/office/officeart/2008/layout/HorizontalMultiLevelHierarchy"/>
    <dgm:cxn modelId="{79A53ABF-6B0A-4111-A4C7-99111D0DEA5E}" type="presOf" srcId="{7AD07F4C-4381-4AB0-941C-923FC269EB30}" destId="{6350E8A7-F85E-42C2-991E-BD32034852ED}" srcOrd="1" destOrd="0" presId="urn:microsoft.com/office/officeart/2008/layout/HorizontalMultiLevelHierarchy"/>
    <dgm:cxn modelId="{2CCE78C2-0B34-4381-8A12-97C5A45F0343}" type="presOf" srcId="{D8228E64-4CE5-45CB-B1B0-929729582CFD}" destId="{15F16344-77D0-4A7F-A683-97CF5B59DA63}" srcOrd="0" destOrd="0" presId="urn:microsoft.com/office/officeart/2008/layout/HorizontalMultiLevelHierarchy"/>
    <dgm:cxn modelId="{598CE4C6-23DC-4441-8072-3D3F2F64BE53}" srcId="{E28200AA-678D-496E-8184-A5445A61DFE1}" destId="{16A17884-8884-4BD9-BFC0-0F37D1069F35}" srcOrd="0" destOrd="0" parTransId="{27CCE3AB-C454-4B53-AE64-86FC047A0474}" sibTransId="{92DBB623-86E2-437B-B852-7925C41E93BB}"/>
    <dgm:cxn modelId="{4CB8FAC6-8051-4070-A50D-C68A3F354C62}" srcId="{44EBF692-6831-4948-9872-D2BEDD216CF1}" destId="{87B46E3B-F513-419C-9AAE-D45CE7C3F360}" srcOrd="1" destOrd="0" parTransId="{C7F1849F-E5F5-4880-AFB0-39E3547B8B49}" sibTransId="{BFD4B452-F66A-4975-9476-EB54822DE65A}"/>
    <dgm:cxn modelId="{D169ACCA-EDA5-4009-B85C-943E21E9F879}" srcId="{44EBF692-6831-4948-9872-D2BEDD216CF1}" destId="{E28200AA-678D-496E-8184-A5445A61DFE1}" srcOrd="0" destOrd="0" parTransId="{89CAC191-8CFB-47BA-A78D-E698F0FE3020}" sibTransId="{77621870-2DFA-4260-A20A-5E038B837185}"/>
    <dgm:cxn modelId="{13D9A9CB-2AAF-4932-89E3-1A95DEE19914}" srcId="{16A17884-8884-4BD9-BFC0-0F37D1069F35}" destId="{B93E3AA7-6EC3-4C74-A750-9215F364D40E}" srcOrd="6" destOrd="0" parTransId="{4507A2DC-87F4-4ACD-A2C9-F4155EE71405}" sibTransId="{34FF9A62-E053-4B5B-8D87-759C98AEDFCE}"/>
    <dgm:cxn modelId="{A14C3FCD-EAB7-43FF-9B6E-5E637DC71AF7}" type="presOf" srcId="{00277A9E-9430-45BD-BB68-AE35B08C34B4}" destId="{AEC418C0-CAAC-49FA-89B7-A6E2B22F5196}" srcOrd="0" destOrd="0" presId="urn:microsoft.com/office/officeart/2008/layout/HorizontalMultiLevelHierarchy"/>
    <dgm:cxn modelId="{BEC6D5D0-E881-465B-A769-6FF10E0172B6}" type="presOf" srcId="{C7703854-1F76-4CEC-8840-897A87BB4DD8}" destId="{3538F32C-1DD3-4FBE-81F3-2F4586560716}" srcOrd="0" destOrd="0" presId="urn:microsoft.com/office/officeart/2008/layout/HorizontalMultiLevelHierarchy"/>
    <dgm:cxn modelId="{32CFFEDD-C421-45C8-9DAE-CA7D14EA6BD7}" type="presOf" srcId="{C7F1849F-E5F5-4880-AFB0-39E3547B8B49}" destId="{542758FC-BF69-4B77-9995-06C37C76268F}" srcOrd="0" destOrd="0" presId="urn:microsoft.com/office/officeart/2008/layout/HorizontalMultiLevelHierarchy"/>
    <dgm:cxn modelId="{FB258ADE-187F-4D00-A4B1-B4A077CAD16A}" type="presOf" srcId="{551BCE38-CA6E-4218-A0DA-D98210428478}" destId="{86B9D1BA-64B9-4D70-9A35-222FCD1CF000}" srcOrd="0" destOrd="0" presId="urn:microsoft.com/office/officeart/2008/layout/HorizontalMultiLevelHierarchy"/>
    <dgm:cxn modelId="{6382B2EF-3B9E-42A4-806F-3A7D1FCD785D}" srcId="{16A17884-8884-4BD9-BFC0-0F37D1069F35}" destId="{1BDD915E-7679-467B-9720-FC600062B443}" srcOrd="0" destOrd="0" parTransId="{B6903DC4-A86C-4698-A150-7B292D8C1B66}" sibTransId="{A01E3E93-ADD0-437D-BDA7-97A21305DE78}"/>
    <dgm:cxn modelId="{3675A5FD-DD2E-4D84-9DA5-363CE21298A6}" type="presOf" srcId="{9D5F9BFE-281E-4651-AB86-5C8CE61A1C67}" destId="{54DCAA1E-AFF4-4C68-82B8-D245535FCD14}" srcOrd="0" destOrd="0" presId="urn:microsoft.com/office/officeart/2008/layout/HorizontalMultiLevelHierarchy"/>
    <dgm:cxn modelId="{FCB973FE-6389-4D11-A8F2-92084810BC32}" type="presOf" srcId="{4507A2DC-87F4-4ACD-A2C9-F4155EE71405}" destId="{8F5C6A79-A1EB-4257-A8C7-3E8568FC39BC}" srcOrd="0" destOrd="0" presId="urn:microsoft.com/office/officeart/2008/layout/HorizontalMultiLevelHierarchy"/>
    <dgm:cxn modelId="{F30263FF-2F01-4813-82D5-AEFDA2A685A3}" srcId="{16A17884-8884-4BD9-BFC0-0F37D1069F35}" destId="{B3F639D6-4AFF-4CAD-A51A-5AA8DFFBC064}" srcOrd="4" destOrd="0" parTransId="{237868E4-CEE6-46FD-B2D9-83B0C1630A5D}" sibTransId="{F28A3751-E576-4354-B9E9-0217A63FBA91}"/>
    <dgm:cxn modelId="{AD8651FF-7704-4E1A-A7F6-1B0426D9817F}" type="presOf" srcId="{27CCE3AB-C454-4B53-AE64-86FC047A0474}" destId="{CFA592C1-90A1-49EE-9197-FAF6714C4DB7}" srcOrd="1" destOrd="0" presId="urn:microsoft.com/office/officeart/2008/layout/HorizontalMultiLevelHierarchy"/>
    <dgm:cxn modelId="{AD1FCFFF-4E01-4A9D-9C2D-519782EF0EDA}" type="presOf" srcId="{B93E3AA7-6EC3-4C74-A750-9215F364D40E}" destId="{6569CC93-13E9-4BCD-872C-D42AC0A11BDD}" srcOrd="0" destOrd="0" presId="urn:microsoft.com/office/officeart/2008/layout/HorizontalMultiLevelHierarchy"/>
    <dgm:cxn modelId="{4096A5D3-0667-4218-9308-C77004C1651C}" type="presParOf" srcId="{48F86D35-B29E-451C-9190-544A09CBCD3E}" destId="{233B305F-FCD8-47BC-A211-E4003A400ED2}" srcOrd="0" destOrd="0" presId="urn:microsoft.com/office/officeart/2008/layout/HorizontalMultiLevelHierarchy"/>
    <dgm:cxn modelId="{68B629B3-14D2-47DA-8D41-E90825543130}" type="presParOf" srcId="{233B305F-FCD8-47BC-A211-E4003A400ED2}" destId="{51B4813D-53D8-4BA0-B216-BF1C5E3A7782}" srcOrd="0" destOrd="0" presId="urn:microsoft.com/office/officeart/2008/layout/HorizontalMultiLevelHierarchy"/>
    <dgm:cxn modelId="{AF6AE26F-F481-4929-A509-CD72BD93BB6C}" type="presParOf" srcId="{233B305F-FCD8-47BC-A211-E4003A400ED2}" destId="{044152B0-E676-4D0E-88B0-337DB1AD158C}" srcOrd="1" destOrd="0" presId="urn:microsoft.com/office/officeart/2008/layout/HorizontalMultiLevelHierarchy"/>
    <dgm:cxn modelId="{E1011913-5771-44A8-914A-39612F97EB90}" type="presParOf" srcId="{044152B0-E676-4D0E-88B0-337DB1AD158C}" destId="{B60CD661-6796-41EC-89F4-6E0CA4ADF7E5}" srcOrd="0" destOrd="0" presId="urn:microsoft.com/office/officeart/2008/layout/HorizontalMultiLevelHierarchy"/>
    <dgm:cxn modelId="{B8DB0EBE-3FF4-4743-9469-A4E596DBB963}" type="presParOf" srcId="{B60CD661-6796-41EC-89F4-6E0CA4ADF7E5}" destId="{CDA93EF5-7A54-49A2-9FE5-7D9E8ADC681D}" srcOrd="0" destOrd="0" presId="urn:microsoft.com/office/officeart/2008/layout/HorizontalMultiLevelHierarchy"/>
    <dgm:cxn modelId="{3B6FDBEC-034D-4BA8-A1B2-81026DDA6CD2}" type="presParOf" srcId="{044152B0-E676-4D0E-88B0-337DB1AD158C}" destId="{52435C83-0D42-496D-8E7F-62CD77B664EC}" srcOrd="1" destOrd="0" presId="urn:microsoft.com/office/officeart/2008/layout/HorizontalMultiLevelHierarchy"/>
    <dgm:cxn modelId="{79A7D69D-9BA4-4B5B-9AF9-0A164D0189B8}" type="presParOf" srcId="{52435C83-0D42-496D-8E7F-62CD77B664EC}" destId="{91E4F339-2E44-4CBB-AB43-6F8DB4325B95}" srcOrd="0" destOrd="0" presId="urn:microsoft.com/office/officeart/2008/layout/HorizontalMultiLevelHierarchy"/>
    <dgm:cxn modelId="{CEF77C19-44F8-4C90-8916-C96556F62252}" type="presParOf" srcId="{52435C83-0D42-496D-8E7F-62CD77B664EC}" destId="{7C46ABAF-2ADA-4016-AB9F-DEF3BAC73F79}" srcOrd="1" destOrd="0" presId="urn:microsoft.com/office/officeart/2008/layout/HorizontalMultiLevelHierarchy"/>
    <dgm:cxn modelId="{7EE565F7-C9C7-4C8F-8740-1990BB60384B}" type="presParOf" srcId="{7C46ABAF-2ADA-4016-AB9F-DEF3BAC73F79}" destId="{8EB420F3-B9CE-4CD4-B0C9-71747328A5A1}" srcOrd="0" destOrd="0" presId="urn:microsoft.com/office/officeart/2008/layout/HorizontalMultiLevelHierarchy"/>
    <dgm:cxn modelId="{6611FA09-3E9D-4D8F-BBB5-2914922AAABC}" type="presParOf" srcId="{8EB420F3-B9CE-4CD4-B0C9-71747328A5A1}" destId="{CFA592C1-90A1-49EE-9197-FAF6714C4DB7}" srcOrd="0" destOrd="0" presId="urn:microsoft.com/office/officeart/2008/layout/HorizontalMultiLevelHierarchy"/>
    <dgm:cxn modelId="{6651094E-1B09-428B-9B9C-80CAC2008166}" type="presParOf" srcId="{7C46ABAF-2ADA-4016-AB9F-DEF3BAC73F79}" destId="{8D79584C-60E3-495A-AE35-5D1D7C2D856A}" srcOrd="1" destOrd="0" presId="urn:microsoft.com/office/officeart/2008/layout/HorizontalMultiLevelHierarchy"/>
    <dgm:cxn modelId="{8A66831B-5EDD-4ED0-9112-A308E12BAAAE}" type="presParOf" srcId="{8D79584C-60E3-495A-AE35-5D1D7C2D856A}" destId="{E595E68E-008F-4A02-87E0-67AE073A12E4}" srcOrd="0" destOrd="0" presId="urn:microsoft.com/office/officeart/2008/layout/HorizontalMultiLevelHierarchy"/>
    <dgm:cxn modelId="{23CD252E-BA0E-40D7-ABCD-B2764CEBB88B}" type="presParOf" srcId="{8D79584C-60E3-495A-AE35-5D1D7C2D856A}" destId="{E6E6B819-A277-4035-81DC-A2D3542699B6}" srcOrd="1" destOrd="0" presId="urn:microsoft.com/office/officeart/2008/layout/HorizontalMultiLevelHierarchy"/>
    <dgm:cxn modelId="{B0364DD1-ADB5-424E-95F1-869C6BB5F134}" type="presParOf" srcId="{E6E6B819-A277-4035-81DC-A2D3542699B6}" destId="{64E174C8-3147-4027-ACD2-FCC731A7BF41}" srcOrd="0" destOrd="0" presId="urn:microsoft.com/office/officeart/2008/layout/HorizontalMultiLevelHierarchy"/>
    <dgm:cxn modelId="{EEF8A32E-69B1-4488-85D5-9D81F38107EC}" type="presParOf" srcId="{64E174C8-3147-4027-ACD2-FCC731A7BF41}" destId="{9795B91C-40AB-4E9A-9579-D3C794307904}" srcOrd="0" destOrd="0" presId="urn:microsoft.com/office/officeart/2008/layout/HorizontalMultiLevelHierarchy"/>
    <dgm:cxn modelId="{016F8682-8F8A-4BF4-BFFB-6237F9E4FF72}" type="presParOf" srcId="{E6E6B819-A277-4035-81DC-A2D3542699B6}" destId="{7C835125-63C7-4286-8022-738C18660D85}" srcOrd="1" destOrd="0" presId="urn:microsoft.com/office/officeart/2008/layout/HorizontalMultiLevelHierarchy"/>
    <dgm:cxn modelId="{8C0147F7-AD79-4F7F-9973-541512B55BB9}" type="presParOf" srcId="{7C835125-63C7-4286-8022-738C18660D85}" destId="{123B5EB2-9B44-4FED-81CE-203DE28334E9}" srcOrd="0" destOrd="0" presId="urn:microsoft.com/office/officeart/2008/layout/HorizontalMultiLevelHierarchy"/>
    <dgm:cxn modelId="{AB835648-3DEE-4675-984B-EEBF965885BF}" type="presParOf" srcId="{7C835125-63C7-4286-8022-738C18660D85}" destId="{F5BF577E-2E65-4C0C-8F04-CABD81D34FE5}" srcOrd="1" destOrd="0" presId="urn:microsoft.com/office/officeart/2008/layout/HorizontalMultiLevelHierarchy"/>
    <dgm:cxn modelId="{F4FB3613-07C7-4007-93B0-1C155C93804A}" type="presParOf" srcId="{E6E6B819-A277-4035-81DC-A2D3542699B6}" destId="{5633B36B-604A-406B-9777-AFA3C33DE702}" srcOrd="2" destOrd="0" presId="urn:microsoft.com/office/officeart/2008/layout/HorizontalMultiLevelHierarchy"/>
    <dgm:cxn modelId="{336B2EEC-4EE8-4DA7-8E99-52630E903965}" type="presParOf" srcId="{5633B36B-604A-406B-9777-AFA3C33DE702}" destId="{6350E8A7-F85E-42C2-991E-BD32034852ED}" srcOrd="0" destOrd="0" presId="urn:microsoft.com/office/officeart/2008/layout/HorizontalMultiLevelHierarchy"/>
    <dgm:cxn modelId="{64A32B9B-69A3-4165-AB9F-61EA012424D9}" type="presParOf" srcId="{E6E6B819-A277-4035-81DC-A2D3542699B6}" destId="{E1158992-07B3-46A8-8574-6DC59E3759B7}" srcOrd="3" destOrd="0" presId="urn:microsoft.com/office/officeart/2008/layout/HorizontalMultiLevelHierarchy"/>
    <dgm:cxn modelId="{13D3FBEA-8637-4775-9D0C-12D5E2581FC3}" type="presParOf" srcId="{E1158992-07B3-46A8-8574-6DC59E3759B7}" destId="{7EC14E18-4CE9-4DAE-9F77-C7844CB6DCAA}" srcOrd="0" destOrd="0" presId="urn:microsoft.com/office/officeart/2008/layout/HorizontalMultiLevelHierarchy"/>
    <dgm:cxn modelId="{A43764D8-53BD-4A67-B1AB-CC6EAC542B24}" type="presParOf" srcId="{E1158992-07B3-46A8-8574-6DC59E3759B7}" destId="{AADFF66A-0C98-43AE-822B-0CE6FCB70032}" srcOrd="1" destOrd="0" presId="urn:microsoft.com/office/officeart/2008/layout/HorizontalMultiLevelHierarchy"/>
    <dgm:cxn modelId="{2A491411-8544-472F-95CE-592463A0F2AA}" type="presParOf" srcId="{E6E6B819-A277-4035-81DC-A2D3542699B6}" destId="{B9BA3461-2AF6-41B3-91E5-9D1842B5C966}" srcOrd="4" destOrd="0" presId="urn:microsoft.com/office/officeart/2008/layout/HorizontalMultiLevelHierarchy"/>
    <dgm:cxn modelId="{E1081FA4-3671-4CBF-B679-60FCDB98417A}" type="presParOf" srcId="{B9BA3461-2AF6-41B3-91E5-9D1842B5C966}" destId="{83549D5C-8666-4BA9-BAD3-3FFD5478A2E5}" srcOrd="0" destOrd="0" presId="urn:microsoft.com/office/officeart/2008/layout/HorizontalMultiLevelHierarchy"/>
    <dgm:cxn modelId="{768B74A8-3FF0-4181-A4E1-A78CA85B5C2F}" type="presParOf" srcId="{E6E6B819-A277-4035-81DC-A2D3542699B6}" destId="{EA499FE1-EF8B-4185-B194-304AA93EC757}" srcOrd="5" destOrd="0" presId="urn:microsoft.com/office/officeart/2008/layout/HorizontalMultiLevelHierarchy"/>
    <dgm:cxn modelId="{B5779942-589F-4670-844F-B40D1EA3437C}" type="presParOf" srcId="{EA499FE1-EF8B-4185-B194-304AA93EC757}" destId="{740CB761-F430-47F3-9843-4839F0F1750E}" srcOrd="0" destOrd="0" presId="urn:microsoft.com/office/officeart/2008/layout/HorizontalMultiLevelHierarchy"/>
    <dgm:cxn modelId="{ECCD8E50-DC07-4348-9F03-6DE047FFDAAB}" type="presParOf" srcId="{EA499FE1-EF8B-4185-B194-304AA93EC757}" destId="{313A361F-ABAA-4B0A-BB29-93CDC8203472}" srcOrd="1" destOrd="0" presId="urn:microsoft.com/office/officeart/2008/layout/HorizontalMultiLevelHierarchy"/>
    <dgm:cxn modelId="{266E0995-1EE4-45F7-8175-FBA70BF775D4}" type="presParOf" srcId="{E6E6B819-A277-4035-81DC-A2D3542699B6}" destId="{73178202-AA30-413E-877A-DE0898FD4A13}" srcOrd="6" destOrd="0" presId="urn:microsoft.com/office/officeart/2008/layout/HorizontalMultiLevelHierarchy"/>
    <dgm:cxn modelId="{D1FB1A56-E5F3-47D1-A6D3-0B51EDB08A86}" type="presParOf" srcId="{73178202-AA30-413E-877A-DE0898FD4A13}" destId="{17F9F150-98E6-4F25-AA27-2633A9631189}" srcOrd="0" destOrd="0" presId="urn:microsoft.com/office/officeart/2008/layout/HorizontalMultiLevelHierarchy"/>
    <dgm:cxn modelId="{D29B903F-E028-4890-8D45-035AA40A458E}" type="presParOf" srcId="{E6E6B819-A277-4035-81DC-A2D3542699B6}" destId="{5D754460-3FA3-4C94-9B62-75AA281C7F04}" srcOrd="7" destOrd="0" presId="urn:microsoft.com/office/officeart/2008/layout/HorizontalMultiLevelHierarchy"/>
    <dgm:cxn modelId="{7AF85CC2-2A0C-46B7-A1C8-3C557B79635B}" type="presParOf" srcId="{5D754460-3FA3-4C94-9B62-75AA281C7F04}" destId="{6D80186C-9909-4559-9BF9-0F138562106E}" srcOrd="0" destOrd="0" presId="urn:microsoft.com/office/officeart/2008/layout/HorizontalMultiLevelHierarchy"/>
    <dgm:cxn modelId="{5FA50022-9686-42BA-BDFD-3B46067BD641}" type="presParOf" srcId="{5D754460-3FA3-4C94-9B62-75AA281C7F04}" destId="{33173A60-7975-4B76-9BF9-2AAB4C576117}" srcOrd="1" destOrd="0" presId="urn:microsoft.com/office/officeart/2008/layout/HorizontalMultiLevelHierarchy"/>
    <dgm:cxn modelId="{785887A0-5F79-4F82-B3C1-63F145F84E21}" type="presParOf" srcId="{E6E6B819-A277-4035-81DC-A2D3542699B6}" destId="{EA36270F-C45B-4D8C-9C43-848734304A75}" srcOrd="8" destOrd="0" presId="urn:microsoft.com/office/officeart/2008/layout/HorizontalMultiLevelHierarchy"/>
    <dgm:cxn modelId="{914C5E69-66AC-4F9D-9485-E5BC1F851B42}" type="presParOf" srcId="{EA36270F-C45B-4D8C-9C43-848734304A75}" destId="{7E2D8007-E52B-48D4-95A1-E41A446EDBE2}" srcOrd="0" destOrd="0" presId="urn:microsoft.com/office/officeart/2008/layout/HorizontalMultiLevelHierarchy"/>
    <dgm:cxn modelId="{42CD1612-C51B-4639-878D-6D45C58D6947}" type="presParOf" srcId="{E6E6B819-A277-4035-81DC-A2D3542699B6}" destId="{4D96880C-8A0F-4A8A-9D6C-3B907AE81655}" srcOrd="9" destOrd="0" presId="urn:microsoft.com/office/officeart/2008/layout/HorizontalMultiLevelHierarchy"/>
    <dgm:cxn modelId="{DFF60E96-FD8A-4B49-85B7-AC96AD661C22}" type="presParOf" srcId="{4D96880C-8A0F-4A8A-9D6C-3B907AE81655}" destId="{0D938751-BA4B-4626-8CF8-95116A0B323B}" srcOrd="0" destOrd="0" presId="urn:microsoft.com/office/officeart/2008/layout/HorizontalMultiLevelHierarchy"/>
    <dgm:cxn modelId="{85AF2479-7B55-4D1A-B73B-C31E608A443B}" type="presParOf" srcId="{4D96880C-8A0F-4A8A-9D6C-3B907AE81655}" destId="{1B3A9821-DC93-482F-9119-C23801F7DD32}" srcOrd="1" destOrd="0" presId="urn:microsoft.com/office/officeart/2008/layout/HorizontalMultiLevelHierarchy"/>
    <dgm:cxn modelId="{CB0D48F4-5284-4B05-8919-EBF7D0ABAE7B}" type="presParOf" srcId="{E6E6B819-A277-4035-81DC-A2D3542699B6}" destId="{FD040FF2-C9BA-4CF6-A085-8ABAAC755036}" srcOrd="10" destOrd="0" presId="urn:microsoft.com/office/officeart/2008/layout/HorizontalMultiLevelHierarchy"/>
    <dgm:cxn modelId="{D382A6DF-9A94-4A6B-929B-260AE9758C3F}" type="presParOf" srcId="{FD040FF2-C9BA-4CF6-A085-8ABAAC755036}" destId="{94009F42-FECE-4161-BA87-BF5BA0ABC4EC}" srcOrd="0" destOrd="0" presId="urn:microsoft.com/office/officeart/2008/layout/HorizontalMultiLevelHierarchy"/>
    <dgm:cxn modelId="{576D7D49-5B69-460D-BDCE-EF0FDF6E4C18}" type="presParOf" srcId="{E6E6B819-A277-4035-81DC-A2D3542699B6}" destId="{C2807095-D0A7-4DC1-8AF5-DA893A00C12C}" srcOrd="11" destOrd="0" presId="urn:microsoft.com/office/officeart/2008/layout/HorizontalMultiLevelHierarchy"/>
    <dgm:cxn modelId="{329D392C-9D5C-4682-A979-201527807BC0}" type="presParOf" srcId="{C2807095-D0A7-4DC1-8AF5-DA893A00C12C}" destId="{3938FEF2-C23C-4D7D-909F-07AEEC5B990C}" srcOrd="0" destOrd="0" presId="urn:microsoft.com/office/officeart/2008/layout/HorizontalMultiLevelHierarchy"/>
    <dgm:cxn modelId="{6BE920E9-1066-4330-B210-F4A71F45F894}" type="presParOf" srcId="{C2807095-D0A7-4DC1-8AF5-DA893A00C12C}" destId="{2EA2167D-33F9-4AFC-A716-9D3781982C57}" srcOrd="1" destOrd="0" presId="urn:microsoft.com/office/officeart/2008/layout/HorizontalMultiLevelHierarchy"/>
    <dgm:cxn modelId="{B0934F7D-6404-4E67-BD0D-9A987566B3B9}" type="presParOf" srcId="{E6E6B819-A277-4035-81DC-A2D3542699B6}" destId="{8F5C6A79-A1EB-4257-A8C7-3E8568FC39BC}" srcOrd="12" destOrd="0" presId="urn:microsoft.com/office/officeart/2008/layout/HorizontalMultiLevelHierarchy"/>
    <dgm:cxn modelId="{5A2497E6-AABD-4796-822E-96F9EDBB04A4}" type="presParOf" srcId="{8F5C6A79-A1EB-4257-A8C7-3E8568FC39BC}" destId="{1048985E-5B4B-47B2-AAAF-076394CAF8C8}" srcOrd="0" destOrd="0" presId="urn:microsoft.com/office/officeart/2008/layout/HorizontalMultiLevelHierarchy"/>
    <dgm:cxn modelId="{44612A85-8CBC-4433-A3DE-289691697F91}" type="presParOf" srcId="{E6E6B819-A277-4035-81DC-A2D3542699B6}" destId="{38320F33-8D82-4C6C-80B6-DFED5F7C7339}" srcOrd="13" destOrd="0" presId="urn:microsoft.com/office/officeart/2008/layout/HorizontalMultiLevelHierarchy"/>
    <dgm:cxn modelId="{1A121BA9-4D86-4E09-946F-B5F903873369}" type="presParOf" srcId="{38320F33-8D82-4C6C-80B6-DFED5F7C7339}" destId="{6569CC93-13E9-4BCD-872C-D42AC0A11BDD}" srcOrd="0" destOrd="0" presId="urn:microsoft.com/office/officeart/2008/layout/HorizontalMultiLevelHierarchy"/>
    <dgm:cxn modelId="{99FFE1B9-4AA5-44A4-A76B-E812924EBEEB}" type="presParOf" srcId="{38320F33-8D82-4C6C-80B6-DFED5F7C7339}" destId="{A9000B1D-E53C-4F80-81EA-6CEA558CC775}" srcOrd="1" destOrd="0" presId="urn:microsoft.com/office/officeart/2008/layout/HorizontalMultiLevelHierarchy"/>
    <dgm:cxn modelId="{0FC16DBF-7636-4542-9B7C-27066963F65A}" type="presParOf" srcId="{E6E6B819-A277-4035-81DC-A2D3542699B6}" destId="{DC99798B-5A63-4F13-A4DE-ECC5E04F3341}" srcOrd="14" destOrd="0" presId="urn:microsoft.com/office/officeart/2008/layout/HorizontalMultiLevelHierarchy"/>
    <dgm:cxn modelId="{88BC4F1D-63C5-4D10-87D2-07314DDAB37B}" type="presParOf" srcId="{DC99798B-5A63-4F13-A4DE-ECC5E04F3341}" destId="{1F4F24C2-ADFA-4133-94D0-EA68303B37B9}" srcOrd="0" destOrd="0" presId="urn:microsoft.com/office/officeart/2008/layout/HorizontalMultiLevelHierarchy"/>
    <dgm:cxn modelId="{4C2F8641-D823-4F98-8FA1-398AF1F772E2}" type="presParOf" srcId="{E6E6B819-A277-4035-81DC-A2D3542699B6}" destId="{642B970A-2723-4676-9834-A14E15C3BDA8}" srcOrd="15" destOrd="0" presId="urn:microsoft.com/office/officeart/2008/layout/HorizontalMultiLevelHierarchy"/>
    <dgm:cxn modelId="{4FF3B197-7D24-4276-AD86-A6A5273EF6D0}" type="presParOf" srcId="{642B970A-2723-4676-9834-A14E15C3BDA8}" destId="{3538F32C-1DD3-4FBE-81F3-2F4586560716}" srcOrd="0" destOrd="0" presId="urn:microsoft.com/office/officeart/2008/layout/HorizontalMultiLevelHierarchy"/>
    <dgm:cxn modelId="{943501B1-8A80-4A48-BA81-499D2D900814}" type="presParOf" srcId="{642B970A-2723-4676-9834-A14E15C3BDA8}" destId="{2247672C-7143-41F5-9D4B-5775E337AF29}" srcOrd="1" destOrd="0" presId="urn:microsoft.com/office/officeart/2008/layout/HorizontalMultiLevelHierarchy"/>
    <dgm:cxn modelId="{FFFE9CCD-B22D-46AC-B8E6-064B1E31033E}" type="presParOf" srcId="{E6E6B819-A277-4035-81DC-A2D3542699B6}" destId="{C9C37914-48A3-463C-9BC4-0BDE102618A6}" srcOrd="16" destOrd="0" presId="urn:microsoft.com/office/officeart/2008/layout/HorizontalMultiLevelHierarchy"/>
    <dgm:cxn modelId="{41FB14CD-9D0D-443E-8E3D-12422CE1D246}" type="presParOf" srcId="{C9C37914-48A3-463C-9BC4-0BDE102618A6}" destId="{51CBAE7B-C5D7-486E-A09A-FAC7D1B844A7}" srcOrd="0" destOrd="0" presId="urn:microsoft.com/office/officeart/2008/layout/HorizontalMultiLevelHierarchy"/>
    <dgm:cxn modelId="{CB7CE8BA-25E5-4FD3-82FC-9083650CF336}" type="presParOf" srcId="{E6E6B819-A277-4035-81DC-A2D3542699B6}" destId="{B85BF92C-8C72-44E7-860C-C24F3850F806}" srcOrd="17" destOrd="0" presId="urn:microsoft.com/office/officeart/2008/layout/HorizontalMultiLevelHierarchy"/>
    <dgm:cxn modelId="{52B83218-EA75-471D-B86B-F6231242E0F8}" type="presParOf" srcId="{B85BF92C-8C72-44E7-860C-C24F3850F806}" destId="{AEC418C0-CAAC-49FA-89B7-A6E2B22F5196}" srcOrd="0" destOrd="0" presId="urn:microsoft.com/office/officeart/2008/layout/HorizontalMultiLevelHierarchy"/>
    <dgm:cxn modelId="{DD871F04-7255-4FB3-905F-C5C603ED0497}" type="presParOf" srcId="{B85BF92C-8C72-44E7-860C-C24F3850F806}" destId="{21E5E5D7-F18A-4EF9-9D82-EF11E3A18175}" srcOrd="1" destOrd="0" presId="urn:microsoft.com/office/officeart/2008/layout/HorizontalMultiLevelHierarchy"/>
    <dgm:cxn modelId="{B98DF7A3-168F-4B54-BEE2-78BAF21BDC0D}" type="presParOf" srcId="{044152B0-E676-4D0E-88B0-337DB1AD158C}" destId="{542758FC-BF69-4B77-9995-06C37C76268F}" srcOrd="2" destOrd="0" presId="urn:microsoft.com/office/officeart/2008/layout/HorizontalMultiLevelHierarchy"/>
    <dgm:cxn modelId="{FD3DBAC8-4155-46C1-A413-A8B1D66104DA}" type="presParOf" srcId="{542758FC-BF69-4B77-9995-06C37C76268F}" destId="{F0BB0AFE-F3ED-4F5F-A9DB-8A2020AD43CD}" srcOrd="0" destOrd="0" presId="urn:microsoft.com/office/officeart/2008/layout/HorizontalMultiLevelHierarchy"/>
    <dgm:cxn modelId="{3AB73BB2-4060-4CBB-BFE9-35CCBDA23709}" type="presParOf" srcId="{044152B0-E676-4D0E-88B0-337DB1AD158C}" destId="{BA986BD9-5868-467A-A417-9666DDCCB1DA}" srcOrd="3" destOrd="0" presId="urn:microsoft.com/office/officeart/2008/layout/HorizontalMultiLevelHierarchy"/>
    <dgm:cxn modelId="{34F4BD7B-32A2-4E4B-A34A-9001FB44C21F}" type="presParOf" srcId="{BA986BD9-5868-467A-A417-9666DDCCB1DA}" destId="{EAFFF6F1-48F1-45DB-BEC6-6D67A0705382}" srcOrd="0" destOrd="0" presId="urn:microsoft.com/office/officeart/2008/layout/HorizontalMultiLevelHierarchy"/>
    <dgm:cxn modelId="{5D28AA06-D67E-4753-8786-1C926E8E74AA}" type="presParOf" srcId="{BA986BD9-5868-467A-A417-9666DDCCB1DA}" destId="{1863659C-5089-4282-86BF-66260AAF30E2}" srcOrd="1" destOrd="0" presId="urn:microsoft.com/office/officeart/2008/layout/HorizontalMultiLevelHierarchy"/>
    <dgm:cxn modelId="{7D23CD70-3885-4C1E-B749-653970D21FF3}" type="presParOf" srcId="{044152B0-E676-4D0E-88B0-337DB1AD158C}" destId="{86B9D1BA-64B9-4D70-9A35-222FCD1CF000}" srcOrd="4" destOrd="0" presId="urn:microsoft.com/office/officeart/2008/layout/HorizontalMultiLevelHierarchy"/>
    <dgm:cxn modelId="{E3D2E557-23B1-4728-98A3-7189CF23204A}" type="presParOf" srcId="{86B9D1BA-64B9-4D70-9A35-222FCD1CF000}" destId="{4BDD0D95-7EBF-4711-B6E7-2820014860A3}" srcOrd="0" destOrd="0" presId="urn:microsoft.com/office/officeart/2008/layout/HorizontalMultiLevelHierarchy"/>
    <dgm:cxn modelId="{91D0734B-DA43-4A27-ABEE-A10893D4843C}" type="presParOf" srcId="{044152B0-E676-4D0E-88B0-337DB1AD158C}" destId="{2DB4AF9B-E6B7-4CBA-8BE5-A9DED0ED59A7}" srcOrd="5" destOrd="0" presId="urn:microsoft.com/office/officeart/2008/layout/HorizontalMultiLevelHierarchy"/>
    <dgm:cxn modelId="{87B15992-87FA-4DEE-B845-1F2061194A25}" type="presParOf" srcId="{2DB4AF9B-E6B7-4CBA-8BE5-A9DED0ED59A7}" destId="{B8B7F31C-EC81-465A-B925-233C01E5D21D}" srcOrd="0" destOrd="0" presId="urn:microsoft.com/office/officeart/2008/layout/HorizontalMultiLevelHierarchy"/>
    <dgm:cxn modelId="{1D3B2A86-FC36-41E2-82ED-58ADE18FB300}" type="presParOf" srcId="{2DB4AF9B-E6B7-4CBA-8BE5-A9DED0ED59A7}" destId="{35CE5E8E-68D2-4838-B218-59F8449A4902}" srcOrd="1" destOrd="0" presId="urn:microsoft.com/office/officeart/2008/layout/HorizontalMultiLevelHierarchy"/>
    <dgm:cxn modelId="{4FE8A570-7166-4E1B-A6A3-0D1C95CD2755}" type="presParOf" srcId="{044152B0-E676-4D0E-88B0-337DB1AD158C}" destId="{54DCAA1E-AFF4-4C68-82B8-D245535FCD14}" srcOrd="6" destOrd="0" presId="urn:microsoft.com/office/officeart/2008/layout/HorizontalMultiLevelHierarchy"/>
    <dgm:cxn modelId="{99D25385-3805-4311-83F6-1560E9E299A4}" type="presParOf" srcId="{54DCAA1E-AFF4-4C68-82B8-D245535FCD14}" destId="{14C24BF6-AB4D-47DD-A62C-B270999B598E}" srcOrd="0" destOrd="0" presId="urn:microsoft.com/office/officeart/2008/layout/HorizontalMultiLevelHierarchy"/>
    <dgm:cxn modelId="{929B7ECD-3316-4DBC-8655-AAC7501F5C6A}" type="presParOf" srcId="{044152B0-E676-4D0E-88B0-337DB1AD158C}" destId="{993FD06E-5AC7-4FBE-B93D-F36560EB0D80}" srcOrd="7" destOrd="0" presId="urn:microsoft.com/office/officeart/2008/layout/HorizontalMultiLevelHierarchy"/>
    <dgm:cxn modelId="{6C22580D-2682-4EE6-80A8-DB8D9A32E8C3}" type="presParOf" srcId="{993FD06E-5AC7-4FBE-B93D-F36560EB0D80}" destId="{5FD809F0-A30D-4306-B202-4F1C5476DDE1}" srcOrd="0" destOrd="0" presId="urn:microsoft.com/office/officeart/2008/layout/HorizontalMultiLevelHierarchy"/>
    <dgm:cxn modelId="{03919772-9F98-45BC-9926-34D728067542}" type="presParOf" srcId="{993FD06E-5AC7-4FBE-B93D-F36560EB0D80}" destId="{BE5A8888-92E1-412F-866B-06AE3AF5D364}" srcOrd="1" destOrd="0" presId="urn:microsoft.com/office/officeart/2008/layout/HorizontalMultiLevelHierarchy"/>
    <dgm:cxn modelId="{36883EDB-F0D0-4FE7-A652-1078CB5F9D95}" type="presParOf" srcId="{044152B0-E676-4D0E-88B0-337DB1AD158C}" destId="{417462FE-C936-4F93-94DA-391FBC7305A7}" srcOrd="8" destOrd="0" presId="urn:microsoft.com/office/officeart/2008/layout/HorizontalMultiLevelHierarchy"/>
    <dgm:cxn modelId="{C9CED6D8-CC60-4E04-967C-DC7E1001C633}" type="presParOf" srcId="{417462FE-C936-4F93-94DA-391FBC7305A7}" destId="{039149BF-E087-4A9F-8085-5C5B2840C039}" srcOrd="0" destOrd="0" presId="urn:microsoft.com/office/officeart/2008/layout/HorizontalMultiLevelHierarchy"/>
    <dgm:cxn modelId="{2327C9E7-0B43-4B53-8C8F-72AAB3BC5D49}" type="presParOf" srcId="{044152B0-E676-4D0E-88B0-337DB1AD158C}" destId="{C74FF50A-FB94-420E-BC78-75DBDF73812F}" srcOrd="9" destOrd="0" presId="urn:microsoft.com/office/officeart/2008/layout/HorizontalMultiLevelHierarchy"/>
    <dgm:cxn modelId="{DE986820-155D-45E5-A96E-6CFAC48FA7D1}" type="presParOf" srcId="{C74FF50A-FB94-420E-BC78-75DBDF73812F}" destId="{15F16344-77D0-4A7F-A683-97CF5B59DA63}" srcOrd="0" destOrd="0" presId="urn:microsoft.com/office/officeart/2008/layout/HorizontalMultiLevelHierarchy"/>
    <dgm:cxn modelId="{C5E70CEC-29D1-44DA-96CD-EBFF9F257AD9}" type="presParOf" srcId="{C74FF50A-FB94-420E-BC78-75DBDF73812F}" destId="{8D0F9223-98A3-447D-B6FA-34659417854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462FE-C936-4F93-94DA-391FBC7305A7}">
      <dsp:nvSpPr>
        <dsp:cNvPr id="0" name=""/>
        <dsp:cNvSpPr/>
      </dsp:nvSpPr>
      <dsp:spPr>
        <a:xfrm>
          <a:off x="608619" y="2430419"/>
          <a:ext cx="1480940" cy="889518"/>
        </a:xfrm>
        <a:custGeom>
          <a:avLst/>
          <a:gdLst/>
          <a:ahLst/>
          <a:cxnLst/>
          <a:rect l="0" t="0" r="0" b="0"/>
          <a:pathLst>
            <a:path>
              <a:moveTo>
                <a:pt x="0" y="0"/>
              </a:moveTo>
              <a:lnTo>
                <a:pt x="740470" y="0"/>
              </a:lnTo>
              <a:lnTo>
                <a:pt x="740470" y="889518"/>
              </a:lnTo>
              <a:lnTo>
                <a:pt x="1480940" y="889518"/>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305901" y="2831989"/>
        <a:ext cx="86377" cy="86377"/>
      </dsp:txXfrm>
    </dsp:sp>
    <dsp:sp modelId="{54DCAA1E-AFF4-4C68-82B8-D245535FCD14}">
      <dsp:nvSpPr>
        <dsp:cNvPr id="0" name=""/>
        <dsp:cNvSpPr/>
      </dsp:nvSpPr>
      <dsp:spPr>
        <a:xfrm>
          <a:off x="608619" y="2430419"/>
          <a:ext cx="1480940" cy="496356"/>
        </a:xfrm>
        <a:custGeom>
          <a:avLst/>
          <a:gdLst/>
          <a:ahLst/>
          <a:cxnLst/>
          <a:rect l="0" t="0" r="0" b="0"/>
          <a:pathLst>
            <a:path>
              <a:moveTo>
                <a:pt x="0" y="0"/>
              </a:moveTo>
              <a:lnTo>
                <a:pt x="740470" y="0"/>
              </a:lnTo>
              <a:lnTo>
                <a:pt x="740470" y="496356"/>
              </a:lnTo>
              <a:lnTo>
                <a:pt x="1480940" y="49635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10042" y="2639549"/>
        <a:ext cx="78095" cy="78095"/>
      </dsp:txXfrm>
    </dsp:sp>
    <dsp:sp modelId="{86B9D1BA-64B9-4D70-9A35-222FCD1CF000}">
      <dsp:nvSpPr>
        <dsp:cNvPr id="0" name=""/>
        <dsp:cNvSpPr/>
      </dsp:nvSpPr>
      <dsp:spPr>
        <a:xfrm>
          <a:off x="608619" y="2430419"/>
          <a:ext cx="1480940" cy="103194"/>
        </a:xfrm>
        <a:custGeom>
          <a:avLst/>
          <a:gdLst/>
          <a:ahLst/>
          <a:cxnLst/>
          <a:rect l="0" t="0" r="0" b="0"/>
          <a:pathLst>
            <a:path>
              <a:moveTo>
                <a:pt x="0" y="0"/>
              </a:moveTo>
              <a:lnTo>
                <a:pt x="740470" y="0"/>
              </a:lnTo>
              <a:lnTo>
                <a:pt x="740470" y="103194"/>
              </a:lnTo>
              <a:lnTo>
                <a:pt x="1480940" y="10319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11976" y="2444903"/>
        <a:ext cx="74226" cy="74226"/>
      </dsp:txXfrm>
    </dsp:sp>
    <dsp:sp modelId="{542758FC-BF69-4B77-9995-06C37C76268F}">
      <dsp:nvSpPr>
        <dsp:cNvPr id="0" name=""/>
        <dsp:cNvSpPr/>
      </dsp:nvSpPr>
      <dsp:spPr>
        <a:xfrm>
          <a:off x="608619" y="2140452"/>
          <a:ext cx="1480940" cy="289966"/>
        </a:xfrm>
        <a:custGeom>
          <a:avLst/>
          <a:gdLst/>
          <a:ahLst/>
          <a:cxnLst/>
          <a:rect l="0" t="0" r="0" b="0"/>
          <a:pathLst>
            <a:path>
              <a:moveTo>
                <a:pt x="0" y="289966"/>
              </a:moveTo>
              <a:lnTo>
                <a:pt x="740470" y="289966"/>
              </a:lnTo>
              <a:lnTo>
                <a:pt x="740470" y="0"/>
              </a:lnTo>
              <a:lnTo>
                <a:pt x="1480940"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11363" y="2247709"/>
        <a:ext cx="75453" cy="75453"/>
      </dsp:txXfrm>
    </dsp:sp>
    <dsp:sp modelId="{C9C37914-48A3-463C-9BC4-0BDE102618A6}">
      <dsp:nvSpPr>
        <dsp:cNvPr id="0" name=""/>
        <dsp:cNvSpPr/>
      </dsp:nvSpPr>
      <dsp:spPr>
        <a:xfrm>
          <a:off x="4759039" y="1747290"/>
          <a:ext cx="1480940" cy="1890951"/>
        </a:xfrm>
        <a:custGeom>
          <a:avLst/>
          <a:gdLst/>
          <a:ahLst/>
          <a:cxnLst/>
          <a:rect l="0" t="0" r="0" b="0"/>
          <a:pathLst>
            <a:path>
              <a:moveTo>
                <a:pt x="0" y="0"/>
              </a:moveTo>
              <a:lnTo>
                <a:pt x="740470" y="0"/>
              </a:lnTo>
              <a:lnTo>
                <a:pt x="740470" y="1890951"/>
              </a:lnTo>
              <a:lnTo>
                <a:pt x="1480940" y="189095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439463" y="2632720"/>
        <a:ext cx="120092" cy="120092"/>
      </dsp:txXfrm>
    </dsp:sp>
    <dsp:sp modelId="{DC99798B-5A63-4F13-A4DE-ECC5E04F3341}">
      <dsp:nvSpPr>
        <dsp:cNvPr id="0" name=""/>
        <dsp:cNvSpPr/>
      </dsp:nvSpPr>
      <dsp:spPr>
        <a:xfrm>
          <a:off x="4759039" y="1747290"/>
          <a:ext cx="1480940" cy="1509670"/>
        </a:xfrm>
        <a:custGeom>
          <a:avLst/>
          <a:gdLst/>
          <a:ahLst/>
          <a:cxnLst/>
          <a:rect l="0" t="0" r="0" b="0"/>
          <a:pathLst>
            <a:path>
              <a:moveTo>
                <a:pt x="0" y="0"/>
              </a:moveTo>
              <a:lnTo>
                <a:pt x="740470" y="0"/>
              </a:lnTo>
              <a:lnTo>
                <a:pt x="740470" y="1509670"/>
              </a:lnTo>
              <a:lnTo>
                <a:pt x="1480940" y="150967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446640" y="2449256"/>
        <a:ext cx="105738" cy="105738"/>
      </dsp:txXfrm>
    </dsp:sp>
    <dsp:sp modelId="{8F5C6A79-A1EB-4257-A8C7-3E8568FC39BC}">
      <dsp:nvSpPr>
        <dsp:cNvPr id="0" name=""/>
        <dsp:cNvSpPr/>
      </dsp:nvSpPr>
      <dsp:spPr>
        <a:xfrm>
          <a:off x="4759039" y="1747290"/>
          <a:ext cx="1480940" cy="1105468"/>
        </a:xfrm>
        <a:custGeom>
          <a:avLst/>
          <a:gdLst/>
          <a:ahLst/>
          <a:cxnLst/>
          <a:rect l="0" t="0" r="0" b="0"/>
          <a:pathLst>
            <a:path>
              <a:moveTo>
                <a:pt x="0" y="0"/>
              </a:moveTo>
              <a:lnTo>
                <a:pt x="740470" y="0"/>
              </a:lnTo>
              <a:lnTo>
                <a:pt x="740470" y="1105468"/>
              </a:lnTo>
              <a:lnTo>
                <a:pt x="1480940" y="110546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53309" y="2253824"/>
        <a:ext cx="92401" cy="92401"/>
      </dsp:txXfrm>
    </dsp:sp>
    <dsp:sp modelId="{FD040FF2-C9BA-4CF6-A085-8ABAAC755036}">
      <dsp:nvSpPr>
        <dsp:cNvPr id="0" name=""/>
        <dsp:cNvSpPr/>
      </dsp:nvSpPr>
      <dsp:spPr>
        <a:xfrm>
          <a:off x="4759039" y="1747290"/>
          <a:ext cx="1480940" cy="694904"/>
        </a:xfrm>
        <a:custGeom>
          <a:avLst/>
          <a:gdLst/>
          <a:ahLst/>
          <a:cxnLst/>
          <a:rect l="0" t="0" r="0" b="0"/>
          <a:pathLst>
            <a:path>
              <a:moveTo>
                <a:pt x="0" y="0"/>
              </a:moveTo>
              <a:lnTo>
                <a:pt x="740470" y="0"/>
              </a:lnTo>
              <a:lnTo>
                <a:pt x="740470" y="694904"/>
              </a:lnTo>
              <a:lnTo>
                <a:pt x="1480940" y="69490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8613" y="2053846"/>
        <a:ext cx="81793" cy="81793"/>
      </dsp:txXfrm>
    </dsp:sp>
    <dsp:sp modelId="{EA36270F-C45B-4D8C-9C43-848734304A75}">
      <dsp:nvSpPr>
        <dsp:cNvPr id="0" name=""/>
        <dsp:cNvSpPr/>
      </dsp:nvSpPr>
      <dsp:spPr>
        <a:xfrm>
          <a:off x="4759039" y="1747290"/>
          <a:ext cx="1480940" cy="304799"/>
        </a:xfrm>
        <a:custGeom>
          <a:avLst/>
          <a:gdLst/>
          <a:ahLst/>
          <a:cxnLst/>
          <a:rect l="0" t="0" r="0" b="0"/>
          <a:pathLst>
            <a:path>
              <a:moveTo>
                <a:pt x="0" y="0"/>
              </a:moveTo>
              <a:lnTo>
                <a:pt x="740470" y="0"/>
              </a:lnTo>
              <a:lnTo>
                <a:pt x="740470" y="304799"/>
              </a:lnTo>
              <a:lnTo>
                <a:pt x="1480940" y="304799"/>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1710" y="1861891"/>
        <a:ext cx="75599" cy="75599"/>
      </dsp:txXfrm>
    </dsp:sp>
    <dsp:sp modelId="{73178202-AA30-413E-877A-DE0898FD4A13}">
      <dsp:nvSpPr>
        <dsp:cNvPr id="0" name=""/>
        <dsp:cNvSpPr/>
      </dsp:nvSpPr>
      <dsp:spPr>
        <a:xfrm>
          <a:off x="4759039" y="1617671"/>
          <a:ext cx="1480940" cy="91440"/>
        </a:xfrm>
        <a:custGeom>
          <a:avLst/>
          <a:gdLst/>
          <a:ahLst/>
          <a:cxnLst/>
          <a:rect l="0" t="0" r="0" b="0"/>
          <a:pathLst>
            <a:path>
              <a:moveTo>
                <a:pt x="0" y="129619"/>
              </a:moveTo>
              <a:lnTo>
                <a:pt x="740470" y="129619"/>
              </a:lnTo>
              <a:lnTo>
                <a:pt x="740470" y="45720"/>
              </a:lnTo>
              <a:lnTo>
                <a:pt x="1480940" y="457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2427" y="1626308"/>
        <a:ext cx="74165" cy="74165"/>
      </dsp:txXfrm>
    </dsp:sp>
    <dsp:sp modelId="{B9BA3461-2AF6-41B3-91E5-9D1842B5C966}">
      <dsp:nvSpPr>
        <dsp:cNvPr id="0" name=""/>
        <dsp:cNvSpPr/>
      </dsp:nvSpPr>
      <dsp:spPr>
        <a:xfrm>
          <a:off x="4759039" y="1268349"/>
          <a:ext cx="1480940" cy="478941"/>
        </a:xfrm>
        <a:custGeom>
          <a:avLst/>
          <a:gdLst/>
          <a:ahLst/>
          <a:cxnLst/>
          <a:rect l="0" t="0" r="0" b="0"/>
          <a:pathLst>
            <a:path>
              <a:moveTo>
                <a:pt x="0" y="478941"/>
              </a:moveTo>
              <a:lnTo>
                <a:pt x="740470" y="478941"/>
              </a:lnTo>
              <a:lnTo>
                <a:pt x="740470" y="0"/>
              </a:lnTo>
              <a:lnTo>
                <a:pt x="1480940"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0598" y="1468908"/>
        <a:ext cx="77823" cy="77823"/>
      </dsp:txXfrm>
    </dsp:sp>
    <dsp:sp modelId="{5633B36B-604A-406B-9777-AFA3C33DE702}">
      <dsp:nvSpPr>
        <dsp:cNvPr id="0" name=""/>
        <dsp:cNvSpPr/>
      </dsp:nvSpPr>
      <dsp:spPr>
        <a:xfrm>
          <a:off x="4759039" y="863084"/>
          <a:ext cx="1480940" cy="884206"/>
        </a:xfrm>
        <a:custGeom>
          <a:avLst/>
          <a:gdLst/>
          <a:ahLst/>
          <a:cxnLst/>
          <a:rect l="0" t="0" r="0" b="0"/>
          <a:pathLst>
            <a:path>
              <a:moveTo>
                <a:pt x="0" y="884206"/>
              </a:moveTo>
              <a:lnTo>
                <a:pt x="740470" y="884206"/>
              </a:lnTo>
              <a:lnTo>
                <a:pt x="740470" y="0"/>
              </a:lnTo>
              <a:lnTo>
                <a:pt x="1480940"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56389" y="1262067"/>
        <a:ext cx="86241" cy="86241"/>
      </dsp:txXfrm>
    </dsp:sp>
    <dsp:sp modelId="{64E174C8-3147-4027-ACD2-FCC731A7BF41}">
      <dsp:nvSpPr>
        <dsp:cNvPr id="0" name=""/>
        <dsp:cNvSpPr/>
      </dsp:nvSpPr>
      <dsp:spPr>
        <a:xfrm>
          <a:off x="4759039" y="461204"/>
          <a:ext cx="1480940" cy="1286086"/>
        </a:xfrm>
        <a:custGeom>
          <a:avLst/>
          <a:gdLst/>
          <a:ahLst/>
          <a:cxnLst/>
          <a:rect l="0" t="0" r="0" b="0"/>
          <a:pathLst>
            <a:path>
              <a:moveTo>
                <a:pt x="0" y="1286086"/>
              </a:moveTo>
              <a:lnTo>
                <a:pt x="740470" y="1286086"/>
              </a:lnTo>
              <a:lnTo>
                <a:pt x="740470" y="0"/>
              </a:lnTo>
              <a:lnTo>
                <a:pt x="1480940"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450474" y="1055211"/>
        <a:ext cx="98071" cy="98071"/>
      </dsp:txXfrm>
    </dsp:sp>
    <dsp:sp modelId="{8EB420F3-B9CE-4CD4-B0C9-71747328A5A1}">
      <dsp:nvSpPr>
        <dsp:cNvPr id="0" name=""/>
        <dsp:cNvSpPr/>
      </dsp:nvSpPr>
      <dsp:spPr>
        <a:xfrm>
          <a:off x="3408144" y="1701570"/>
          <a:ext cx="208058" cy="91440"/>
        </a:xfrm>
        <a:custGeom>
          <a:avLst/>
          <a:gdLst/>
          <a:ahLst/>
          <a:cxnLst/>
          <a:rect l="0" t="0" r="0" b="0"/>
          <a:pathLst>
            <a:path>
              <a:moveTo>
                <a:pt x="0" y="45720"/>
              </a:moveTo>
              <a:lnTo>
                <a:pt x="208058" y="4572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6972" y="1742089"/>
        <a:ext cx="10402" cy="10402"/>
      </dsp:txXfrm>
    </dsp:sp>
    <dsp:sp modelId="{B60CD661-6796-41EC-89F4-6E0CA4ADF7E5}">
      <dsp:nvSpPr>
        <dsp:cNvPr id="0" name=""/>
        <dsp:cNvSpPr/>
      </dsp:nvSpPr>
      <dsp:spPr>
        <a:xfrm>
          <a:off x="608619" y="1747290"/>
          <a:ext cx="1480940" cy="683128"/>
        </a:xfrm>
        <a:custGeom>
          <a:avLst/>
          <a:gdLst/>
          <a:ahLst/>
          <a:cxnLst/>
          <a:rect l="0" t="0" r="0" b="0"/>
          <a:pathLst>
            <a:path>
              <a:moveTo>
                <a:pt x="0" y="683128"/>
              </a:moveTo>
              <a:lnTo>
                <a:pt x="740470" y="683128"/>
              </a:lnTo>
              <a:lnTo>
                <a:pt x="740470" y="0"/>
              </a:lnTo>
              <a:lnTo>
                <a:pt x="1480940"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08317" y="2048082"/>
        <a:ext cx="81545" cy="81545"/>
      </dsp:txXfrm>
    </dsp:sp>
    <dsp:sp modelId="{51B4813D-53D8-4BA0-B216-BF1C5E3A7782}">
      <dsp:nvSpPr>
        <dsp:cNvPr id="0" name=""/>
        <dsp:cNvSpPr/>
      </dsp:nvSpPr>
      <dsp:spPr>
        <a:xfrm rot="16200000">
          <a:off x="-1827701" y="2126109"/>
          <a:ext cx="4264022" cy="6086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Nutrition of the student</a:t>
          </a:r>
        </a:p>
      </dsp:txBody>
      <dsp:txXfrm>
        <a:off x="-1827701" y="2126109"/>
        <a:ext cx="4264022" cy="608619"/>
      </dsp:txXfrm>
    </dsp:sp>
    <dsp:sp modelId="{91E4F339-2E44-4CBB-AB43-6F8DB4325B95}">
      <dsp:nvSpPr>
        <dsp:cNvPr id="0" name=""/>
        <dsp:cNvSpPr/>
      </dsp:nvSpPr>
      <dsp:spPr>
        <a:xfrm>
          <a:off x="2089560" y="1590355"/>
          <a:ext cx="1318583" cy="3138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Caloric Requirments</a:t>
          </a:r>
        </a:p>
      </dsp:txBody>
      <dsp:txXfrm>
        <a:off x="2089560" y="1590355"/>
        <a:ext cx="1318583" cy="313870"/>
      </dsp:txXfrm>
    </dsp:sp>
    <dsp:sp modelId="{E595E68E-008F-4A02-87E0-67AE073A12E4}">
      <dsp:nvSpPr>
        <dsp:cNvPr id="0" name=""/>
        <dsp:cNvSpPr/>
      </dsp:nvSpPr>
      <dsp:spPr>
        <a:xfrm>
          <a:off x="3616203" y="1558637"/>
          <a:ext cx="1142836" cy="3773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Healthy eating</a:t>
          </a:r>
        </a:p>
      </dsp:txBody>
      <dsp:txXfrm>
        <a:off x="3616203" y="1558637"/>
        <a:ext cx="1142836" cy="377306"/>
      </dsp:txXfrm>
    </dsp:sp>
    <dsp:sp modelId="{123B5EB2-9B44-4FED-81CE-203DE28334E9}">
      <dsp:nvSpPr>
        <dsp:cNvPr id="0" name=""/>
        <dsp:cNvSpPr/>
      </dsp:nvSpPr>
      <dsp:spPr>
        <a:xfrm>
          <a:off x="6239980" y="302622"/>
          <a:ext cx="1040294" cy="3171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rPr>
            <a:t>Vegetables</a:t>
          </a:r>
        </a:p>
      </dsp:txBody>
      <dsp:txXfrm>
        <a:off x="6239980" y="302622"/>
        <a:ext cx="1040294" cy="317163"/>
      </dsp:txXfrm>
    </dsp:sp>
    <dsp:sp modelId="{7EC14E18-4CE9-4DAE-9F77-C7844CB6DCAA}">
      <dsp:nvSpPr>
        <dsp:cNvPr id="0" name=""/>
        <dsp:cNvSpPr/>
      </dsp:nvSpPr>
      <dsp:spPr>
        <a:xfrm>
          <a:off x="6239980" y="704503"/>
          <a:ext cx="1040294" cy="3171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rPr>
            <a:t>Fruits</a:t>
          </a:r>
        </a:p>
      </dsp:txBody>
      <dsp:txXfrm>
        <a:off x="6239980" y="704503"/>
        <a:ext cx="1040294" cy="317163"/>
      </dsp:txXfrm>
    </dsp:sp>
    <dsp:sp modelId="{740CB761-F430-47F3-9843-4839F0F1750E}">
      <dsp:nvSpPr>
        <dsp:cNvPr id="0" name=""/>
        <dsp:cNvSpPr/>
      </dsp:nvSpPr>
      <dsp:spPr>
        <a:xfrm>
          <a:off x="6239980" y="1109767"/>
          <a:ext cx="1040294" cy="3171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rPr>
            <a:t>Grains</a:t>
          </a:r>
        </a:p>
      </dsp:txBody>
      <dsp:txXfrm>
        <a:off x="6239980" y="1109767"/>
        <a:ext cx="1040294" cy="317163"/>
      </dsp:txXfrm>
    </dsp:sp>
    <dsp:sp modelId="{6D80186C-9909-4559-9BF9-0F138562106E}">
      <dsp:nvSpPr>
        <dsp:cNvPr id="0" name=""/>
        <dsp:cNvSpPr/>
      </dsp:nvSpPr>
      <dsp:spPr>
        <a:xfrm>
          <a:off x="6239980" y="1504810"/>
          <a:ext cx="1040294" cy="3171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rPr>
            <a:t>Dairy</a:t>
          </a:r>
        </a:p>
      </dsp:txBody>
      <dsp:txXfrm>
        <a:off x="6239980" y="1504810"/>
        <a:ext cx="1040294" cy="317163"/>
      </dsp:txXfrm>
    </dsp:sp>
    <dsp:sp modelId="{0D938751-BA4B-4626-8CF8-95116A0B323B}">
      <dsp:nvSpPr>
        <dsp:cNvPr id="0" name=""/>
        <dsp:cNvSpPr/>
      </dsp:nvSpPr>
      <dsp:spPr>
        <a:xfrm>
          <a:off x="6239980" y="1893509"/>
          <a:ext cx="1040294" cy="3171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rPr>
            <a:t>Protiens</a:t>
          </a:r>
        </a:p>
      </dsp:txBody>
      <dsp:txXfrm>
        <a:off x="6239980" y="1893509"/>
        <a:ext cx="1040294" cy="317163"/>
      </dsp:txXfrm>
    </dsp:sp>
    <dsp:sp modelId="{3938FEF2-C23C-4D7D-909F-07AEEC5B990C}">
      <dsp:nvSpPr>
        <dsp:cNvPr id="0" name=""/>
        <dsp:cNvSpPr/>
      </dsp:nvSpPr>
      <dsp:spPr>
        <a:xfrm>
          <a:off x="6239980" y="2283613"/>
          <a:ext cx="1040294" cy="3171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rPr>
            <a:t>Oils</a:t>
          </a:r>
        </a:p>
      </dsp:txBody>
      <dsp:txXfrm>
        <a:off x="6239980" y="2283613"/>
        <a:ext cx="1040294" cy="317163"/>
      </dsp:txXfrm>
    </dsp:sp>
    <dsp:sp modelId="{6569CC93-13E9-4BCD-872C-D42AC0A11BDD}">
      <dsp:nvSpPr>
        <dsp:cNvPr id="0" name=""/>
        <dsp:cNvSpPr/>
      </dsp:nvSpPr>
      <dsp:spPr>
        <a:xfrm>
          <a:off x="6239980" y="2694177"/>
          <a:ext cx="1040294" cy="3171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rPr>
            <a:t>Added Sugars</a:t>
          </a:r>
        </a:p>
      </dsp:txBody>
      <dsp:txXfrm>
        <a:off x="6239980" y="2694177"/>
        <a:ext cx="1040294" cy="317163"/>
      </dsp:txXfrm>
    </dsp:sp>
    <dsp:sp modelId="{3538F32C-1DD3-4FBE-81F3-2F4586560716}">
      <dsp:nvSpPr>
        <dsp:cNvPr id="0" name=""/>
        <dsp:cNvSpPr/>
      </dsp:nvSpPr>
      <dsp:spPr>
        <a:xfrm>
          <a:off x="6239980" y="3098379"/>
          <a:ext cx="1040294" cy="3171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rPr>
            <a:t>Saturated Fats</a:t>
          </a:r>
        </a:p>
      </dsp:txBody>
      <dsp:txXfrm>
        <a:off x="6239980" y="3098379"/>
        <a:ext cx="1040294" cy="317163"/>
      </dsp:txXfrm>
    </dsp:sp>
    <dsp:sp modelId="{AEC418C0-CAAC-49FA-89B7-A6E2B22F5196}">
      <dsp:nvSpPr>
        <dsp:cNvPr id="0" name=""/>
        <dsp:cNvSpPr/>
      </dsp:nvSpPr>
      <dsp:spPr>
        <a:xfrm>
          <a:off x="6239980" y="3479660"/>
          <a:ext cx="1040294" cy="3171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rPr>
            <a:t>Sodum</a:t>
          </a:r>
        </a:p>
      </dsp:txBody>
      <dsp:txXfrm>
        <a:off x="6239980" y="3479660"/>
        <a:ext cx="1040294" cy="317163"/>
      </dsp:txXfrm>
    </dsp:sp>
    <dsp:sp modelId="{EAFFF6F1-48F1-45DB-BEC6-6D67A0705382}">
      <dsp:nvSpPr>
        <dsp:cNvPr id="0" name=""/>
        <dsp:cNvSpPr/>
      </dsp:nvSpPr>
      <dsp:spPr>
        <a:xfrm>
          <a:off x="2089560" y="1983517"/>
          <a:ext cx="1318583" cy="3138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Alcohol</a:t>
          </a:r>
        </a:p>
      </dsp:txBody>
      <dsp:txXfrm>
        <a:off x="2089560" y="1983517"/>
        <a:ext cx="1318583" cy="313870"/>
      </dsp:txXfrm>
    </dsp:sp>
    <dsp:sp modelId="{B8B7F31C-EC81-465A-B925-233C01E5D21D}">
      <dsp:nvSpPr>
        <dsp:cNvPr id="0" name=""/>
        <dsp:cNvSpPr/>
      </dsp:nvSpPr>
      <dsp:spPr>
        <a:xfrm>
          <a:off x="2089560" y="2376678"/>
          <a:ext cx="1318583" cy="3138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Caffeine</a:t>
          </a:r>
        </a:p>
      </dsp:txBody>
      <dsp:txXfrm>
        <a:off x="2089560" y="2376678"/>
        <a:ext cx="1318583" cy="313870"/>
      </dsp:txXfrm>
    </dsp:sp>
    <dsp:sp modelId="{5FD809F0-A30D-4306-B202-4F1C5476DDE1}">
      <dsp:nvSpPr>
        <dsp:cNvPr id="0" name=""/>
        <dsp:cNvSpPr/>
      </dsp:nvSpPr>
      <dsp:spPr>
        <a:xfrm>
          <a:off x="2089560" y="2769840"/>
          <a:ext cx="1318583" cy="3138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Healthy Brain Food</a:t>
          </a:r>
        </a:p>
      </dsp:txBody>
      <dsp:txXfrm>
        <a:off x="2089560" y="2769840"/>
        <a:ext cx="1318583" cy="313870"/>
      </dsp:txXfrm>
    </dsp:sp>
    <dsp:sp modelId="{15F16344-77D0-4A7F-A683-97CF5B59DA63}">
      <dsp:nvSpPr>
        <dsp:cNvPr id="0" name=""/>
        <dsp:cNvSpPr/>
      </dsp:nvSpPr>
      <dsp:spPr>
        <a:xfrm>
          <a:off x="2089560" y="3163001"/>
          <a:ext cx="1318583" cy="3138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Optimal vs Typical</a:t>
          </a:r>
        </a:p>
      </dsp:txBody>
      <dsp:txXfrm>
        <a:off x="2089560" y="3163001"/>
        <a:ext cx="1318583" cy="31387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6/22/2020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6/22/2020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6/22/2020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65.xml"/><Relationship Id="rId3" Type="http://schemas.openxmlformats.org/officeDocument/2006/relationships/slide" Target="slide11.xml"/><Relationship Id="rId7" Type="http://schemas.openxmlformats.org/officeDocument/2006/relationships/slide" Target="slide32.xml"/><Relationship Id="rId12" Type="http://schemas.openxmlformats.org/officeDocument/2006/relationships/slide" Target="slide58.xml"/><Relationship Id="rId2" Type="http://schemas.openxmlformats.org/officeDocument/2006/relationships/slide" Target="slide7.xml"/><Relationship Id="rId16" Type="http://schemas.openxmlformats.org/officeDocument/2006/relationships/slide" Target="slide83.xml"/><Relationship Id="rId1" Type="http://schemas.openxmlformats.org/officeDocument/2006/relationships/slideLayout" Target="../slideLayouts/slideLayout3.xml"/><Relationship Id="rId6" Type="http://schemas.openxmlformats.org/officeDocument/2006/relationships/slide" Target="slide27.xml"/><Relationship Id="rId11" Type="http://schemas.openxmlformats.org/officeDocument/2006/relationships/slide" Target="slide53.xml"/><Relationship Id="rId5" Type="http://schemas.openxmlformats.org/officeDocument/2006/relationships/slide" Target="slide23.xml"/><Relationship Id="rId15" Type="http://schemas.openxmlformats.org/officeDocument/2006/relationships/slide" Target="slide77.xml"/><Relationship Id="rId10" Type="http://schemas.openxmlformats.org/officeDocument/2006/relationships/slide" Target="slide46.xml"/><Relationship Id="rId4" Type="http://schemas.openxmlformats.org/officeDocument/2006/relationships/slide" Target="slide18.xml"/><Relationship Id="rId9" Type="http://schemas.openxmlformats.org/officeDocument/2006/relationships/slide" Target="slide42.xml"/><Relationship Id="rId14" Type="http://schemas.openxmlformats.org/officeDocument/2006/relationships/slide" Target="slide7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file:///C:\Users\Test\Downloads\2WeekMenusAndFoodGroupContent.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7.emf"/></Relationships>
</file>

<file path=ppt/slides/_rels/slide88.xml.rels><?xml version="1.0" encoding="UTF-8" standalone="yes"?>
<Relationships xmlns="http://schemas.openxmlformats.org/package/2006/relationships"><Relationship Id="rId3" Type="http://schemas.openxmlformats.org/officeDocument/2006/relationships/oleObject" Target="file:///C:\Users\Test\Downloads\Sample_Menus-2000Cals-DG2010.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8.emf"/></Relationships>
</file>

<file path=ppt/slides/_rels/slide89.xml.rels><?xml version="1.0" encoding="UTF-8" standalone="yes"?>
<Relationships xmlns="http://schemas.openxmlformats.org/package/2006/relationships"><Relationship Id="rId3" Type="http://schemas.openxmlformats.org/officeDocument/2006/relationships/oleObject" Target="file:///C:\Users\Test\Downloads\GOYAcookbook-EN-HealthyTastyAffordableLatinCooking.pdf"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9.emf"/></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685800"/>
            <a:ext cx="7280274" cy="646331"/>
          </a:xfrm>
          <a:prstGeom prst="rect">
            <a:avLst/>
          </a:prstGeom>
          <a:noFill/>
        </p:spPr>
        <p:txBody>
          <a:bodyPr wrap="square" rtlCol="0">
            <a:spAutoFit/>
          </a:bodyPr>
          <a:lstStyle/>
          <a:p>
            <a:r>
              <a:rPr lang="en-US" sz="3600" dirty="0"/>
              <a:t>Wellness 4A: Nutrition for the Student</a:t>
            </a:r>
          </a:p>
        </p:txBody>
      </p:sp>
      <p:graphicFrame>
        <p:nvGraphicFramePr>
          <p:cNvPr id="6" name="Diagram 5"/>
          <p:cNvGraphicFramePr/>
          <p:nvPr>
            <p:extLst>
              <p:ext uri="{D42A27DB-BD31-4B8C-83A1-F6EECF244321}">
                <p14:modId xmlns:p14="http://schemas.microsoft.com/office/powerpoint/2010/main" val="630136012"/>
              </p:ext>
            </p:extLst>
          </p:nvPr>
        </p:nvGraphicFramePr>
        <p:xfrm>
          <a:off x="873125" y="1828800"/>
          <a:ext cx="7280275" cy="4668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3200400" y="1971675"/>
            <a:ext cx="5105401" cy="3686531"/>
          </a:xfrm>
        </p:spPr>
        <p:txBody>
          <a:bodyPr anchor="t">
            <a:normAutofit/>
          </a:bodyPr>
          <a:lstStyle/>
          <a:p>
            <a:pPr marL="457200" lvl="0" indent="-457200">
              <a:buFont typeface="+mj-lt"/>
              <a:buAutoNum type="arabicPeriod"/>
            </a:pPr>
            <a:r>
              <a:rPr lang="en-US" sz="2400" dirty="0">
                <a:solidFill>
                  <a:schemeClr val="tx1"/>
                </a:solidFill>
              </a:rPr>
              <a:t>What does EER stand for?</a:t>
            </a:r>
          </a:p>
          <a:p>
            <a:pPr marL="457200" lvl="0" indent="-457200">
              <a:buFont typeface="+mj-lt"/>
              <a:buAutoNum type="arabicPeriod"/>
            </a:pPr>
            <a:r>
              <a:rPr lang="en-US" sz="2400" dirty="0">
                <a:solidFill>
                  <a:schemeClr val="tx1"/>
                </a:solidFill>
              </a:rPr>
              <a:t>According to the table, moderate exercising females and males at 16 have the same caloric need (T/F)</a:t>
            </a:r>
          </a:p>
          <a:p>
            <a:pPr marL="457200" lvl="0" indent="-457200">
              <a:buFont typeface="+mj-lt"/>
              <a:buAutoNum type="arabicPeriod"/>
            </a:pPr>
            <a:r>
              <a:rPr lang="en-US" sz="2400" dirty="0">
                <a:solidFill>
                  <a:schemeClr val="tx1"/>
                </a:solidFill>
              </a:rPr>
              <a:t>Basal metabolic Rate and Resting Metabolic Rate are not the same test; what makes them different?</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3288" r="24658"/>
          <a:stretch/>
        </p:blipFill>
        <p:spPr bwMode="auto">
          <a:xfrm>
            <a:off x="228600" y="2133600"/>
            <a:ext cx="2895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8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altLang="en-US" dirty="0"/>
              <a:t>Healthy eating patterns for a student</a:t>
            </a:r>
            <a:br>
              <a:rPr lang="en-US" dirty="0"/>
            </a:br>
            <a:endParaRPr lang="en-US" dirty="0"/>
          </a:p>
        </p:txBody>
      </p:sp>
      <p:sp>
        <p:nvSpPr>
          <p:cNvPr id="5" name="Text Placeholder 4"/>
          <p:cNvSpPr>
            <a:spLocks noGrp="1"/>
          </p:cNvSpPr>
          <p:nvPr>
            <p:ph type="body" idx="1"/>
          </p:nvPr>
        </p:nvSpPr>
        <p:spPr>
          <a:xfrm>
            <a:off x="152400" y="1837046"/>
            <a:ext cx="8762999" cy="4724400"/>
          </a:xfrm>
        </p:spPr>
        <p:txBody>
          <a:bodyPr>
            <a:noAutofit/>
          </a:bodyPr>
          <a:lstStyle/>
          <a:p>
            <a:r>
              <a:rPr lang="en-US" sz="2200" dirty="0">
                <a:solidFill>
                  <a:schemeClr val="tx1"/>
                </a:solidFill>
              </a:rPr>
              <a:t>Objectives:</a:t>
            </a:r>
          </a:p>
          <a:p>
            <a:r>
              <a:rPr lang="en-US" sz="2200" dirty="0">
                <a:solidFill>
                  <a:schemeClr val="tx1"/>
                </a:solidFill>
              </a:rPr>
              <a:t>Cadets will be able to</a:t>
            </a:r>
          </a:p>
          <a:p>
            <a:pPr marL="457200" lvl="0" indent="-457200">
              <a:buFont typeface="Arial" panose="020B0604020202020204" pitchFamily="34" charset="0"/>
              <a:buChar char="•"/>
            </a:pPr>
            <a:r>
              <a:rPr lang="en-US" sz="2200" dirty="0">
                <a:solidFill>
                  <a:schemeClr val="tx1"/>
                </a:solidFill>
              </a:rPr>
              <a:t>Define carbohydrates, simple and complex carbohydrates. </a:t>
            </a:r>
          </a:p>
          <a:p>
            <a:pPr marL="457200" lvl="0" indent="-457200">
              <a:buFont typeface="Arial" panose="020B0604020202020204" pitchFamily="34" charset="0"/>
              <a:buChar char="•"/>
            </a:pPr>
            <a:r>
              <a:rPr lang="en-US" sz="2200" dirty="0">
                <a:solidFill>
                  <a:schemeClr val="tx1"/>
                </a:solidFill>
              </a:rPr>
              <a:t>Apply Recommended Dietary Allowance (RDA)</a:t>
            </a:r>
          </a:p>
          <a:p>
            <a:pPr marL="457200" lvl="0" indent="-457200">
              <a:buFont typeface="Arial" panose="020B0604020202020204" pitchFamily="34" charset="0"/>
              <a:buChar char="•"/>
            </a:pPr>
            <a:r>
              <a:rPr lang="en-US" sz="2200" dirty="0">
                <a:solidFill>
                  <a:schemeClr val="tx1"/>
                </a:solidFill>
              </a:rPr>
              <a:t>Understand empty calories and apply  steps to avoid them</a:t>
            </a:r>
          </a:p>
          <a:p>
            <a:pPr marL="457200" lvl="0" indent="-457200">
              <a:buFont typeface="Arial" panose="020B0604020202020204" pitchFamily="34" charset="0"/>
              <a:buChar char="•"/>
            </a:pPr>
            <a:r>
              <a:rPr lang="en-US" sz="2200" dirty="0">
                <a:solidFill>
                  <a:schemeClr val="tx1"/>
                </a:solidFill>
              </a:rPr>
              <a:t>Understand and apply the FIT nutrition model, and its role in “meal prepping”</a:t>
            </a:r>
          </a:p>
          <a:p>
            <a:pPr marL="457200" lvl="0" indent="-457200">
              <a:buFont typeface="Arial" panose="020B0604020202020204" pitchFamily="34" charset="0"/>
              <a:buChar char="•"/>
            </a:pPr>
            <a:r>
              <a:rPr lang="en-US" sz="2200" dirty="0">
                <a:solidFill>
                  <a:schemeClr val="tx1"/>
                </a:solidFill>
              </a:rPr>
              <a:t>Compare the difference between a portion and a serving size</a:t>
            </a:r>
          </a:p>
          <a:p>
            <a:r>
              <a:rPr lang="en-US" sz="2200" dirty="0">
                <a:solidFill>
                  <a:schemeClr val="tx1"/>
                </a:solidFill>
              </a:rPr>
              <a:t>Essential Question:</a:t>
            </a:r>
          </a:p>
          <a:p>
            <a:r>
              <a:rPr lang="en-US" sz="2200" dirty="0">
                <a:solidFill>
                  <a:schemeClr val="tx1"/>
                </a:solidFill>
              </a:rPr>
              <a:t>How do intake amounts (caloric, and physical amounts) have precise  outcomes?</a:t>
            </a:r>
          </a:p>
        </p:txBody>
      </p:sp>
    </p:spTree>
    <p:extLst>
      <p:ext uri="{BB962C8B-B14F-4D97-AF65-F5344CB8AC3E}">
        <p14:creationId xmlns:p14="http://schemas.microsoft.com/office/powerpoint/2010/main" val="124297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rmAutofit fontScale="90000"/>
          </a:bodyPr>
          <a:lstStyle/>
          <a:p>
            <a:r>
              <a:rPr lang="en-US" altLang="en-US" dirty="0"/>
              <a:t>Healthy eating patterns for a student</a:t>
            </a:r>
            <a:endParaRPr lang="en-US" dirty="0"/>
          </a:p>
        </p:txBody>
      </p:sp>
      <p:sp>
        <p:nvSpPr>
          <p:cNvPr id="3" name="Text Placeholder 2"/>
          <p:cNvSpPr>
            <a:spLocks noGrp="1"/>
          </p:cNvSpPr>
          <p:nvPr>
            <p:ph type="body" idx="1"/>
          </p:nvPr>
        </p:nvSpPr>
        <p:spPr>
          <a:xfrm>
            <a:off x="2286000" y="2009422"/>
            <a:ext cx="6858000" cy="4238977"/>
          </a:xfrm>
        </p:spPr>
        <p:txBody>
          <a:bodyPr anchor="t">
            <a:noAutofit/>
          </a:bodyPr>
          <a:lstStyle/>
          <a:p>
            <a:pPr marL="342900" indent="-342900">
              <a:buFont typeface="Arial" panose="020B0604020202020204" pitchFamily="34" charset="0"/>
              <a:buChar char="•"/>
            </a:pPr>
            <a:r>
              <a:rPr lang="en-US" sz="2200" b="1" dirty="0">
                <a:solidFill>
                  <a:schemeClr val="tx1"/>
                </a:solidFill>
              </a:rPr>
              <a:t>Carbohydrates</a:t>
            </a:r>
            <a:r>
              <a:rPr lang="en-US" sz="2200" dirty="0">
                <a:solidFill>
                  <a:schemeClr val="tx1"/>
                </a:solidFill>
              </a:rPr>
              <a:t> are the body’s main source of energy</a:t>
            </a:r>
          </a:p>
          <a:p>
            <a:pPr marL="800100" lvl="1" indent="-342900">
              <a:buFont typeface="Arial" panose="020B0604020202020204" pitchFamily="34" charset="0"/>
              <a:buChar char="•"/>
            </a:pPr>
            <a:r>
              <a:rPr lang="en-US" sz="2000" dirty="0">
                <a:solidFill>
                  <a:schemeClr val="tx1"/>
                </a:solidFill>
              </a:rPr>
              <a:t>there are two types simple and complex. </a:t>
            </a:r>
          </a:p>
          <a:p>
            <a:pPr marL="342900" indent="-342900">
              <a:buFont typeface="Arial" panose="020B0604020202020204" pitchFamily="34" charset="0"/>
              <a:buChar char="•"/>
            </a:pPr>
            <a:r>
              <a:rPr lang="en-US" sz="2200" b="1" dirty="0">
                <a:solidFill>
                  <a:schemeClr val="tx1"/>
                </a:solidFill>
              </a:rPr>
              <a:t>Simple carbohydrates</a:t>
            </a:r>
            <a:r>
              <a:rPr lang="en-US" sz="2200" dirty="0">
                <a:solidFill>
                  <a:schemeClr val="tx1"/>
                </a:solidFill>
              </a:rPr>
              <a:t> are sugars, including basic table sugar, fructose sugar from fruit, and sucrose, mostly found in soft drinks, they are the quick fuel. </a:t>
            </a:r>
          </a:p>
          <a:p>
            <a:pPr marL="342900" indent="-342900">
              <a:buFont typeface="Arial" panose="020B0604020202020204" pitchFamily="34" charset="0"/>
              <a:buChar char="•"/>
            </a:pPr>
            <a:r>
              <a:rPr lang="en-US" sz="2200" b="1" dirty="0">
                <a:solidFill>
                  <a:schemeClr val="tx1"/>
                </a:solidFill>
              </a:rPr>
              <a:t>Complex carbohydrates</a:t>
            </a:r>
            <a:r>
              <a:rPr lang="en-US" sz="2200" dirty="0">
                <a:solidFill>
                  <a:schemeClr val="tx1"/>
                </a:solidFill>
              </a:rPr>
              <a:t> are carbohydrates that take longer to digest because their chemical structure is harder to break down, such as bread, beans, and vegetables.</a:t>
            </a:r>
          </a:p>
          <a:p>
            <a:pPr marL="342900" indent="-342900">
              <a:buFont typeface="Arial" panose="020B0604020202020204" pitchFamily="34" charset="0"/>
              <a:buChar char="•"/>
            </a:pPr>
            <a:r>
              <a:rPr lang="en-US" sz="2200" b="1" dirty="0">
                <a:solidFill>
                  <a:schemeClr val="tx1"/>
                </a:solidFill>
              </a:rPr>
              <a:t>Micronutrients</a:t>
            </a:r>
            <a:r>
              <a:rPr lang="en-US" sz="2200" dirty="0">
                <a:solidFill>
                  <a:schemeClr val="tx1"/>
                </a:solidFill>
              </a:rPr>
              <a:t> are items that the body needs smaller amounts of such as vitamins and minerals</a:t>
            </a:r>
            <a:r>
              <a:rPr lang="en-US" sz="2200" dirty="0"/>
              <a:t>.</a:t>
            </a:r>
            <a:endParaRPr lang="en-US" sz="2200" dirty="0">
              <a:solidFill>
                <a:schemeClr val="tx1"/>
              </a:solidFill>
            </a:endParaRPr>
          </a:p>
        </p:txBody>
      </p:sp>
      <p:pic>
        <p:nvPicPr>
          <p:cNvPr id="3076" name="Picture 4"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6" y="43434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3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rmAutofit fontScale="90000"/>
          </a:bodyPr>
          <a:lstStyle/>
          <a:p>
            <a:r>
              <a:rPr lang="en-US" altLang="en-US" dirty="0"/>
              <a:t>Healthy eating patterns for a student</a:t>
            </a:r>
            <a:endParaRPr lang="en-US" dirty="0"/>
          </a:p>
        </p:txBody>
      </p:sp>
      <p:sp>
        <p:nvSpPr>
          <p:cNvPr id="3" name="Text Placeholder 2"/>
          <p:cNvSpPr>
            <a:spLocks noGrp="1"/>
          </p:cNvSpPr>
          <p:nvPr>
            <p:ph type="body" idx="1"/>
          </p:nvPr>
        </p:nvSpPr>
        <p:spPr>
          <a:xfrm>
            <a:off x="228600" y="1828800"/>
            <a:ext cx="8305800" cy="4696177"/>
          </a:xfrm>
        </p:spPr>
        <p:txBody>
          <a:bodyPr anchor="t">
            <a:noAutofit/>
          </a:bodyPr>
          <a:lstStyle/>
          <a:p>
            <a:pPr marL="342900" indent="-342900">
              <a:buFont typeface="Arial" panose="020B0604020202020204" pitchFamily="34" charset="0"/>
              <a:buChar char="•"/>
            </a:pPr>
            <a:r>
              <a:rPr lang="en-US" sz="2400" b="1" dirty="0">
                <a:solidFill>
                  <a:schemeClr val="tx1"/>
                </a:solidFill>
              </a:rPr>
              <a:t>Dietary Reference Intake (DRI)</a:t>
            </a:r>
            <a:r>
              <a:rPr lang="en-US" sz="2400" dirty="0">
                <a:solidFill>
                  <a:schemeClr val="tx1"/>
                </a:solidFill>
              </a:rPr>
              <a:t> designates the recommended amounts of micronutrients needed to be consumed.</a:t>
            </a:r>
          </a:p>
          <a:p>
            <a:pPr marL="342900" indent="-342900">
              <a:buFont typeface="Arial" panose="020B0604020202020204" pitchFamily="34" charset="0"/>
              <a:buChar char="•"/>
            </a:pPr>
            <a:r>
              <a:rPr lang="en-US" sz="2400" dirty="0">
                <a:solidFill>
                  <a:schemeClr val="tx1"/>
                </a:solidFill>
              </a:rPr>
              <a:t> </a:t>
            </a:r>
            <a:r>
              <a:rPr lang="en-US" sz="2400" b="1" dirty="0">
                <a:solidFill>
                  <a:schemeClr val="tx1"/>
                </a:solidFill>
              </a:rPr>
              <a:t>Recommended Dietary Allowance (RDA)</a:t>
            </a:r>
            <a:r>
              <a:rPr lang="en-US" sz="2400" dirty="0">
                <a:solidFill>
                  <a:schemeClr val="tx1"/>
                </a:solidFill>
              </a:rPr>
              <a:t> tells us the minimum amount of nutrients to maintain and meet the health needs of most people.</a:t>
            </a:r>
          </a:p>
          <a:p>
            <a:pPr marL="342900" indent="-342900">
              <a:buFont typeface="Arial" panose="020B0604020202020204" pitchFamily="34" charset="0"/>
              <a:buChar char="•"/>
            </a:pPr>
            <a:r>
              <a:rPr lang="en-US" sz="2400" b="1" dirty="0">
                <a:solidFill>
                  <a:schemeClr val="tx1"/>
                </a:solidFill>
              </a:rPr>
              <a:t>Adequate Intake (AI</a:t>
            </a:r>
            <a:r>
              <a:rPr lang="en-US" sz="2400" dirty="0">
                <a:solidFill>
                  <a:schemeClr val="tx1"/>
                </a:solidFill>
              </a:rPr>
              <a:t>) is commonly used when the RDA of a micronutrient is not sufficient. </a:t>
            </a:r>
          </a:p>
          <a:p>
            <a:pPr marL="342900" indent="-342900">
              <a:buFont typeface="Arial" panose="020B0604020202020204" pitchFamily="34" charset="0"/>
              <a:buChar char="•"/>
            </a:pPr>
            <a:r>
              <a:rPr lang="en-US" sz="2400" b="1" dirty="0">
                <a:solidFill>
                  <a:schemeClr val="tx1"/>
                </a:solidFill>
              </a:rPr>
              <a:t>Tolerable Upper Intake Level (UL)</a:t>
            </a:r>
            <a:r>
              <a:rPr lang="en-US" sz="2400" dirty="0">
                <a:solidFill>
                  <a:schemeClr val="tx1"/>
                </a:solidFill>
              </a:rPr>
              <a:t> is the maximum number of a vitamin or mineral that can be consumed without causing a health risk</a:t>
            </a:r>
          </a:p>
        </p:txBody>
      </p:sp>
    </p:spTree>
    <p:extLst>
      <p:ext uri="{BB962C8B-B14F-4D97-AF65-F5344CB8AC3E}">
        <p14:creationId xmlns:p14="http://schemas.microsoft.com/office/powerpoint/2010/main" val="335318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rmAutofit fontScale="90000"/>
          </a:bodyPr>
          <a:lstStyle/>
          <a:p>
            <a:r>
              <a:rPr lang="en-US" altLang="en-US" dirty="0"/>
              <a:t>Healthy eating patterns for a student</a:t>
            </a:r>
            <a:endParaRPr lang="en-US" dirty="0"/>
          </a:p>
        </p:txBody>
      </p:sp>
      <p:sp>
        <p:nvSpPr>
          <p:cNvPr id="3" name="Text Placeholder 2"/>
          <p:cNvSpPr>
            <a:spLocks noGrp="1"/>
          </p:cNvSpPr>
          <p:nvPr>
            <p:ph type="body" idx="1"/>
          </p:nvPr>
        </p:nvSpPr>
        <p:spPr>
          <a:xfrm>
            <a:off x="2264390" y="2057401"/>
            <a:ext cx="5812809" cy="1371599"/>
          </a:xfrm>
        </p:spPr>
        <p:txBody>
          <a:bodyPr anchor="t">
            <a:noAutofit/>
          </a:bodyPr>
          <a:lstStyle/>
          <a:p>
            <a:r>
              <a:rPr lang="en-US" sz="2400" b="1" dirty="0">
                <a:solidFill>
                  <a:schemeClr val="tx1"/>
                </a:solidFill>
              </a:rPr>
              <a:t>empty calories</a:t>
            </a:r>
            <a:r>
              <a:rPr lang="en-US" sz="2400" dirty="0">
                <a:solidFill>
                  <a:schemeClr val="tx1"/>
                </a:solidFill>
              </a:rPr>
              <a:t> are foods that are full of simple carbohydrates like candy, pastries, and sugary soft drinks</a:t>
            </a:r>
          </a:p>
        </p:txBody>
      </p:sp>
      <p:pic>
        <p:nvPicPr>
          <p:cNvPr id="5124" name="Picture 4" descr="choco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02" y="1905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732646"/>
            <a:ext cx="2258704" cy="225870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579101"/>
            <a:ext cx="2989002" cy="298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6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rmAutofit fontScale="90000"/>
          </a:bodyPr>
          <a:lstStyle/>
          <a:p>
            <a:r>
              <a:rPr lang="en-US" altLang="en-US" dirty="0"/>
              <a:t>Healthy eating patterns for a student</a:t>
            </a:r>
            <a:endParaRPr lang="en-US" dirty="0"/>
          </a:p>
        </p:txBody>
      </p:sp>
      <p:sp>
        <p:nvSpPr>
          <p:cNvPr id="3" name="Text Placeholder 2"/>
          <p:cNvSpPr>
            <a:spLocks noGrp="1"/>
          </p:cNvSpPr>
          <p:nvPr>
            <p:ph type="body" idx="1"/>
          </p:nvPr>
        </p:nvSpPr>
        <p:spPr>
          <a:xfrm>
            <a:off x="155575" y="1752600"/>
            <a:ext cx="8458200" cy="4038600"/>
          </a:xfrm>
        </p:spPr>
        <p:txBody>
          <a:bodyPr anchor="t">
            <a:noAutofit/>
          </a:bodyPr>
          <a:lstStyle/>
          <a:p>
            <a:r>
              <a:rPr lang="en-US" sz="2800" b="1" dirty="0">
                <a:solidFill>
                  <a:schemeClr val="tx1"/>
                </a:solidFill>
              </a:rPr>
              <a:t>FIT formula for nutrition</a:t>
            </a:r>
            <a:r>
              <a:rPr lang="en-US" sz="2800" dirty="0">
                <a:solidFill>
                  <a:schemeClr val="tx1"/>
                </a:solidFill>
              </a:rPr>
              <a:t>.</a:t>
            </a:r>
          </a:p>
          <a:p>
            <a:pPr marL="800100" lvl="1" indent="-342900">
              <a:buFont typeface="Arial" panose="020B0604020202020204" pitchFamily="34" charset="0"/>
              <a:buChar char="•"/>
            </a:pPr>
            <a:r>
              <a:rPr lang="en-US" sz="2400" b="1" dirty="0">
                <a:solidFill>
                  <a:schemeClr val="tx1"/>
                </a:solidFill>
              </a:rPr>
              <a:t>Frequency</a:t>
            </a:r>
            <a:r>
              <a:rPr lang="en-US" sz="2400" dirty="0">
                <a:solidFill>
                  <a:schemeClr val="tx1"/>
                </a:solidFill>
              </a:rPr>
              <a:t>, eating three meals a day with planned snacks.</a:t>
            </a:r>
          </a:p>
          <a:p>
            <a:pPr marL="800100" lvl="1" indent="-342900">
              <a:buFont typeface="Arial" panose="020B0604020202020204" pitchFamily="34" charset="0"/>
              <a:buChar char="•"/>
            </a:pPr>
            <a:r>
              <a:rPr lang="en-US" sz="2400" b="1" dirty="0">
                <a:solidFill>
                  <a:schemeClr val="tx1"/>
                </a:solidFill>
              </a:rPr>
              <a:t>Intensity</a:t>
            </a:r>
            <a:r>
              <a:rPr lang="en-US" sz="2400" dirty="0">
                <a:solidFill>
                  <a:schemeClr val="tx1"/>
                </a:solidFill>
              </a:rPr>
              <a:t> the calories are measured to its relative amount and balancing the  5 food groupings. </a:t>
            </a:r>
          </a:p>
          <a:p>
            <a:pPr marL="800100" lvl="1" indent="-342900">
              <a:buFont typeface="Arial" panose="020B0604020202020204" pitchFamily="34" charset="0"/>
              <a:buChar char="•"/>
            </a:pPr>
            <a:r>
              <a:rPr lang="en-US" sz="2400" b="1" dirty="0">
                <a:solidFill>
                  <a:schemeClr val="tx1"/>
                </a:solidFill>
              </a:rPr>
              <a:t>Time</a:t>
            </a:r>
            <a:r>
              <a:rPr lang="en-US" sz="2400" dirty="0">
                <a:solidFill>
                  <a:schemeClr val="tx1"/>
                </a:solidFill>
              </a:rPr>
              <a:t> matching the intervals of a regular schedule in spacing them out morning, noon, and evening.</a:t>
            </a:r>
          </a:p>
        </p:txBody>
      </p:sp>
      <p:sp>
        <p:nvSpPr>
          <p:cNvPr id="5" name="AutoShape 4" descr="Clientmoji"/>
          <p:cNvSpPr>
            <a:spLocks noChangeAspect="1" noChangeArrowheads="1"/>
          </p:cNvSpPr>
          <p:nvPr/>
        </p:nvSpPr>
        <p:spPr bwMode="auto">
          <a:xfrm>
            <a:off x="6781800" y="4724400"/>
            <a:ext cx="1439858" cy="1439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Clientmoj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3347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rmAutofit fontScale="90000"/>
          </a:bodyPr>
          <a:lstStyle/>
          <a:p>
            <a:r>
              <a:rPr lang="en-US" altLang="en-US" dirty="0"/>
              <a:t>Healthy eating patterns for a student</a:t>
            </a:r>
            <a:endParaRPr lang="en-US" dirty="0"/>
          </a:p>
        </p:txBody>
      </p:sp>
      <p:sp>
        <p:nvSpPr>
          <p:cNvPr id="3" name="Text Placeholder 2"/>
          <p:cNvSpPr>
            <a:spLocks noGrp="1"/>
          </p:cNvSpPr>
          <p:nvPr>
            <p:ph type="body" idx="1"/>
          </p:nvPr>
        </p:nvSpPr>
        <p:spPr>
          <a:xfrm>
            <a:off x="155575" y="1752600"/>
            <a:ext cx="8458200" cy="1676400"/>
          </a:xfrm>
        </p:spPr>
        <p:txBody>
          <a:bodyPr anchor="t">
            <a:noAutofit/>
          </a:bodyPr>
          <a:lstStyle/>
          <a:p>
            <a:pPr marL="342900" indent="-342900">
              <a:buFont typeface="Arial" panose="020B0604020202020204" pitchFamily="34" charset="0"/>
              <a:buChar char="•"/>
            </a:pPr>
            <a:r>
              <a:rPr lang="en-US" sz="2400" dirty="0">
                <a:solidFill>
                  <a:schemeClr val="tx1"/>
                </a:solidFill>
              </a:rPr>
              <a:t>A </a:t>
            </a:r>
            <a:r>
              <a:rPr lang="en-US" sz="2400" b="1" dirty="0">
                <a:solidFill>
                  <a:schemeClr val="tx1"/>
                </a:solidFill>
              </a:rPr>
              <a:t>portion</a:t>
            </a:r>
            <a:r>
              <a:rPr lang="en-US" sz="2400" dirty="0">
                <a:solidFill>
                  <a:schemeClr val="tx1"/>
                </a:solidFill>
              </a:rPr>
              <a:t> is the amount of food on the plate. It can be under or over the recommended serving.</a:t>
            </a:r>
          </a:p>
          <a:p>
            <a:pPr marL="342900" indent="-342900">
              <a:buFont typeface="Arial" panose="020B0604020202020204" pitchFamily="34" charset="0"/>
              <a:buChar char="•"/>
            </a:pPr>
            <a:r>
              <a:rPr lang="en-US" sz="2400" dirty="0">
                <a:solidFill>
                  <a:schemeClr val="tx1"/>
                </a:solidFill>
              </a:rPr>
              <a:t> A </a:t>
            </a:r>
            <a:r>
              <a:rPr lang="en-US" sz="2400" b="1" dirty="0">
                <a:solidFill>
                  <a:schemeClr val="tx1"/>
                </a:solidFill>
              </a:rPr>
              <a:t>serving</a:t>
            </a:r>
            <a:r>
              <a:rPr lang="en-US" sz="2400" dirty="0">
                <a:solidFill>
                  <a:schemeClr val="tx1"/>
                </a:solidFill>
              </a:rPr>
              <a:t> is what is </a:t>
            </a:r>
            <a:r>
              <a:rPr lang="en-US" sz="2400" u="sng" dirty="0">
                <a:solidFill>
                  <a:schemeClr val="tx1"/>
                </a:solidFill>
              </a:rPr>
              <a:t>recommended</a:t>
            </a:r>
            <a:r>
              <a:rPr lang="en-US" sz="2400" dirty="0">
                <a:solidFill>
                  <a:schemeClr val="tx1"/>
                </a:solidFill>
              </a:rPr>
              <a:t> for each component of food as shown in</a:t>
            </a:r>
          </a:p>
        </p:txBody>
      </p:sp>
      <p:sp>
        <p:nvSpPr>
          <p:cNvPr id="5" name="AutoShape 4" descr="Clientmoji"/>
          <p:cNvSpPr>
            <a:spLocks noChangeAspect="1" noChangeArrowheads="1"/>
          </p:cNvSpPr>
          <p:nvPr/>
        </p:nvSpPr>
        <p:spPr bwMode="auto">
          <a:xfrm>
            <a:off x="6781800" y="4724400"/>
            <a:ext cx="1439858" cy="1439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Client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p:nvPr/>
        </p:nvPicPr>
        <p:blipFill rotWithShape="1">
          <a:blip r:embed="rId2">
            <a:extLst>
              <a:ext uri="{28A0092B-C50C-407E-A947-70E740481C1C}">
                <a14:useLocalDpi xmlns:a14="http://schemas.microsoft.com/office/drawing/2010/main" val="0"/>
              </a:ext>
            </a:extLst>
          </a:blip>
          <a:srcRect l="38251" t="27143" r="12662" b="24153"/>
          <a:stretch/>
        </p:blipFill>
        <p:spPr bwMode="auto">
          <a:xfrm>
            <a:off x="511384" y="3484245"/>
            <a:ext cx="8404016" cy="30689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458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743201" y="2634018"/>
            <a:ext cx="5943599" cy="3614382"/>
          </a:xfrm>
        </p:spPr>
        <p:txBody>
          <a:bodyPr anchor="t">
            <a:normAutofit/>
          </a:bodyPr>
          <a:lstStyle/>
          <a:p>
            <a:pPr marL="457200" lvl="0" indent="-457200">
              <a:buFont typeface="+mj-lt"/>
              <a:buAutoNum type="arabicPeriod"/>
              <a:tabLst>
                <a:tab pos="1487488" algn="l"/>
              </a:tabLst>
            </a:pPr>
            <a:r>
              <a:rPr lang="en-US" sz="2400" dirty="0">
                <a:solidFill>
                  <a:schemeClr val="tx1"/>
                </a:solidFill>
              </a:rPr>
              <a:t>Define the FIT Formula as it relates to nutrition.</a:t>
            </a:r>
          </a:p>
          <a:p>
            <a:pPr marL="457200" lvl="0" indent="-457200">
              <a:buFont typeface="+mj-lt"/>
              <a:buAutoNum type="arabicPeriod"/>
              <a:tabLst>
                <a:tab pos="1487488" algn="l"/>
              </a:tabLst>
            </a:pPr>
            <a:r>
              <a:rPr lang="en-US" sz="2400" dirty="0">
                <a:solidFill>
                  <a:schemeClr val="tx1"/>
                </a:solidFill>
              </a:rPr>
              <a:t>What is the academic word for quick fuel?</a:t>
            </a:r>
          </a:p>
          <a:p>
            <a:pPr marL="457200" lvl="0" indent="-457200">
              <a:buFont typeface="+mj-lt"/>
              <a:buAutoNum type="arabicPeriod"/>
              <a:tabLst>
                <a:tab pos="1487488" algn="l"/>
              </a:tabLst>
            </a:pPr>
            <a:r>
              <a:rPr lang="en-US" sz="2400" dirty="0">
                <a:solidFill>
                  <a:schemeClr val="tx1"/>
                </a:solidFill>
              </a:rPr>
              <a:t>____________ are found in pastries and soft drinks.</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228600" y="2643677"/>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1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28600"/>
            <a:ext cx="7772400" cy="1362075"/>
          </a:xfrm>
        </p:spPr>
        <p:txBody>
          <a:bodyPr>
            <a:normAutofit/>
          </a:bodyPr>
          <a:lstStyle/>
          <a:p>
            <a:r>
              <a:rPr lang="en-US" dirty="0"/>
              <a:t>Nutrition of the Student:</a:t>
            </a:r>
            <a:br>
              <a:rPr lang="en-US" dirty="0"/>
            </a:br>
            <a:r>
              <a:rPr lang="en-US" dirty="0"/>
              <a:t>Vegetables</a:t>
            </a:r>
          </a:p>
        </p:txBody>
      </p:sp>
      <p:sp>
        <p:nvSpPr>
          <p:cNvPr id="5" name="Text Placeholder 4"/>
          <p:cNvSpPr>
            <a:spLocks noGrp="1"/>
          </p:cNvSpPr>
          <p:nvPr>
            <p:ph type="body" idx="1"/>
          </p:nvPr>
        </p:nvSpPr>
        <p:spPr>
          <a:xfrm>
            <a:off x="152400" y="1819275"/>
            <a:ext cx="8242069" cy="3724275"/>
          </a:xfrm>
        </p:spPr>
        <p:txBody>
          <a:bodyPr>
            <a:normAutofit/>
          </a:bodyPr>
          <a:lstStyle/>
          <a:p>
            <a:r>
              <a:rPr lang="en-US" dirty="0">
                <a:solidFill>
                  <a:schemeClr val="tx1"/>
                </a:solidFill>
              </a:rPr>
              <a:t>Objectives:</a:t>
            </a:r>
          </a:p>
          <a:p>
            <a:r>
              <a:rPr lang="en-US" dirty="0">
                <a:solidFill>
                  <a:schemeClr val="tx1"/>
                </a:solidFill>
              </a:rPr>
              <a:t>Cadets will be able to</a:t>
            </a:r>
          </a:p>
          <a:p>
            <a:pPr marL="342900" indent="-342900">
              <a:buFont typeface="Arial" panose="020B0604020202020204" pitchFamily="34" charset="0"/>
              <a:buChar char="•"/>
            </a:pPr>
            <a:r>
              <a:rPr lang="en-US" dirty="0">
                <a:solidFill>
                  <a:schemeClr val="tx1"/>
                </a:solidFill>
              </a:rPr>
              <a:t>Define and give examples of the 6 categories of vegetables.</a:t>
            </a:r>
          </a:p>
          <a:p>
            <a:pPr marL="342900" indent="-342900">
              <a:buFont typeface="Arial" panose="020B0604020202020204" pitchFamily="34" charset="0"/>
              <a:buChar char="•"/>
            </a:pPr>
            <a:r>
              <a:rPr lang="en-US" dirty="0">
                <a:solidFill>
                  <a:schemeClr val="tx1"/>
                </a:solidFill>
              </a:rPr>
              <a:t>Express reasons why vegetables are difficult for an individual to have in their daily diet.</a:t>
            </a:r>
          </a:p>
          <a:p>
            <a:endParaRPr lang="en-US" dirty="0">
              <a:solidFill>
                <a:schemeClr val="tx1"/>
              </a:solidFill>
            </a:endParaRPr>
          </a:p>
          <a:p>
            <a:r>
              <a:rPr lang="en-US" dirty="0">
                <a:solidFill>
                  <a:schemeClr val="tx1"/>
                </a:solidFill>
              </a:rPr>
              <a:t>Essential Question:</a:t>
            </a:r>
          </a:p>
          <a:p>
            <a:r>
              <a:rPr lang="en-US" dirty="0">
                <a:solidFill>
                  <a:schemeClr val="tx1"/>
                </a:solidFill>
              </a:rPr>
              <a:t>How are vegetables crucial to human body chemistry and overall health? </a:t>
            </a:r>
          </a:p>
        </p:txBody>
      </p:sp>
    </p:spTree>
    <p:extLst>
      <p:ext uri="{BB962C8B-B14F-4D97-AF65-F5344CB8AC3E}">
        <p14:creationId xmlns:p14="http://schemas.microsoft.com/office/powerpoint/2010/main" val="227431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162800" cy="1143000"/>
          </a:xfrm>
        </p:spPr>
        <p:txBody>
          <a:bodyPr>
            <a:normAutofit/>
          </a:bodyPr>
          <a:lstStyle/>
          <a:p>
            <a:r>
              <a:rPr lang="en-US" dirty="0"/>
              <a:t>Vegetables</a:t>
            </a:r>
          </a:p>
        </p:txBody>
      </p:sp>
      <p:sp>
        <p:nvSpPr>
          <p:cNvPr id="3" name="Content Placeholder 2"/>
          <p:cNvSpPr>
            <a:spLocks noGrp="1"/>
          </p:cNvSpPr>
          <p:nvPr>
            <p:ph idx="1"/>
          </p:nvPr>
        </p:nvSpPr>
        <p:spPr>
          <a:xfrm>
            <a:off x="93784" y="2438400"/>
            <a:ext cx="8956431" cy="4267200"/>
          </a:xfrm>
        </p:spPr>
        <p:txBody>
          <a:bodyPr>
            <a:noAutofit/>
          </a:bodyPr>
          <a:lstStyle/>
          <a:p>
            <a:pPr marL="0" indent="0">
              <a:buNone/>
            </a:pPr>
            <a:r>
              <a:rPr lang="en-US" sz="2200" dirty="0"/>
              <a:t>There are 6 categories of Vegetable:</a:t>
            </a:r>
          </a:p>
          <a:p>
            <a:r>
              <a:rPr lang="en-US" sz="2200" b="1" dirty="0"/>
              <a:t>Dark green</a:t>
            </a:r>
            <a:r>
              <a:rPr lang="en-US" sz="2200" dirty="0"/>
              <a:t> vegetables are veggies such as broccoli, spinach, and kale</a:t>
            </a:r>
          </a:p>
          <a:p>
            <a:r>
              <a:rPr lang="en-US" sz="2200" b="1" dirty="0"/>
              <a:t>Orange</a:t>
            </a:r>
            <a:r>
              <a:rPr lang="en-US" sz="2200" dirty="0"/>
              <a:t> vegetables are items like carrots, butternut squash, pumpkin, and tomatoes</a:t>
            </a:r>
          </a:p>
          <a:p>
            <a:r>
              <a:rPr lang="en-US" sz="2200" b="1" dirty="0"/>
              <a:t>Dried peas</a:t>
            </a:r>
            <a:r>
              <a:rPr lang="en-US" sz="2200" dirty="0"/>
              <a:t> are the various peas such as black-eyed peas, chickpeas, and green peas</a:t>
            </a:r>
          </a:p>
          <a:p>
            <a:r>
              <a:rPr lang="en-US" sz="2200" b="1" dirty="0"/>
              <a:t>Beans</a:t>
            </a:r>
            <a:r>
              <a:rPr lang="en-US" sz="2200" dirty="0"/>
              <a:t> are a type of protein but are still a vegetable, some examples of those are, black beans, pinto beans, and kidney beans</a:t>
            </a:r>
          </a:p>
          <a:p>
            <a:r>
              <a:rPr lang="en-US" sz="2200" b="1" dirty="0"/>
              <a:t>Starchy</a:t>
            </a:r>
            <a:r>
              <a:rPr lang="en-US" sz="2200" dirty="0"/>
              <a:t> vegetables are potatoes, corn, yams, and sweet potatoes </a:t>
            </a:r>
          </a:p>
          <a:p>
            <a:r>
              <a:rPr lang="en-US" sz="2200" dirty="0"/>
              <a:t>The </a:t>
            </a:r>
            <a:r>
              <a:rPr lang="en-US" sz="2200" b="1" dirty="0"/>
              <a:t>other</a:t>
            </a:r>
            <a:r>
              <a:rPr lang="en-US" sz="2200" dirty="0"/>
              <a:t> category for vegetables is a compilation of various veggies, such as onions, artichokes, celery, cucumbers, and many others </a:t>
            </a:r>
          </a:p>
        </p:txBody>
      </p:sp>
      <p:pic>
        <p:nvPicPr>
          <p:cNvPr id="9218" name="Picture 2" descr="cook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6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772400" cy="838200"/>
          </a:xfrm>
        </p:spPr>
        <p:txBody>
          <a:bodyPr/>
          <a:lstStyle/>
          <a:p>
            <a:r>
              <a:rPr lang="en-US" dirty="0"/>
              <a:t>NUTRITION FOR THE STUDENT</a:t>
            </a:r>
          </a:p>
        </p:txBody>
      </p:sp>
      <p:sp>
        <p:nvSpPr>
          <p:cNvPr id="5" name="Rectangle 2"/>
          <p:cNvSpPr>
            <a:spLocks noGrp="1" noChangeArrowheads="1"/>
          </p:cNvSpPr>
          <p:nvPr>
            <p:ph type="body" idx="1"/>
          </p:nvPr>
        </p:nvSpPr>
        <p:spPr bwMode="auto">
          <a:xfrm>
            <a:off x="609600" y="1684111"/>
            <a:ext cx="7162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2" action="ppaction://hlinksldjump"/>
              </a:rPr>
              <a:t>A1. Caloric Requirements For A Student</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3" action="ppaction://hlinksldjump"/>
              </a:rPr>
              <a:t>A2. Healthy eating patterns for a student</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4" action="ppaction://hlinksldjump"/>
              </a:rPr>
              <a:t>A3. Vegetables</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5" action="ppaction://hlinksldjump"/>
              </a:rPr>
              <a:t>A4. Fruits</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6" action="ppaction://hlinksldjump"/>
              </a:rPr>
              <a:t>A5. Grains</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7" action="ppaction://hlinksldjump"/>
              </a:rPr>
              <a:t>A6. Dairy</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8" action="ppaction://hlinksldjump"/>
              </a:rPr>
              <a:t>A7. Proteins</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9" action="ppaction://hlinksldjump"/>
              </a:rPr>
              <a:t>A8. Oils</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10" action="ppaction://hlinksldjump"/>
              </a:rPr>
              <a:t>A9. Added Sugars</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11" action="ppaction://hlinksldjump"/>
              </a:rPr>
              <a:t>A10. Saturated Fats</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12" action="ppaction://hlinksldjump"/>
              </a:rPr>
              <a:t>A11. Sodium</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13" action="ppaction://hlinksldjump"/>
              </a:rPr>
              <a:t>A12. Alcohol</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14" action="ppaction://hlinksldjump"/>
              </a:rPr>
              <a:t>A13. Caffeine</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15" action="ppaction://hlinksldjump"/>
              </a:rPr>
              <a:t>A14. Healthy Brain Food for Test Day</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dirty="0">
                <a:hlinkClick r:id="rId16" action="ppaction://hlinksldjump"/>
              </a:rPr>
              <a:t>A15. Optimal Vs. Typical Sample Menus</a:t>
            </a:r>
            <a:endParaRPr lang="en-US" altLang="en-US" dirty="0"/>
          </a:p>
        </p:txBody>
      </p:sp>
    </p:spTree>
    <p:extLst>
      <p:ext uri="{BB962C8B-B14F-4D97-AF65-F5344CB8AC3E}">
        <p14:creationId xmlns:p14="http://schemas.microsoft.com/office/powerpoint/2010/main" val="400313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162800" cy="1143000"/>
          </a:xfrm>
        </p:spPr>
        <p:txBody>
          <a:bodyPr>
            <a:normAutofit fontScale="90000"/>
          </a:bodyPr>
          <a:lstStyle/>
          <a:p>
            <a:r>
              <a:rPr lang="en-US" dirty="0"/>
              <a:t>Vegetables</a:t>
            </a:r>
            <a:br>
              <a:rPr lang="en-US" dirty="0"/>
            </a:br>
            <a:r>
              <a:rPr lang="en-US" dirty="0"/>
              <a:t>Eating Vegetables are difficult</a:t>
            </a:r>
          </a:p>
        </p:txBody>
      </p:sp>
      <p:sp>
        <p:nvSpPr>
          <p:cNvPr id="3" name="Content Placeholder 2"/>
          <p:cNvSpPr>
            <a:spLocks noGrp="1"/>
          </p:cNvSpPr>
          <p:nvPr>
            <p:ph idx="1"/>
          </p:nvPr>
        </p:nvSpPr>
        <p:spPr>
          <a:xfrm>
            <a:off x="1905000" y="1752600"/>
            <a:ext cx="6324600" cy="4267200"/>
          </a:xfrm>
        </p:spPr>
        <p:txBody>
          <a:bodyPr>
            <a:noAutofit/>
          </a:bodyPr>
          <a:lstStyle/>
          <a:p>
            <a:r>
              <a:rPr lang="en-US" sz="2200" b="1" dirty="0"/>
              <a:t>Taste/texture:</a:t>
            </a:r>
            <a:r>
              <a:rPr lang="en-US" sz="2200" dirty="0"/>
              <a:t> some people simply dislike the taste or texture of certain vegetables</a:t>
            </a:r>
          </a:p>
          <a:p>
            <a:r>
              <a:rPr lang="en-US" sz="2200" b="1" dirty="0"/>
              <a:t>Economics:</a:t>
            </a:r>
            <a:r>
              <a:rPr lang="en-US" sz="2200" dirty="0"/>
              <a:t> accessing fresh veggies is hard due to stores not carrying quality produce, or the money it costs to buy fresh veggies </a:t>
            </a:r>
          </a:p>
          <a:p>
            <a:r>
              <a:rPr lang="en-US" sz="2200" b="1" dirty="0"/>
              <a:t>Food experiences: </a:t>
            </a:r>
            <a:r>
              <a:rPr lang="en-US" sz="2200" dirty="0"/>
              <a:t>individuals may have had a negative interaction with some or all veggies as a younger child</a:t>
            </a:r>
          </a:p>
          <a:p>
            <a:r>
              <a:rPr lang="en-US" sz="2200" b="1" dirty="0"/>
              <a:t>Habits:</a:t>
            </a:r>
            <a:r>
              <a:rPr lang="en-US" sz="2200" dirty="0"/>
              <a:t> people will not eat veggies because it’s not part of their daily routine</a:t>
            </a:r>
          </a:p>
          <a:p>
            <a:r>
              <a:rPr lang="en-US" sz="2200" b="1" dirty="0"/>
              <a:t>Culture:</a:t>
            </a:r>
            <a:r>
              <a:rPr lang="en-US" sz="2200" dirty="0"/>
              <a:t> can play a part in the type or amount of vegetables in someone’s diet</a:t>
            </a:r>
          </a:p>
        </p:txBody>
      </p:sp>
      <p:pic>
        <p:nvPicPr>
          <p:cNvPr id="11266"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044" y="4395716"/>
            <a:ext cx="2449911" cy="246228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8140"/>
            <a:ext cx="249555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7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1143000"/>
          </a:xfrm>
        </p:spPr>
        <p:txBody>
          <a:bodyPr>
            <a:normAutofit fontScale="90000"/>
          </a:bodyPr>
          <a:lstStyle/>
          <a:p>
            <a:r>
              <a:rPr lang="en-US" dirty="0"/>
              <a:t>Vegetables</a:t>
            </a:r>
            <a:br>
              <a:rPr lang="en-US" dirty="0"/>
            </a:br>
            <a:r>
              <a:rPr lang="en-US" dirty="0"/>
              <a:t>Eating Vegetables are difficult (cont.)</a:t>
            </a:r>
          </a:p>
        </p:txBody>
      </p:sp>
      <p:sp>
        <p:nvSpPr>
          <p:cNvPr id="3" name="Content Placeholder 2"/>
          <p:cNvSpPr>
            <a:spLocks noGrp="1"/>
          </p:cNvSpPr>
          <p:nvPr>
            <p:ph idx="1"/>
          </p:nvPr>
        </p:nvSpPr>
        <p:spPr>
          <a:xfrm>
            <a:off x="169372" y="1752600"/>
            <a:ext cx="8956431" cy="4267200"/>
          </a:xfrm>
        </p:spPr>
        <p:txBody>
          <a:bodyPr>
            <a:noAutofit/>
          </a:bodyPr>
          <a:lstStyle/>
          <a:p>
            <a:r>
              <a:rPr lang="en-US" sz="2200" b="1" dirty="0"/>
              <a:t>Geography:</a:t>
            </a:r>
            <a:r>
              <a:rPr lang="en-US" sz="2200" dirty="0"/>
              <a:t> where the person may live, there are no fresh vegetables</a:t>
            </a:r>
          </a:p>
          <a:p>
            <a:r>
              <a:rPr lang="en-US" sz="2200" b="1" dirty="0"/>
              <a:t>Advertising:</a:t>
            </a:r>
            <a:r>
              <a:rPr lang="en-US" sz="2200" dirty="0"/>
              <a:t> the media does not promote healthy eating</a:t>
            </a:r>
          </a:p>
          <a:p>
            <a:r>
              <a:rPr lang="en-US" sz="2200" b="1" dirty="0"/>
              <a:t>Social factors:</a:t>
            </a:r>
            <a:r>
              <a:rPr lang="en-US" sz="2200" dirty="0"/>
              <a:t> the individual has not enjoyed that particular item because of how someone else prepared them</a:t>
            </a:r>
          </a:p>
          <a:p>
            <a:r>
              <a:rPr lang="en-US" sz="2200" b="1" dirty="0"/>
              <a:t>Health concerns:</a:t>
            </a:r>
            <a:r>
              <a:rPr lang="en-US" sz="2200" dirty="0"/>
              <a:t> food allergies and digestive impacts</a:t>
            </a:r>
          </a:p>
          <a:p>
            <a:r>
              <a:rPr lang="en-US" sz="2200" b="1" dirty="0"/>
              <a:t>Emotions: </a:t>
            </a:r>
            <a:r>
              <a:rPr lang="en-US" sz="2200" dirty="0"/>
              <a:t>stress may affect the overall eating habits </a:t>
            </a:r>
          </a:p>
          <a:p>
            <a:r>
              <a:rPr lang="en-US" sz="2200" b="1" dirty="0"/>
              <a:t>Green food/sustainability: </a:t>
            </a:r>
            <a:r>
              <a:rPr lang="en-US" sz="2200" dirty="0"/>
              <a:t>even though it is a vegetarian diet base, the cruelty-free element makes some vegetables inaccessible for those who follow that ideal, due to them being grown using animal products</a:t>
            </a:r>
          </a:p>
          <a:p>
            <a:endParaRPr lang="en-US" sz="2400" dirty="0"/>
          </a:p>
        </p:txBody>
      </p:sp>
      <p:pic>
        <p:nvPicPr>
          <p:cNvPr id="10242"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4895850"/>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46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8012" y="1971675"/>
            <a:ext cx="6321187" cy="4276725"/>
          </a:xfrm>
        </p:spPr>
        <p:txBody>
          <a:bodyPr anchor="t">
            <a:normAutofit/>
          </a:bodyPr>
          <a:lstStyle/>
          <a:p>
            <a:pPr marL="457200" lvl="0" indent="-457200">
              <a:buFont typeface="+mj-lt"/>
              <a:buAutoNum type="arabicPeriod"/>
            </a:pPr>
            <a:r>
              <a:rPr lang="en-US" sz="2800" dirty="0">
                <a:solidFill>
                  <a:schemeClr val="tx1"/>
                </a:solidFill>
              </a:rPr>
              <a:t>List 3 reasons why choosing vegetables may be difficult?</a:t>
            </a:r>
          </a:p>
          <a:p>
            <a:pPr marL="457200" lvl="0" indent="-457200">
              <a:buFont typeface="+mj-lt"/>
              <a:buAutoNum type="arabicPeriod"/>
            </a:pPr>
            <a:r>
              <a:rPr lang="en-US" sz="2800" dirty="0">
                <a:solidFill>
                  <a:schemeClr val="tx1"/>
                </a:solidFill>
              </a:rPr>
              <a:t>All vegetables are carbohydrates? (T/F)</a:t>
            </a:r>
          </a:p>
          <a:p>
            <a:pPr marL="457200" lvl="0" indent="-457200">
              <a:buFont typeface="+mj-lt"/>
              <a:buAutoNum type="arabicPeriod"/>
            </a:pPr>
            <a:r>
              <a:rPr lang="en-US" sz="2800" dirty="0">
                <a:solidFill>
                  <a:schemeClr val="tx1"/>
                </a:solidFill>
              </a:rPr>
              <a:t>Which category of vegetables has more varieties?</a:t>
            </a:r>
          </a:p>
          <a:p>
            <a:br>
              <a:rPr lang="en-US" b="1" u="sng" dirty="0"/>
            </a:br>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072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a:bodyPr>
          <a:lstStyle/>
          <a:p>
            <a:r>
              <a:rPr lang="en-US" dirty="0"/>
              <a:t>Nutrition of the Student:</a:t>
            </a:r>
            <a:br>
              <a:rPr lang="en-US" dirty="0"/>
            </a:br>
            <a:r>
              <a:rPr lang="en-US" dirty="0"/>
              <a:t>fruits</a:t>
            </a:r>
          </a:p>
        </p:txBody>
      </p:sp>
      <p:sp>
        <p:nvSpPr>
          <p:cNvPr id="5" name="Text Placeholder 4"/>
          <p:cNvSpPr>
            <a:spLocks noGrp="1"/>
          </p:cNvSpPr>
          <p:nvPr>
            <p:ph type="body" idx="1"/>
          </p:nvPr>
        </p:nvSpPr>
        <p:spPr>
          <a:xfrm>
            <a:off x="152400" y="1834060"/>
            <a:ext cx="8242069" cy="3204666"/>
          </a:xfrm>
        </p:spPr>
        <p:txBody>
          <a:bodyPr>
            <a:normAutofit/>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Define nutrient-dense foods</a:t>
            </a:r>
          </a:p>
          <a:p>
            <a:pPr marL="457200" lvl="0" indent="-457200">
              <a:buFont typeface="Arial" panose="020B0604020202020204" pitchFamily="34" charset="0"/>
              <a:buChar char="•"/>
            </a:pPr>
            <a:r>
              <a:rPr lang="en-US" sz="2400" dirty="0">
                <a:solidFill>
                  <a:schemeClr val="tx1"/>
                </a:solidFill>
              </a:rPr>
              <a:t>Apply the difference between hypokalemia and hypokalemia.</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is body chemistry dependent on elements found in fruits?</a:t>
            </a:r>
          </a:p>
        </p:txBody>
      </p:sp>
    </p:spTree>
    <p:extLst>
      <p:ext uri="{BB962C8B-B14F-4D97-AF65-F5344CB8AC3E}">
        <p14:creationId xmlns:p14="http://schemas.microsoft.com/office/powerpoint/2010/main" val="4173500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Fruits</a:t>
            </a:r>
          </a:p>
        </p:txBody>
      </p:sp>
      <p:sp>
        <p:nvSpPr>
          <p:cNvPr id="3" name="Content Placeholder 2"/>
          <p:cNvSpPr>
            <a:spLocks noGrp="1"/>
          </p:cNvSpPr>
          <p:nvPr>
            <p:ph idx="1"/>
          </p:nvPr>
        </p:nvSpPr>
        <p:spPr>
          <a:xfrm>
            <a:off x="457200" y="1600200"/>
            <a:ext cx="8534400" cy="2743200"/>
          </a:xfrm>
        </p:spPr>
        <p:txBody>
          <a:bodyPr>
            <a:noAutofit/>
          </a:bodyPr>
          <a:lstStyle/>
          <a:p>
            <a:pPr marL="0" indent="0">
              <a:buNone/>
            </a:pPr>
            <a:r>
              <a:rPr lang="en-US" sz="2400" b="1" dirty="0"/>
              <a:t>Nutrient-dense</a:t>
            </a:r>
            <a:r>
              <a:rPr lang="en-US" sz="2400" dirty="0"/>
              <a:t> foods are considered the opposite of empty calorie foods, meaning they are full of vitamins and minerals. Fruits in diet have been found to be a factor in brain health, improving cognitive function. </a:t>
            </a:r>
          </a:p>
          <a:p>
            <a:pPr lvl="1"/>
            <a:r>
              <a:rPr lang="en-US" sz="2000" dirty="0"/>
              <a:t>Some fruits are high in water content, sometimes containing between 80%-99% of water. Examples are watermelons, cantaloupes, strawberries, apples, grapes, oranges, pears, and pineapples </a:t>
            </a:r>
            <a:endParaRPr lang="en-US" sz="1700" dirty="0"/>
          </a:p>
        </p:txBody>
      </p:sp>
      <p:pic>
        <p:nvPicPr>
          <p:cNvPr id="12290" name="Picture 2" descr="pineapp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713" y="3974626"/>
            <a:ext cx="2883374" cy="288337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034" y="4696963"/>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8" y="4648200"/>
            <a:ext cx="234315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Bitmoji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801" y="456873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5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Fruits</a:t>
            </a:r>
            <a:br>
              <a:rPr lang="en-US" sz="4000" dirty="0"/>
            </a:br>
            <a:r>
              <a:rPr lang="en-US" sz="4000" dirty="0"/>
              <a:t>Potassium &amp; Body Chemistry</a:t>
            </a:r>
          </a:p>
        </p:txBody>
      </p:sp>
      <p:sp>
        <p:nvSpPr>
          <p:cNvPr id="3" name="Content Placeholder 2"/>
          <p:cNvSpPr>
            <a:spLocks noGrp="1"/>
          </p:cNvSpPr>
          <p:nvPr>
            <p:ph idx="1"/>
          </p:nvPr>
        </p:nvSpPr>
        <p:spPr>
          <a:xfrm>
            <a:off x="2209800" y="1600200"/>
            <a:ext cx="6734033" cy="4724400"/>
          </a:xfrm>
        </p:spPr>
        <p:txBody>
          <a:bodyPr>
            <a:noAutofit/>
          </a:bodyPr>
          <a:lstStyle/>
          <a:p>
            <a:pPr marL="0" indent="0">
              <a:buNone/>
            </a:pPr>
            <a:r>
              <a:rPr lang="en-US" sz="2000" b="1" dirty="0"/>
              <a:t>Potassium</a:t>
            </a:r>
            <a:r>
              <a:rPr lang="en-US" sz="2000" dirty="0"/>
              <a:t> is an element which is needed for the human body to function, impacting the body systems that involve the kidneys, blood plasma, and intracellular fluid. An imbalance of potassium can cause issues such as muscle weakness, cramps, breathing issues, and constipation.</a:t>
            </a:r>
          </a:p>
          <a:p>
            <a:pPr lvl="1"/>
            <a:r>
              <a:rPr lang="en-US" sz="1800" b="1" dirty="0"/>
              <a:t>Hypokalemia</a:t>
            </a:r>
            <a:r>
              <a:rPr lang="en-US" sz="1800" dirty="0"/>
              <a:t> is an insufficient amount of potassium in the body. Too little or too much potassium can cause the heart to abnormally contract, leading to death. </a:t>
            </a:r>
          </a:p>
          <a:p>
            <a:pPr lvl="1"/>
            <a:r>
              <a:rPr lang="en-US" sz="1800" b="1" dirty="0"/>
              <a:t>Hyperkalemia</a:t>
            </a:r>
            <a:r>
              <a:rPr lang="en-US" sz="1800" dirty="0"/>
              <a:t> is high levels of potassium in the blood, usually disrupting the electrical impulses and signals and mostly a result of a kidney dysfunction. </a:t>
            </a:r>
          </a:p>
          <a:p>
            <a:pPr marL="0" indent="0">
              <a:buNone/>
            </a:pPr>
            <a:r>
              <a:rPr lang="en-US" sz="2200" dirty="0"/>
              <a:t>Potassium can be found in fruits like bananas, apples, and apricots </a:t>
            </a:r>
          </a:p>
        </p:txBody>
      </p:sp>
      <p:pic>
        <p:nvPicPr>
          <p:cNvPr id="13314" name="Picture 2" descr="go bana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0"/>
            <a:ext cx="1978025" cy="197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4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8013" y="1971675"/>
            <a:ext cx="5787787" cy="3209926"/>
          </a:xfrm>
        </p:spPr>
        <p:txBody>
          <a:bodyPr anchor="t">
            <a:normAutofit/>
          </a:bodyPr>
          <a:lstStyle/>
          <a:p>
            <a:pPr marL="457200" lvl="0" indent="-457200">
              <a:buFont typeface="+mj-lt"/>
              <a:buAutoNum type="arabicPeriod"/>
            </a:pPr>
            <a:r>
              <a:rPr lang="en-US" sz="2400" dirty="0">
                <a:solidFill>
                  <a:schemeClr val="tx1"/>
                </a:solidFill>
              </a:rPr>
              <a:t>What is the difference between Hyperkalemia and Hypokalemia?</a:t>
            </a:r>
          </a:p>
          <a:p>
            <a:pPr marL="457200" lvl="0" indent="-457200">
              <a:buFont typeface="+mj-lt"/>
              <a:buAutoNum type="arabicPeriod"/>
            </a:pPr>
            <a:r>
              <a:rPr lang="en-US" sz="2400" dirty="0">
                <a:solidFill>
                  <a:schemeClr val="tx1"/>
                </a:solidFill>
              </a:rPr>
              <a:t>Nutrient-dense is the opposite of empty-calorie (T/F)</a:t>
            </a:r>
          </a:p>
          <a:p>
            <a:pPr marL="457200" lvl="0" indent="-457200">
              <a:buFont typeface="+mj-lt"/>
              <a:buAutoNum type="arabicPeriod"/>
            </a:pPr>
            <a:r>
              <a:rPr lang="en-US" sz="2400" dirty="0">
                <a:solidFill>
                  <a:schemeClr val="tx1"/>
                </a:solidFill>
              </a:rPr>
              <a:t>What is the largest component of fruits like watermelons, apples, and pears?</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5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Grains</a:t>
            </a:r>
            <a:br>
              <a:rPr lang="en-US" dirty="0"/>
            </a:br>
            <a:endParaRPr lang="en-US" dirty="0"/>
          </a:p>
        </p:txBody>
      </p:sp>
      <p:sp>
        <p:nvSpPr>
          <p:cNvPr id="5" name="Text Placeholder 4"/>
          <p:cNvSpPr>
            <a:spLocks noGrp="1"/>
          </p:cNvSpPr>
          <p:nvPr>
            <p:ph type="body" idx="1"/>
          </p:nvPr>
        </p:nvSpPr>
        <p:spPr>
          <a:xfrm>
            <a:off x="304800" y="1819275"/>
            <a:ext cx="8305800" cy="4048125"/>
          </a:xfrm>
        </p:spPr>
        <p:txBody>
          <a:bodyPr>
            <a:normAutofit fontScale="92500"/>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Understand the chemical grains become in the digestion process</a:t>
            </a:r>
          </a:p>
          <a:p>
            <a:pPr marL="457200" lvl="0" indent="-457200">
              <a:buFont typeface="Arial" panose="020B0604020202020204" pitchFamily="34" charset="0"/>
              <a:buChar char="•"/>
            </a:pPr>
            <a:r>
              <a:rPr lang="en-US" sz="2400" dirty="0">
                <a:solidFill>
                  <a:schemeClr val="tx1"/>
                </a:solidFill>
              </a:rPr>
              <a:t>Understand and define the key vitamins/minerals grains contain</a:t>
            </a:r>
          </a:p>
          <a:p>
            <a:pPr marL="457200" lvl="0" indent="-457200">
              <a:buFont typeface="Arial" panose="020B0604020202020204" pitchFamily="34" charset="0"/>
              <a:buChar char="•"/>
            </a:pPr>
            <a:r>
              <a:rPr lang="en-US" sz="2400" dirty="0">
                <a:solidFill>
                  <a:schemeClr val="tx1"/>
                </a:solidFill>
              </a:rPr>
              <a:t>List the similarities and differences of whole grains, refined grains, and enriched refined grains</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are different types of grains needed for overall health and what are the benefits of each?</a:t>
            </a:r>
          </a:p>
        </p:txBody>
      </p:sp>
    </p:spTree>
    <p:extLst>
      <p:ext uri="{BB962C8B-B14F-4D97-AF65-F5344CB8AC3E}">
        <p14:creationId xmlns:p14="http://schemas.microsoft.com/office/powerpoint/2010/main" val="2823935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Grains</a:t>
            </a:r>
          </a:p>
        </p:txBody>
      </p:sp>
      <p:sp>
        <p:nvSpPr>
          <p:cNvPr id="3" name="Content Placeholder 2"/>
          <p:cNvSpPr>
            <a:spLocks noGrp="1"/>
          </p:cNvSpPr>
          <p:nvPr>
            <p:ph idx="1"/>
          </p:nvPr>
        </p:nvSpPr>
        <p:spPr>
          <a:xfrm>
            <a:off x="685800" y="1676400"/>
            <a:ext cx="8001000" cy="3810000"/>
          </a:xfrm>
        </p:spPr>
        <p:txBody>
          <a:bodyPr>
            <a:noAutofit/>
          </a:bodyPr>
          <a:lstStyle/>
          <a:p>
            <a:r>
              <a:rPr lang="en-US" sz="2400" dirty="0"/>
              <a:t>Grains are the most well-known carbohydrate</a:t>
            </a:r>
          </a:p>
          <a:p>
            <a:r>
              <a:rPr lang="en-US" sz="2400" dirty="0"/>
              <a:t>Whole grains are considered a nutrient-dense type of food</a:t>
            </a:r>
          </a:p>
          <a:p>
            <a:r>
              <a:rPr lang="en-US" sz="2400" dirty="0"/>
              <a:t> Whole grains are usually high in potassium</a:t>
            </a:r>
          </a:p>
          <a:p>
            <a:r>
              <a:rPr lang="en-US" sz="2400" dirty="0"/>
              <a:t>Grains are full of starch molecules, turning into glucose in the body. </a:t>
            </a:r>
          </a:p>
          <a:p>
            <a:r>
              <a:rPr lang="en-US" sz="2400" dirty="0"/>
              <a:t>The starches turn into chains and there two different chains</a:t>
            </a:r>
          </a:p>
          <a:p>
            <a:pPr lvl="1"/>
            <a:r>
              <a:rPr lang="en-US" sz="2000" dirty="0"/>
              <a:t> </a:t>
            </a:r>
            <a:r>
              <a:rPr lang="en-US" sz="2000" b="1" dirty="0"/>
              <a:t>amylose</a:t>
            </a:r>
            <a:r>
              <a:rPr lang="en-US" sz="2000" dirty="0"/>
              <a:t> contains hundreds of glucose units</a:t>
            </a:r>
          </a:p>
          <a:p>
            <a:pPr lvl="1"/>
            <a:r>
              <a:rPr lang="en-US" sz="2000" b="1" dirty="0"/>
              <a:t>amylopectin</a:t>
            </a:r>
            <a:r>
              <a:rPr lang="en-US" sz="2000" dirty="0"/>
              <a:t> contains thousands of glucose units</a:t>
            </a:r>
            <a:endParaRPr lang="en-US" sz="1600" b="1" dirty="0"/>
          </a:p>
          <a:p>
            <a:endParaRPr lang="en-US" sz="2100" b="1" dirty="0"/>
          </a:p>
        </p:txBody>
      </p:sp>
      <p:pic>
        <p:nvPicPr>
          <p:cNvPr id="14338" name="Picture 2" descr="sliced 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572000"/>
            <a:ext cx="2420814" cy="24208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itmoji Image">
            <a:extLst>
              <a:ext uri="{FF2B5EF4-FFF2-40B4-BE49-F238E27FC236}">
                <a16:creationId xmlns:a16="http://schemas.microsoft.com/office/drawing/2014/main" id="{385BE277-FE0E-432D-8829-027F03A82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953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33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fontScale="90000"/>
          </a:bodyPr>
          <a:lstStyle/>
          <a:p>
            <a:r>
              <a:rPr lang="en-US" dirty="0"/>
              <a:t>Grains</a:t>
            </a:r>
            <a:br>
              <a:rPr lang="en-US" dirty="0"/>
            </a:br>
            <a:r>
              <a:rPr lang="en-US" dirty="0"/>
              <a:t>Vitamins and Minerals</a:t>
            </a:r>
          </a:p>
        </p:txBody>
      </p:sp>
      <p:sp>
        <p:nvSpPr>
          <p:cNvPr id="3" name="Content Placeholder 2"/>
          <p:cNvSpPr>
            <a:spLocks noGrp="1"/>
          </p:cNvSpPr>
          <p:nvPr>
            <p:ph idx="1"/>
          </p:nvPr>
        </p:nvSpPr>
        <p:spPr>
          <a:xfrm>
            <a:off x="1371600" y="1629201"/>
            <a:ext cx="7543800" cy="5228799"/>
          </a:xfrm>
        </p:spPr>
        <p:txBody>
          <a:bodyPr>
            <a:noAutofit/>
          </a:bodyPr>
          <a:lstStyle/>
          <a:p>
            <a:pPr marL="0" indent="0">
              <a:buNone/>
            </a:pPr>
            <a:r>
              <a:rPr lang="en-US" sz="2200" dirty="0"/>
              <a:t>The following minerals and vitamins are laid out by function: </a:t>
            </a:r>
          </a:p>
          <a:p>
            <a:pPr lvl="1"/>
            <a:r>
              <a:rPr lang="en-US" sz="2000" b="1" dirty="0"/>
              <a:t>Zinc’s</a:t>
            </a:r>
            <a:r>
              <a:rPr lang="en-US" sz="2000" dirty="0"/>
              <a:t> major functions include protein along with DNA production, healing wounds, boosting the immune system, and assisting in growth. </a:t>
            </a:r>
          </a:p>
          <a:p>
            <a:pPr lvl="1"/>
            <a:r>
              <a:rPr lang="en-US" sz="2000" b="1" dirty="0"/>
              <a:t>Iron</a:t>
            </a:r>
            <a:r>
              <a:rPr lang="en-US" sz="2000" dirty="0"/>
              <a:t> is carries oxygen and supports in energy production</a:t>
            </a:r>
          </a:p>
          <a:p>
            <a:pPr lvl="1"/>
            <a:r>
              <a:rPr lang="en-US" sz="2000" b="1" dirty="0"/>
              <a:t>Magnesium</a:t>
            </a:r>
            <a:r>
              <a:rPr lang="en-US" sz="2000" dirty="0"/>
              <a:t> produces protein, aiding in muscle contraction and nerve transmissions. </a:t>
            </a:r>
          </a:p>
          <a:p>
            <a:pPr lvl="1"/>
            <a:r>
              <a:rPr lang="en-US" sz="2000" b="1" dirty="0"/>
              <a:t>Niacin</a:t>
            </a:r>
            <a:r>
              <a:rPr lang="en-US" sz="2000" dirty="0"/>
              <a:t> is a vitamin that assists in energy metabolism</a:t>
            </a:r>
            <a:endParaRPr lang="en-US" sz="17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9" y="4055660"/>
            <a:ext cx="2346278" cy="23462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497946"/>
            <a:ext cx="2362200" cy="2362200"/>
          </a:xfrm>
          <a:prstGeom prst="rect">
            <a:avLst/>
          </a:prstGeom>
        </p:spPr>
      </p:pic>
    </p:spTree>
    <p:extLst>
      <p:ext uri="{BB962C8B-B14F-4D97-AF65-F5344CB8AC3E}">
        <p14:creationId xmlns:p14="http://schemas.microsoft.com/office/powerpoint/2010/main" val="259803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FOR the Student:</a:t>
            </a:r>
            <a:br>
              <a:rPr lang="en-US" dirty="0"/>
            </a:br>
            <a:r>
              <a:rPr lang="en-US" dirty="0"/>
              <a:t>Unit Objectives</a:t>
            </a:r>
            <a:br>
              <a:rPr lang="en-US" dirty="0"/>
            </a:br>
            <a:endParaRPr lang="en-US" dirty="0"/>
          </a:p>
        </p:txBody>
      </p:sp>
      <p:sp>
        <p:nvSpPr>
          <p:cNvPr id="5" name="Text Placeholder 4"/>
          <p:cNvSpPr>
            <a:spLocks noGrp="1"/>
          </p:cNvSpPr>
          <p:nvPr>
            <p:ph type="body" idx="1"/>
          </p:nvPr>
        </p:nvSpPr>
        <p:spPr>
          <a:xfrm>
            <a:off x="228600" y="1676400"/>
            <a:ext cx="8610600" cy="4876800"/>
          </a:xfrm>
        </p:spPr>
        <p:txBody>
          <a:bodyPr numCol="1">
            <a:normAutofit fontScale="92500" lnSpcReduction="10000"/>
          </a:bodyPr>
          <a:lstStyle/>
          <a:p>
            <a:r>
              <a:rPr lang="en-US" i="1" dirty="0">
                <a:solidFill>
                  <a:schemeClr val="tx1"/>
                </a:solidFill>
              </a:rPr>
              <a:t>The desired outcome of this unit is for students to learn various nutritional facts, proper diets of nutrition, and planning for specific activities in a student cadet's life.</a:t>
            </a:r>
            <a:endParaRPr lang="en-US" dirty="0">
              <a:solidFill>
                <a:schemeClr val="tx1"/>
              </a:solidFill>
            </a:endParaRPr>
          </a:p>
          <a:p>
            <a:r>
              <a:rPr lang="en-US" sz="2800" b="1" u="sng" dirty="0">
                <a:solidFill>
                  <a:schemeClr val="tx1"/>
                </a:solidFill>
              </a:rPr>
              <a:t>Plan of Action</a:t>
            </a:r>
            <a:r>
              <a:rPr lang="en-US" sz="2800" dirty="0">
                <a:solidFill>
                  <a:schemeClr val="tx1"/>
                </a:solidFill>
              </a:rPr>
              <a:t>: </a:t>
            </a:r>
          </a:p>
          <a:p>
            <a:pPr marL="457200" lvl="0" indent="-457200">
              <a:buFont typeface="+mj-lt"/>
              <a:buAutoNum type="arabicPeriod"/>
            </a:pPr>
            <a:r>
              <a:rPr lang="en-US" dirty="0">
                <a:solidFill>
                  <a:schemeClr val="tx1"/>
                </a:solidFill>
              </a:rPr>
              <a:t>Understand caloric requirements for sustainment</a:t>
            </a:r>
          </a:p>
          <a:p>
            <a:pPr marL="457200" lvl="0" indent="-457200">
              <a:buFont typeface="+mj-lt"/>
              <a:buAutoNum type="arabicPeriod"/>
            </a:pPr>
            <a:r>
              <a:rPr lang="en-US" dirty="0">
                <a:solidFill>
                  <a:schemeClr val="tx1"/>
                </a:solidFill>
              </a:rPr>
              <a:t>Define and apply estimated energy requirements (EER).</a:t>
            </a:r>
          </a:p>
          <a:p>
            <a:pPr marL="457200" lvl="0" indent="-457200">
              <a:buFont typeface="+mj-lt"/>
              <a:buAutoNum type="arabicPeriod"/>
            </a:pPr>
            <a:r>
              <a:rPr lang="en-US" dirty="0">
                <a:solidFill>
                  <a:schemeClr val="tx1"/>
                </a:solidFill>
              </a:rPr>
              <a:t>Define Basal Metabolic Rate (BMR)</a:t>
            </a:r>
          </a:p>
          <a:p>
            <a:pPr marL="457200" lvl="0" indent="-457200">
              <a:buFont typeface="+mj-lt"/>
              <a:buAutoNum type="arabicPeriod"/>
            </a:pPr>
            <a:r>
              <a:rPr lang="en-US" dirty="0">
                <a:solidFill>
                  <a:schemeClr val="tx1"/>
                </a:solidFill>
              </a:rPr>
              <a:t>Compare and contrast and apply macronutrients and micronutrients.</a:t>
            </a:r>
          </a:p>
          <a:p>
            <a:pPr marL="457200" lvl="0" indent="-457200">
              <a:buFont typeface="+mj-lt"/>
              <a:buAutoNum type="arabicPeriod"/>
            </a:pPr>
            <a:r>
              <a:rPr lang="en-US" dirty="0">
                <a:solidFill>
                  <a:schemeClr val="tx1"/>
                </a:solidFill>
              </a:rPr>
              <a:t>Define carbohydrates, simple and complex carbohydrates. </a:t>
            </a:r>
          </a:p>
          <a:p>
            <a:pPr marL="457200" lvl="0" indent="-457200">
              <a:buFont typeface="+mj-lt"/>
              <a:buAutoNum type="arabicPeriod"/>
            </a:pPr>
            <a:r>
              <a:rPr lang="en-US" dirty="0">
                <a:solidFill>
                  <a:schemeClr val="tx1"/>
                </a:solidFill>
              </a:rPr>
              <a:t>Apply Recommended Dietary Allowance (RDA)</a:t>
            </a:r>
          </a:p>
          <a:p>
            <a:pPr marL="457200" lvl="0" indent="-457200">
              <a:buFont typeface="+mj-lt"/>
              <a:buAutoNum type="arabicPeriod"/>
            </a:pPr>
            <a:r>
              <a:rPr lang="en-US" dirty="0">
                <a:solidFill>
                  <a:schemeClr val="tx1"/>
                </a:solidFill>
              </a:rPr>
              <a:t>Understand empty calories and apply  steps to avoid them</a:t>
            </a:r>
          </a:p>
          <a:p>
            <a:pPr marL="457200" lvl="0" indent="-457200">
              <a:buFont typeface="+mj-lt"/>
              <a:buAutoNum type="arabicPeriod"/>
            </a:pPr>
            <a:r>
              <a:rPr lang="en-US" dirty="0">
                <a:solidFill>
                  <a:schemeClr val="tx1"/>
                </a:solidFill>
              </a:rPr>
              <a:t>Understand and apply the FIT nutrition model, and its role in “meal prepping”</a:t>
            </a:r>
          </a:p>
          <a:p>
            <a:pPr marL="457200" lvl="0" indent="-457200">
              <a:buFont typeface="+mj-lt"/>
              <a:buAutoNum type="arabicPeriod"/>
            </a:pPr>
            <a:r>
              <a:rPr lang="en-US" dirty="0">
                <a:solidFill>
                  <a:schemeClr val="tx1"/>
                </a:solidFill>
              </a:rPr>
              <a:t>Compare the difference between a portion and a serving size</a:t>
            </a:r>
          </a:p>
          <a:p>
            <a:pPr marL="457200" lvl="0" indent="-457200">
              <a:buFont typeface="+mj-lt"/>
              <a:buAutoNum type="arabicPeriod"/>
            </a:pPr>
            <a:r>
              <a:rPr lang="en-US" dirty="0">
                <a:solidFill>
                  <a:schemeClr val="tx1"/>
                </a:solidFill>
              </a:rPr>
              <a:t>Define and give examples of the 6 sub-categories of vegetables.</a:t>
            </a:r>
          </a:p>
          <a:p>
            <a:pPr lvl="0"/>
            <a:br>
              <a:rPr lang="en-US" i="1"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20739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fontScale="90000"/>
          </a:bodyPr>
          <a:lstStyle/>
          <a:p>
            <a:r>
              <a:rPr lang="en-US" dirty="0"/>
              <a:t>Grains</a:t>
            </a:r>
            <a:br>
              <a:rPr lang="en-US" dirty="0"/>
            </a:br>
            <a:r>
              <a:rPr lang="en-US" dirty="0"/>
              <a:t>Anatomy of Grains</a:t>
            </a:r>
          </a:p>
        </p:txBody>
      </p:sp>
      <p:sp>
        <p:nvSpPr>
          <p:cNvPr id="3" name="Content Placeholder 2"/>
          <p:cNvSpPr>
            <a:spLocks noGrp="1"/>
          </p:cNvSpPr>
          <p:nvPr>
            <p:ph idx="1"/>
          </p:nvPr>
        </p:nvSpPr>
        <p:spPr>
          <a:xfrm>
            <a:off x="228600" y="1629201"/>
            <a:ext cx="4038600" cy="5228799"/>
          </a:xfrm>
        </p:spPr>
        <p:txBody>
          <a:bodyPr>
            <a:noAutofit/>
          </a:bodyPr>
          <a:lstStyle/>
          <a:p>
            <a:r>
              <a:rPr lang="en-US" sz="2200" b="1" dirty="0"/>
              <a:t>Whole grains</a:t>
            </a:r>
            <a:r>
              <a:rPr lang="en-US" sz="2200" dirty="0"/>
              <a:t> are comprised of grains with whole kernels.</a:t>
            </a:r>
          </a:p>
          <a:p>
            <a:r>
              <a:rPr lang="en-US" sz="2200" dirty="0"/>
              <a:t>Anatomy of grain is defined by the</a:t>
            </a:r>
          </a:p>
          <a:p>
            <a:pPr lvl="1"/>
            <a:r>
              <a:rPr lang="en-US" sz="1800" dirty="0"/>
              <a:t> </a:t>
            </a:r>
            <a:r>
              <a:rPr lang="en-US" sz="2000" b="1" dirty="0"/>
              <a:t>bran</a:t>
            </a:r>
            <a:r>
              <a:rPr lang="en-US" sz="2000" dirty="0"/>
              <a:t> (outside/shell)</a:t>
            </a:r>
          </a:p>
          <a:p>
            <a:pPr lvl="1"/>
            <a:r>
              <a:rPr lang="en-US" sz="2000" dirty="0"/>
              <a:t>the </a:t>
            </a:r>
            <a:r>
              <a:rPr lang="en-US" sz="2000" b="1" dirty="0"/>
              <a:t>germ</a:t>
            </a:r>
            <a:r>
              <a:rPr lang="en-US" sz="2000" dirty="0"/>
              <a:t>( the innermost segment), </a:t>
            </a:r>
          </a:p>
          <a:p>
            <a:pPr lvl="1"/>
            <a:r>
              <a:rPr lang="en-US" sz="2000" dirty="0"/>
              <a:t>the </a:t>
            </a:r>
            <a:r>
              <a:rPr lang="en-US" sz="2000" b="1" dirty="0"/>
              <a:t>endosperm </a:t>
            </a:r>
            <a:r>
              <a:rPr lang="en-US" sz="2000" dirty="0"/>
              <a:t>(the largest inside portion)</a:t>
            </a:r>
          </a:p>
          <a:p>
            <a:r>
              <a:rPr lang="en-US" sz="2400" dirty="0"/>
              <a:t> </a:t>
            </a:r>
            <a:r>
              <a:rPr lang="en-US" sz="2200" dirty="0"/>
              <a:t>These are items like oatmeal, buckwheat, whole cornmeal, quinoa, and brown rice.</a:t>
            </a:r>
            <a:endParaRPr lang="en-US" sz="2200" b="1"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267200" y="1875712"/>
            <a:ext cx="4572000" cy="4525087"/>
          </a:xfrm>
          <a:prstGeom prst="rect">
            <a:avLst/>
          </a:prstGeom>
        </p:spPr>
      </p:pic>
    </p:spTree>
    <p:extLst>
      <p:ext uri="{BB962C8B-B14F-4D97-AF65-F5344CB8AC3E}">
        <p14:creationId xmlns:p14="http://schemas.microsoft.com/office/powerpoint/2010/main" val="3757720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4601" y="1676400"/>
            <a:ext cx="5787787" cy="4276725"/>
          </a:xfrm>
        </p:spPr>
        <p:txBody>
          <a:bodyPr anchor="t">
            <a:normAutofit/>
          </a:bodyPr>
          <a:lstStyle/>
          <a:p>
            <a:pPr marL="457200" lvl="0" indent="-457200">
              <a:buFont typeface="+mj-lt"/>
              <a:buAutoNum type="arabicPeriod"/>
            </a:pPr>
            <a:r>
              <a:rPr lang="en-US" sz="2400" dirty="0">
                <a:solidFill>
                  <a:schemeClr val="tx1"/>
                </a:solidFill>
              </a:rPr>
              <a:t>What are the three structures in the grain anatomy?</a:t>
            </a:r>
          </a:p>
          <a:p>
            <a:pPr marL="457200" lvl="0" indent="-457200">
              <a:buFont typeface="+mj-lt"/>
              <a:buAutoNum type="arabicPeriod"/>
            </a:pPr>
            <a:r>
              <a:rPr lang="en-US" sz="2400" dirty="0">
                <a:solidFill>
                  <a:schemeClr val="tx1"/>
                </a:solidFill>
              </a:rPr>
              <a:t>Which are healthier, refined grains or enriched refined grains?</a:t>
            </a:r>
          </a:p>
          <a:p>
            <a:pPr marL="457200" lvl="0" indent="-457200">
              <a:buFont typeface="+mj-lt"/>
              <a:buAutoNum type="arabicPeriod"/>
            </a:pPr>
            <a:r>
              <a:rPr lang="en-US" sz="2400" dirty="0">
                <a:solidFill>
                  <a:schemeClr val="tx1"/>
                </a:solidFill>
              </a:rPr>
              <a:t>Grains turn into ____________ in the body to be used as fuel.</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08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Dairy</a:t>
            </a:r>
            <a:br>
              <a:rPr lang="en-US" dirty="0"/>
            </a:br>
            <a:endParaRPr lang="en-US" dirty="0"/>
          </a:p>
        </p:txBody>
      </p:sp>
      <p:sp>
        <p:nvSpPr>
          <p:cNvPr id="5" name="Text Placeholder 4"/>
          <p:cNvSpPr>
            <a:spLocks noGrp="1"/>
          </p:cNvSpPr>
          <p:nvPr>
            <p:ph type="body" idx="1"/>
          </p:nvPr>
        </p:nvSpPr>
        <p:spPr>
          <a:xfrm>
            <a:off x="304800" y="1819275"/>
            <a:ext cx="8305800" cy="4048125"/>
          </a:xfrm>
        </p:spPr>
        <p:txBody>
          <a:bodyPr>
            <a:normAutofit lnSpcReduction="10000"/>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Understand dairy products’ chemical contents</a:t>
            </a:r>
          </a:p>
          <a:p>
            <a:pPr marL="457200" lvl="0" indent="-457200">
              <a:buFont typeface="Arial" panose="020B0604020202020204" pitchFamily="34" charset="0"/>
              <a:buChar char="•"/>
            </a:pPr>
            <a:r>
              <a:rPr lang="en-US" sz="2400" dirty="0">
                <a:solidFill>
                  <a:schemeClr val="tx1"/>
                </a:solidFill>
              </a:rPr>
              <a:t>Define probiotics and prebiotics and give examples of where to find each</a:t>
            </a:r>
          </a:p>
          <a:p>
            <a:pPr marL="457200" lvl="0" indent="-457200">
              <a:buFont typeface="Arial" panose="020B0604020202020204" pitchFamily="34" charset="0"/>
              <a:buChar char="•"/>
            </a:pPr>
            <a:r>
              <a:rPr lang="en-US" sz="2400" dirty="0">
                <a:solidFill>
                  <a:schemeClr val="tx1"/>
                </a:solidFill>
              </a:rPr>
              <a:t>Understand vitamins/minerals found in dairy products</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are dairy products in various forms essential to intake of elements that are connected to the body's functioning? </a:t>
            </a:r>
          </a:p>
        </p:txBody>
      </p:sp>
    </p:spTree>
    <p:extLst>
      <p:ext uri="{BB962C8B-B14F-4D97-AF65-F5344CB8AC3E}">
        <p14:creationId xmlns:p14="http://schemas.microsoft.com/office/powerpoint/2010/main" val="1041481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Dairy</a:t>
            </a:r>
          </a:p>
        </p:txBody>
      </p:sp>
      <p:sp>
        <p:nvSpPr>
          <p:cNvPr id="3" name="Content Placeholder 2"/>
          <p:cNvSpPr>
            <a:spLocks noGrp="1"/>
          </p:cNvSpPr>
          <p:nvPr>
            <p:ph idx="1"/>
          </p:nvPr>
        </p:nvSpPr>
        <p:spPr>
          <a:xfrm>
            <a:off x="533399" y="1600199"/>
            <a:ext cx="8610601" cy="4237038"/>
          </a:xfrm>
        </p:spPr>
        <p:txBody>
          <a:bodyPr>
            <a:noAutofit/>
          </a:bodyPr>
          <a:lstStyle/>
          <a:p>
            <a:r>
              <a:rPr lang="en-US" sz="2200" dirty="0"/>
              <a:t>Dairy is an important component of maintaining overall health and body chemistry</a:t>
            </a:r>
          </a:p>
          <a:p>
            <a:r>
              <a:rPr lang="en-US" sz="2200" dirty="0"/>
              <a:t>All dairy contains </a:t>
            </a:r>
            <a:r>
              <a:rPr lang="en-US" sz="2200" b="1" dirty="0"/>
              <a:t>lipids, </a:t>
            </a:r>
            <a:r>
              <a:rPr lang="en-US" sz="2200" dirty="0"/>
              <a:t>which are fatty acids</a:t>
            </a:r>
          </a:p>
          <a:p>
            <a:r>
              <a:rPr lang="en-US" sz="2200" dirty="0"/>
              <a:t>There are three types of lipids:</a:t>
            </a:r>
          </a:p>
          <a:p>
            <a:pPr lvl="1"/>
            <a:r>
              <a:rPr lang="en-US" sz="1800" dirty="0"/>
              <a:t> </a:t>
            </a:r>
            <a:r>
              <a:rPr lang="en-US" sz="1800" b="1" dirty="0"/>
              <a:t>triglycerides </a:t>
            </a:r>
            <a:r>
              <a:rPr lang="en-US" sz="1800" dirty="0"/>
              <a:t>make up 95% of lipids ingested, found in fried food, cheeses, whole milk, and vegetable oil</a:t>
            </a:r>
          </a:p>
          <a:p>
            <a:pPr lvl="1"/>
            <a:r>
              <a:rPr lang="en-US" sz="1800" b="1" dirty="0"/>
              <a:t>phospholipids </a:t>
            </a:r>
            <a:r>
              <a:rPr lang="en-US" sz="1800" dirty="0"/>
              <a:t>only makes up 2% of lipids found in foods, and their job is to enclose fat cells while in transport through the bloodstream</a:t>
            </a:r>
          </a:p>
          <a:p>
            <a:pPr lvl="1"/>
            <a:r>
              <a:rPr lang="en-US" sz="1800" b="1" dirty="0"/>
              <a:t>sterols </a:t>
            </a:r>
            <a:r>
              <a:rPr lang="en-US" sz="1800" dirty="0"/>
              <a:t>are the least common but the most known lipid because their full name is cholesterol and their major function is producing sex hormones (testosterone, estrogen, etc.), vitamin D, and bile salts. </a:t>
            </a:r>
            <a:endParaRPr lang="en-US" sz="1800" b="1" dirty="0"/>
          </a:p>
        </p:txBody>
      </p:sp>
      <p:pic>
        <p:nvPicPr>
          <p:cNvPr id="20482" name="Picture 2" descr="chocolate mi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571" y="4968875"/>
            <a:ext cx="1736725" cy="17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59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Dairy</a:t>
            </a:r>
          </a:p>
        </p:txBody>
      </p:sp>
      <p:sp>
        <p:nvSpPr>
          <p:cNvPr id="6" name="Content Placeholder 5"/>
          <p:cNvSpPr>
            <a:spLocks noGrp="1"/>
          </p:cNvSpPr>
          <p:nvPr>
            <p:ph idx="1"/>
          </p:nvPr>
        </p:nvSpPr>
        <p:spPr/>
        <p:txBody>
          <a:bodyPr>
            <a:normAutofit/>
          </a:bodyPr>
          <a:lstStyle/>
          <a:p>
            <a:pPr marL="0" indent="0">
              <a:buNone/>
            </a:pPr>
            <a:r>
              <a:rPr lang="en-US" sz="2400" dirty="0"/>
              <a:t>Some dairy products have things called probiotics and prebiotics</a:t>
            </a:r>
          </a:p>
          <a:p>
            <a:pPr marL="0" indent="0">
              <a:buNone/>
            </a:pPr>
            <a:r>
              <a:rPr lang="en-US" sz="2400" dirty="0"/>
              <a:t>Both are considered good/friendly bacteria that aid digestion</a:t>
            </a:r>
          </a:p>
          <a:p>
            <a:pPr lvl="1"/>
            <a:r>
              <a:rPr lang="en-US" sz="2200" b="1" dirty="0"/>
              <a:t>Probiotics</a:t>
            </a:r>
            <a:r>
              <a:rPr lang="en-US" sz="2200" dirty="0"/>
              <a:t> are lactic acid bacteria, also known as lactobacilli. They are added as a live culture bacteria to food items that go through a fermentation process, such as yogurt and Kefir</a:t>
            </a:r>
          </a:p>
          <a:p>
            <a:pPr lvl="1"/>
            <a:r>
              <a:rPr lang="en-US" sz="2200" b="1" dirty="0"/>
              <a:t>Prebiotics</a:t>
            </a:r>
            <a:r>
              <a:rPr lang="en-US" sz="2200" dirty="0"/>
              <a:t> are soluble fibers that fuel the growth of select bacteria to grow in the large intestinal tract</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687762"/>
            <a:ext cx="2895600" cy="2895600"/>
          </a:xfrm>
          <a:prstGeom prst="rect">
            <a:avLst/>
          </a:prstGeom>
        </p:spPr>
      </p:pic>
    </p:spTree>
    <p:extLst>
      <p:ext uri="{BB962C8B-B14F-4D97-AF65-F5344CB8AC3E}">
        <p14:creationId xmlns:p14="http://schemas.microsoft.com/office/powerpoint/2010/main" val="4125197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Dairy</a:t>
            </a:r>
          </a:p>
        </p:txBody>
      </p:sp>
      <p:sp>
        <p:nvSpPr>
          <p:cNvPr id="6" name="Content Placeholder 5"/>
          <p:cNvSpPr>
            <a:spLocks noGrp="1"/>
          </p:cNvSpPr>
          <p:nvPr>
            <p:ph idx="1"/>
          </p:nvPr>
        </p:nvSpPr>
        <p:spPr>
          <a:xfrm>
            <a:off x="1447800" y="1417638"/>
            <a:ext cx="6594764" cy="4525963"/>
          </a:xfrm>
        </p:spPr>
        <p:txBody>
          <a:bodyPr>
            <a:normAutofit fontScale="70000" lnSpcReduction="20000"/>
          </a:bodyPr>
          <a:lstStyle/>
          <a:p>
            <a:pPr marL="0" indent="0">
              <a:buNone/>
            </a:pPr>
            <a:r>
              <a:rPr lang="en-US" dirty="0"/>
              <a:t>Dairy is full of vitamins and minerals the body needs to maintain function. </a:t>
            </a:r>
          </a:p>
          <a:p>
            <a:pPr lvl="1"/>
            <a:r>
              <a:rPr lang="en-US" b="1" dirty="0"/>
              <a:t>Calcium</a:t>
            </a:r>
            <a:r>
              <a:rPr lang="en-US" dirty="0"/>
              <a:t> the chemical element that builds and maintains bones, aids in blood clotting, and aids in muscular and nerve functions. </a:t>
            </a:r>
          </a:p>
          <a:p>
            <a:pPr lvl="1"/>
            <a:r>
              <a:rPr lang="en-US" b="1" dirty="0"/>
              <a:t>Phosphorous</a:t>
            </a:r>
            <a:r>
              <a:rPr lang="en-US" dirty="0"/>
              <a:t> aids in the maintenance of teeth and bones, and supports the release of energy from nutrients. </a:t>
            </a:r>
          </a:p>
          <a:p>
            <a:pPr lvl="1"/>
            <a:r>
              <a:rPr lang="en-US" b="1" dirty="0"/>
              <a:t>Vitamin B</a:t>
            </a:r>
            <a:r>
              <a:rPr lang="en-US" b="1" baseline="-25000" dirty="0"/>
              <a:t>2</a:t>
            </a:r>
            <a:r>
              <a:rPr lang="en-US" dirty="0"/>
              <a:t> also known as riboflavin, breaks down proteins and carbohydrates. </a:t>
            </a:r>
          </a:p>
          <a:p>
            <a:pPr lvl="1"/>
            <a:r>
              <a:rPr lang="en-US" b="1" dirty="0"/>
              <a:t>Vitamin B</a:t>
            </a:r>
            <a:r>
              <a:rPr lang="en-US" b="1" baseline="-25000" dirty="0"/>
              <a:t>12</a:t>
            </a:r>
            <a:r>
              <a:rPr lang="en-US" b="1" dirty="0"/>
              <a:t> </a:t>
            </a:r>
            <a:r>
              <a:rPr lang="en-US" dirty="0"/>
              <a:t>chemical name cobalamin, is the element that supports in the formation of nucleic and amino acids. </a:t>
            </a:r>
          </a:p>
          <a:p>
            <a:pPr lvl="1"/>
            <a:r>
              <a:rPr lang="en-US" b="1" dirty="0"/>
              <a:t>Vitamin D </a:t>
            </a:r>
            <a:r>
              <a:rPr lang="en-US" dirty="0"/>
              <a:t>helps the body absorb calcium and phosphorous</a:t>
            </a:r>
          </a:p>
        </p:txBody>
      </p:sp>
      <p:pic>
        <p:nvPicPr>
          <p:cNvPr id="32770"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20491"/>
            <a:ext cx="2237509" cy="2237509"/>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0400" y="4428000"/>
            <a:ext cx="2571750" cy="2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30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Dairy</a:t>
            </a:r>
          </a:p>
        </p:txBody>
      </p:sp>
      <p:sp>
        <p:nvSpPr>
          <p:cNvPr id="6" name="Content Placeholder 5"/>
          <p:cNvSpPr>
            <a:spLocks noGrp="1"/>
          </p:cNvSpPr>
          <p:nvPr>
            <p:ph idx="1"/>
          </p:nvPr>
        </p:nvSpPr>
        <p:spPr>
          <a:xfrm>
            <a:off x="1101436" y="1424565"/>
            <a:ext cx="8042564" cy="4525963"/>
          </a:xfrm>
        </p:spPr>
        <p:txBody>
          <a:bodyPr>
            <a:normAutofit fontScale="85000" lnSpcReduction="20000"/>
          </a:bodyPr>
          <a:lstStyle/>
          <a:p>
            <a:r>
              <a:rPr lang="en-US" dirty="0"/>
              <a:t>Dairy comes in four categories:  </a:t>
            </a:r>
          </a:p>
          <a:p>
            <a:pPr lvl="1"/>
            <a:r>
              <a:rPr lang="en-US" b="1" dirty="0"/>
              <a:t>Milk </a:t>
            </a:r>
            <a:r>
              <a:rPr lang="en-US" dirty="0"/>
              <a:t>including skim milk, flavored milks, lactose-free, 2%, and whole milk. Also includes substances like frozen yogurt, ice cream, puddings, sherbets, and smoothies. </a:t>
            </a:r>
          </a:p>
          <a:p>
            <a:pPr lvl="1"/>
            <a:r>
              <a:rPr lang="en-US" b="1" dirty="0"/>
              <a:t>Non-dairy calcium</a:t>
            </a:r>
            <a:r>
              <a:rPr lang="en-US" dirty="0"/>
              <a:t> such as soymilk and rice milk </a:t>
            </a:r>
          </a:p>
          <a:p>
            <a:pPr lvl="1"/>
            <a:r>
              <a:rPr lang="en-US" b="1" dirty="0"/>
              <a:t>Cheese</a:t>
            </a:r>
            <a:r>
              <a:rPr lang="en-US" dirty="0"/>
              <a:t> is any of the three different types of cheeses, including naturally </a:t>
            </a:r>
            <a:r>
              <a:rPr lang="en-US" i="1" dirty="0"/>
              <a:t>hard</a:t>
            </a:r>
            <a:r>
              <a:rPr lang="en-US" dirty="0"/>
              <a:t> cheeses such as cheddar, mozzarella, Swiss, and many more, and </a:t>
            </a:r>
            <a:r>
              <a:rPr lang="en-US" i="1" dirty="0"/>
              <a:t>soft </a:t>
            </a:r>
            <a:r>
              <a:rPr lang="en-US" dirty="0"/>
              <a:t>cheeses like brie, cottage cheese, feta, and ricotta, as well as </a:t>
            </a:r>
            <a:r>
              <a:rPr lang="en-US" i="1" dirty="0"/>
              <a:t>processed cheeses</a:t>
            </a:r>
            <a:r>
              <a:rPr lang="en-US" dirty="0"/>
              <a:t> like cheese spreads and America cheese. </a:t>
            </a:r>
          </a:p>
          <a:p>
            <a:pPr lvl="1"/>
            <a:r>
              <a:rPr lang="en-US" dirty="0"/>
              <a:t>The </a:t>
            </a:r>
            <a:r>
              <a:rPr lang="en-US" b="1" dirty="0"/>
              <a:t>yogurt </a:t>
            </a:r>
            <a:r>
              <a:rPr lang="en-US" dirty="0"/>
              <a:t>category includes all yogurts and soymilk yogurts</a:t>
            </a:r>
          </a:p>
        </p:txBody>
      </p:sp>
      <p:pic>
        <p:nvPicPr>
          <p:cNvPr id="33794" name="Picture 2" descr="cheese pla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0782" y="4336304"/>
            <a:ext cx="2078182" cy="2521696"/>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icecr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0" y="4962525"/>
            <a:ext cx="18288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03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8013" y="2235426"/>
            <a:ext cx="5787787" cy="2623782"/>
          </a:xfrm>
        </p:spPr>
        <p:txBody>
          <a:bodyPr anchor="t">
            <a:normAutofit/>
          </a:bodyPr>
          <a:lstStyle/>
          <a:p>
            <a:pPr marL="457200" lvl="0" indent="-457200">
              <a:buFont typeface="+mj-lt"/>
              <a:buAutoNum type="arabicPeriod"/>
            </a:pPr>
            <a:r>
              <a:rPr lang="en-US" sz="2400" dirty="0">
                <a:solidFill>
                  <a:schemeClr val="tx1"/>
                </a:solidFill>
              </a:rPr>
              <a:t>______________ makes up 95% of all lipids?</a:t>
            </a:r>
          </a:p>
          <a:p>
            <a:pPr marL="457200" lvl="0" indent="-457200">
              <a:buFont typeface="+mj-lt"/>
              <a:buAutoNum type="arabicPeriod"/>
            </a:pPr>
            <a:r>
              <a:rPr lang="en-US" sz="2400" dirty="0">
                <a:solidFill>
                  <a:schemeClr val="tx1"/>
                </a:solidFill>
              </a:rPr>
              <a:t>My common name is cholesterol, but my scientific name is___________?</a:t>
            </a:r>
          </a:p>
          <a:p>
            <a:pPr marL="457200" lvl="0" indent="-457200">
              <a:buFont typeface="+mj-lt"/>
              <a:buAutoNum type="arabicPeriod"/>
            </a:pPr>
            <a:r>
              <a:rPr lang="en-US" sz="2400" dirty="0">
                <a:solidFill>
                  <a:schemeClr val="tx1"/>
                </a:solidFill>
              </a:rPr>
              <a:t>In order for the body to be able to absorb calcium milk also provides what vitamin?</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960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Proteins</a:t>
            </a:r>
            <a:br>
              <a:rPr lang="en-US" dirty="0"/>
            </a:br>
            <a:endParaRPr lang="en-US" dirty="0"/>
          </a:p>
        </p:txBody>
      </p:sp>
      <p:sp>
        <p:nvSpPr>
          <p:cNvPr id="5" name="Text Placeholder 4"/>
          <p:cNvSpPr>
            <a:spLocks noGrp="1"/>
          </p:cNvSpPr>
          <p:nvPr>
            <p:ph type="body" idx="1"/>
          </p:nvPr>
        </p:nvSpPr>
        <p:spPr>
          <a:xfrm>
            <a:off x="304800" y="1819275"/>
            <a:ext cx="8305800" cy="4048125"/>
          </a:xfrm>
        </p:spPr>
        <p:txBody>
          <a:bodyPr>
            <a:normAutofit lnSpcReduction="10000"/>
          </a:bodyPr>
          <a:lstStyle/>
          <a:p>
            <a:r>
              <a:rPr lang="en-US" sz="2400" dirty="0">
                <a:solidFill>
                  <a:schemeClr val="tx1"/>
                </a:solidFill>
              </a:rPr>
              <a:t>Objectives:</a:t>
            </a:r>
          </a:p>
          <a:p>
            <a:r>
              <a:rPr lang="en-US" sz="2400" dirty="0">
                <a:solidFill>
                  <a:schemeClr val="tx1"/>
                </a:solidFill>
              </a:rPr>
              <a:t>Cadets will be able to</a:t>
            </a:r>
          </a:p>
          <a:p>
            <a:pPr marL="342900" indent="-342900">
              <a:buFont typeface="Arial" panose="020B0604020202020204" pitchFamily="34" charset="0"/>
              <a:buChar char="•"/>
            </a:pPr>
            <a:r>
              <a:rPr lang="en-US" sz="2400" dirty="0">
                <a:solidFill>
                  <a:schemeClr val="tx1"/>
                </a:solidFill>
              </a:rPr>
              <a:t>Understand protein’s roles in body functions/body chemistry</a:t>
            </a:r>
          </a:p>
          <a:p>
            <a:pPr marL="342900" lvl="0" indent="-342900">
              <a:buFont typeface="Arial" panose="020B0604020202020204" pitchFamily="34" charset="0"/>
              <a:buChar char="•"/>
            </a:pPr>
            <a:r>
              <a:rPr lang="en-US" sz="2400" dirty="0">
                <a:solidFill>
                  <a:schemeClr val="tx1"/>
                </a:solidFill>
              </a:rPr>
              <a:t>Explain nonessential amino acids, essential amino acids, and amino acids role/functions in the body</a:t>
            </a:r>
          </a:p>
          <a:p>
            <a:pPr marL="342900" lvl="0" indent="-342900">
              <a:buFont typeface="Arial" panose="020B0604020202020204" pitchFamily="34" charset="0"/>
              <a:buChar char="•"/>
            </a:pPr>
            <a:r>
              <a:rPr lang="en-US" sz="2400" dirty="0">
                <a:solidFill>
                  <a:schemeClr val="tx1"/>
                </a:solidFill>
              </a:rPr>
              <a:t>Express where to find proteins in various foods.</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do proteins and elements within proteins impact the body and what foods are they are found in?</a:t>
            </a:r>
          </a:p>
        </p:txBody>
      </p:sp>
    </p:spTree>
    <p:extLst>
      <p:ext uri="{BB962C8B-B14F-4D97-AF65-F5344CB8AC3E}">
        <p14:creationId xmlns:p14="http://schemas.microsoft.com/office/powerpoint/2010/main" val="3456753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Proteins</a:t>
            </a:r>
          </a:p>
        </p:txBody>
      </p:sp>
      <p:sp>
        <p:nvSpPr>
          <p:cNvPr id="3" name="Content Placeholder 2"/>
          <p:cNvSpPr>
            <a:spLocks noGrp="1"/>
          </p:cNvSpPr>
          <p:nvPr>
            <p:ph idx="1"/>
          </p:nvPr>
        </p:nvSpPr>
        <p:spPr>
          <a:xfrm>
            <a:off x="228600" y="1733550"/>
            <a:ext cx="8382000" cy="4572000"/>
          </a:xfrm>
        </p:spPr>
        <p:txBody>
          <a:bodyPr>
            <a:noAutofit/>
          </a:bodyPr>
          <a:lstStyle/>
          <a:p>
            <a:pPr marL="0" indent="0">
              <a:buNone/>
            </a:pPr>
            <a:r>
              <a:rPr lang="en-US" sz="2000" b="1" dirty="0"/>
              <a:t>Proteins</a:t>
            </a:r>
            <a:r>
              <a:rPr lang="en-US" sz="2000" dirty="0"/>
              <a:t> are a class of nitrogen-containing biomolecule composed of amino acids. </a:t>
            </a:r>
          </a:p>
          <a:p>
            <a:pPr lvl="1"/>
            <a:r>
              <a:rPr lang="en-US" sz="1800" dirty="0"/>
              <a:t>Proteins are the main component of the cell, used to grow, repair and maintain muscles and connective tissues, assist in the production of hemoglobin, enzymes, and hormones, control acid to base balance, maintain osmotic pressure in the blood, support the formation of antibodies/disease protection and produce energy. </a:t>
            </a:r>
          </a:p>
          <a:p>
            <a:pPr lvl="1"/>
            <a:r>
              <a:rPr lang="en-US" sz="1800" b="1" dirty="0"/>
              <a:t>Amino acids</a:t>
            </a:r>
            <a:r>
              <a:rPr lang="en-US" sz="1800" dirty="0"/>
              <a:t> are components of proteins that the body needs to either self-create or acquire from a diet source. They are considered the building blocks because of the connection to growing and building muscles and other body tissues </a:t>
            </a:r>
            <a:endParaRPr lang="en-US" sz="1800" b="1" dirty="0"/>
          </a:p>
          <a:p>
            <a:pPr lvl="1"/>
            <a:r>
              <a:rPr lang="en-US" sz="1800" b="1" dirty="0"/>
              <a:t>Nonessential amino acids</a:t>
            </a:r>
            <a:r>
              <a:rPr lang="en-US" sz="1800" dirty="0"/>
              <a:t> are produced by the body, but the body does not rely on them. </a:t>
            </a:r>
          </a:p>
          <a:p>
            <a:pPr lvl="1"/>
            <a:r>
              <a:rPr lang="en-US" sz="1800" b="1" dirty="0"/>
              <a:t>Essential Amino acids</a:t>
            </a:r>
            <a:r>
              <a:rPr lang="en-US" sz="1800" dirty="0"/>
              <a:t> are the 8-9 (adults/children) amino acids that the body cannot self-create/synthesize and must be part of daily food intake.</a:t>
            </a:r>
          </a:p>
        </p:txBody>
      </p:sp>
      <p:pic>
        <p:nvPicPr>
          <p:cNvPr id="34818" name="Picture 2" descr="shawa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0"/>
            <a:ext cx="173355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653835"/>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0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Unit Objectives</a:t>
            </a:r>
            <a:br>
              <a:rPr lang="en-US" dirty="0"/>
            </a:br>
            <a:endParaRPr lang="en-US" dirty="0"/>
          </a:p>
        </p:txBody>
      </p:sp>
      <p:sp>
        <p:nvSpPr>
          <p:cNvPr id="5" name="Text Placeholder 4"/>
          <p:cNvSpPr>
            <a:spLocks noGrp="1"/>
          </p:cNvSpPr>
          <p:nvPr>
            <p:ph type="body" idx="1"/>
          </p:nvPr>
        </p:nvSpPr>
        <p:spPr>
          <a:xfrm>
            <a:off x="152401" y="1752600"/>
            <a:ext cx="8610600" cy="4648200"/>
          </a:xfrm>
        </p:spPr>
        <p:txBody>
          <a:bodyPr numCol="1">
            <a:normAutofit/>
          </a:bodyPr>
          <a:lstStyle/>
          <a:p>
            <a:pPr marL="457200" lvl="0" indent="-457200">
              <a:buAutoNum type="arabicPeriod" startAt="11"/>
            </a:pPr>
            <a:r>
              <a:rPr lang="en-US" dirty="0">
                <a:solidFill>
                  <a:schemeClr val="tx1"/>
                </a:solidFill>
              </a:rPr>
              <a:t>Express reasons why vegetables are difficult for an individual to have in their daily diet.</a:t>
            </a:r>
          </a:p>
          <a:p>
            <a:pPr marL="457200" lvl="0" indent="-457200">
              <a:buAutoNum type="arabicPeriod" startAt="11"/>
            </a:pPr>
            <a:r>
              <a:rPr lang="en-US" dirty="0">
                <a:solidFill>
                  <a:schemeClr val="tx1"/>
                </a:solidFill>
              </a:rPr>
              <a:t>Define nutrient-dense foods</a:t>
            </a:r>
          </a:p>
          <a:p>
            <a:pPr marL="457200" lvl="0" indent="-457200">
              <a:buAutoNum type="arabicPeriod" startAt="11"/>
            </a:pPr>
            <a:r>
              <a:rPr lang="en-US" dirty="0">
                <a:solidFill>
                  <a:schemeClr val="tx1"/>
                </a:solidFill>
              </a:rPr>
              <a:t>Apply the difference between hypokalemia and hypokalemia.</a:t>
            </a:r>
          </a:p>
          <a:p>
            <a:pPr marL="457200" lvl="0" indent="-457200">
              <a:buAutoNum type="arabicPeriod" startAt="11"/>
            </a:pPr>
            <a:r>
              <a:rPr lang="en-US" dirty="0">
                <a:solidFill>
                  <a:schemeClr val="tx1"/>
                </a:solidFill>
              </a:rPr>
              <a:t>Understand the chemical grains become in the digestion process</a:t>
            </a:r>
          </a:p>
          <a:p>
            <a:pPr marL="457200" lvl="0" indent="-457200">
              <a:buAutoNum type="arabicPeriod" startAt="11"/>
            </a:pPr>
            <a:r>
              <a:rPr lang="en-US" dirty="0">
                <a:solidFill>
                  <a:schemeClr val="tx1"/>
                </a:solidFill>
              </a:rPr>
              <a:t>Understand and define the key vitamins/minerals grains contain</a:t>
            </a:r>
          </a:p>
          <a:p>
            <a:pPr marL="457200" lvl="0" indent="-457200">
              <a:buAutoNum type="arabicPeriod" startAt="11"/>
            </a:pPr>
            <a:r>
              <a:rPr lang="en-US" dirty="0">
                <a:solidFill>
                  <a:schemeClr val="tx1"/>
                </a:solidFill>
              </a:rPr>
              <a:t>List the similarities and differences of whole grains, refined grains, and enriched refined grains</a:t>
            </a:r>
          </a:p>
          <a:p>
            <a:pPr marL="457200" lvl="0" indent="-457200">
              <a:buAutoNum type="arabicPeriod" startAt="11"/>
            </a:pPr>
            <a:r>
              <a:rPr lang="en-US" dirty="0">
                <a:solidFill>
                  <a:schemeClr val="tx1"/>
                </a:solidFill>
              </a:rPr>
              <a:t>Understands dairy products chemical contents</a:t>
            </a:r>
          </a:p>
          <a:p>
            <a:pPr marL="457200" lvl="0" indent="-457200">
              <a:buAutoNum type="arabicPeriod" startAt="11"/>
            </a:pPr>
            <a:r>
              <a:rPr lang="en-US" dirty="0">
                <a:solidFill>
                  <a:schemeClr val="tx1"/>
                </a:solidFill>
              </a:rPr>
              <a:t>Define probiotics and prebiotics give examples of where to find each.</a:t>
            </a:r>
          </a:p>
          <a:p>
            <a:pPr marL="457200" lvl="0" indent="-457200">
              <a:buAutoNum type="arabicPeriod" startAt="11"/>
            </a:pPr>
            <a:r>
              <a:rPr lang="en-US" dirty="0">
                <a:solidFill>
                  <a:schemeClr val="tx1"/>
                </a:solidFill>
              </a:rPr>
              <a:t>Understand vitamins/minerals found in dairy products</a:t>
            </a:r>
          </a:p>
          <a:p>
            <a:pPr marL="457200" lvl="0" indent="-457200">
              <a:buAutoNum type="arabicPeriod" startAt="11"/>
            </a:pPr>
            <a:r>
              <a:rPr lang="en-US" dirty="0">
                <a:solidFill>
                  <a:schemeClr val="tx1"/>
                </a:solidFill>
              </a:rPr>
              <a:t>Understand proteins roles in body functions/body chemistry</a:t>
            </a:r>
          </a:p>
          <a:p>
            <a:pPr marL="457200" indent="-457200">
              <a:buFont typeface="+mj-lt"/>
              <a:buAutoNum type="arabicPeriod"/>
            </a:pPr>
            <a:endParaRPr lang="en-US" dirty="0"/>
          </a:p>
        </p:txBody>
      </p:sp>
    </p:spTree>
    <p:extLst>
      <p:ext uri="{BB962C8B-B14F-4D97-AF65-F5344CB8AC3E}">
        <p14:creationId xmlns:p14="http://schemas.microsoft.com/office/powerpoint/2010/main" val="1099224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Proteins</a:t>
            </a:r>
          </a:p>
        </p:txBody>
      </p:sp>
      <p:sp>
        <p:nvSpPr>
          <p:cNvPr id="3" name="Content Placeholder 2"/>
          <p:cNvSpPr>
            <a:spLocks noGrp="1"/>
          </p:cNvSpPr>
          <p:nvPr>
            <p:ph idx="1"/>
          </p:nvPr>
        </p:nvSpPr>
        <p:spPr>
          <a:xfrm>
            <a:off x="762000" y="1646670"/>
            <a:ext cx="8229600" cy="4591050"/>
          </a:xfrm>
        </p:spPr>
        <p:txBody>
          <a:bodyPr>
            <a:noAutofit/>
          </a:bodyPr>
          <a:lstStyle/>
          <a:p>
            <a:pPr lvl="1"/>
            <a:r>
              <a:rPr lang="en-US" sz="1800" b="1" dirty="0"/>
              <a:t>Meats</a:t>
            </a:r>
            <a:r>
              <a:rPr lang="en-US" sz="1800" dirty="0"/>
              <a:t> consist of beef, ham, lamb, bison, rabbit, venison, and pork </a:t>
            </a:r>
          </a:p>
          <a:p>
            <a:pPr lvl="1"/>
            <a:r>
              <a:rPr lang="en-US" sz="1800" b="1" dirty="0"/>
              <a:t>Poultry</a:t>
            </a:r>
            <a:r>
              <a:rPr lang="en-US" sz="1800" dirty="0"/>
              <a:t> includes chicken, duck, goose, and turkey </a:t>
            </a:r>
          </a:p>
          <a:p>
            <a:pPr lvl="1"/>
            <a:r>
              <a:rPr lang="en-US" sz="1800" b="1" dirty="0"/>
              <a:t>Beans and peas</a:t>
            </a:r>
            <a:r>
              <a:rPr lang="en-US" sz="1800" dirty="0"/>
              <a:t> are lentils, pinto beans, black beans, kidney beans, and edamame, among others</a:t>
            </a:r>
          </a:p>
          <a:p>
            <a:pPr lvl="1"/>
            <a:r>
              <a:rPr lang="en-US" sz="1800" b="1" dirty="0"/>
              <a:t>Soy products</a:t>
            </a:r>
            <a:r>
              <a:rPr lang="en-US" sz="1800" dirty="0"/>
              <a:t> include tempeh, tofu, and veggie burgers</a:t>
            </a:r>
          </a:p>
          <a:p>
            <a:pPr lvl="1"/>
            <a:r>
              <a:rPr lang="en-US" sz="1800" b="1" dirty="0"/>
              <a:t>Eggs</a:t>
            </a:r>
            <a:r>
              <a:rPr lang="en-US" sz="1800" dirty="0"/>
              <a:t> include chicken eggs and duck eggs</a:t>
            </a:r>
          </a:p>
          <a:p>
            <a:pPr lvl="1"/>
            <a:r>
              <a:rPr lang="en-US" sz="1800" b="1" dirty="0"/>
              <a:t>Nuts and Seeds</a:t>
            </a:r>
            <a:r>
              <a:rPr lang="en-US" sz="1800" dirty="0"/>
              <a:t> include almonds, peanuts, pecans, pumpkin seeds, sunflower seeds, and walnuts </a:t>
            </a:r>
          </a:p>
          <a:p>
            <a:pPr lvl="1"/>
            <a:r>
              <a:rPr lang="en-US" sz="1800" b="1" dirty="0"/>
              <a:t>Seafood</a:t>
            </a:r>
            <a:r>
              <a:rPr lang="en-US" sz="1800" dirty="0"/>
              <a:t> is a misleading name, as not all items in the category come from the ocean. It has its three subcategories:</a:t>
            </a:r>
          </a:p>
          <a:p>
            <a:pPr lvl="2"/>
            <a:r>
              <a:rPr lang="en-US" sz="1400" dirty="0"/>
              <a:t> </a:t>
            </a:r>
            <a:r>
              <a:rPr lang="en-US" sz="1400" i="1" dirty="0"/>
              <a:t>finfish</a:t>
            </a:r>
            <a:r>
              <a:rPr lang="en-US" sz="1400" dirty="0"/>
              <a:t> like catfish, cod, seas bass, snapper, trout, and tuna </a:t>
            </a:r>
          </a:p>
          <a:p>
            <a:pPr lvl="2"/>
            <a:r>
              <a:rPr lang="en-US" sz="1400" i="1" dirty="0"/>
              <a:t>shellfish</a:t>
            </a:r>
            <a:r>
              <a:rPr lang="en-US" sz="1400" dirty="0"/>
              <a:t> such as clams, crab, lobster, oysters, shrimp, mussels, squid, and octopus</a:t>
            </a:r>
          </a:p>
          <a:p>
            <a:pPr lvl="2"/>
            <a:r>
              <a:rPr lang="en-US" sz="1400" i="1" dirty="0"/>
              <a:t>canned fish</a:t>
            </a:r>
            <a:r>
              <a:rPr lang="en-US" sz="1400" dirty="0"/>
              <a:t> are items like anchovies, sardines, and tuna </a:t>
            </a:r>
            <a:endParaRPr lang="en-US" sz="1400" b="1" dirty="0"/>
          </a:p>
        </p:txBody>
      </p:sp>
      <p:pic>
        <p:nvPicPr>
          <p:cNvPr id="35842"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475" y="0"/>
            <a:ext cx="1660525" cy="1660525"/>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29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lobs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191919"/>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Bitmoji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33723">
            <a:off x="3318361" y="5214829"/>
            <a:ext cx="1978025" cy="197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643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4601" y="1676400"/>
            <a:ext cx="5787787" cy="4276725"/>
          </a:xfrm>
        </p:spPr>
        <p:txBody>
          <a:bodyPr anchor="t">
            <a:normAutofit/>
          </a:bodyPr>
          <a:lstStyle/>
          <a:p>
            <a:r>
              <a:rPr lang="en-US" sz="2400" b="1" u="sng" dirty="0">
                <a:solidFill>
                  <a:schemeClr val="tx1"/>
                </a:solidFill>
              </a:rPr>
              <a:t>Check on Understanding: </a:t>
            </a:r>
            <a:endParaRPr lang="en-US" sz="2400" dirty="0">
              <a:solidFill>
                <a:schemeClr val="tx1"/>
              </a:solidFill>
            </a:endParaRPr>
          </a:p>
          <a:p>
            <a:pPr marL="457200" lvl="0" indent="-457200">
              <a:buFont typeface="+mj-lt"/>
              <a:buAutoNum type="arabicPeriod"/>
            </a:pPr>
            <a:r>
              <a:rPr lang="en-US" sz="2400" dirty="0">
                <a:solidFill>
                  <a:schemeClr val="tx1"/>
                </a:solidFill>
              </a:rPr>
              <a:t>______________ is a self-created or synthesized amino acid that is not vital.</a:t>
            </a:r>
          </a:p>
          <a:p>
            <a:pPr marL="457200" lvl="0" indent="-457200">
              <a:buFont typeface="+mj-lt"/>
              <a:buAutoNum type="arabicPeriod"/>
            </a:pPr>
            <a:r>
              <a:rPr lang="en-US" sz="2400" dirty="0">
                <a:solidFill>
                  <a:schemeClr val="tx1"/>
                </a:solidFill>
              </a:rPr>
              <a:t>Protein has no shared elements/items in any other food group (T/F)</a:t>
            </a:r>
          </a:p>
          <a:p>
            <a:pPr marL="457200" lvl="0" indent="-457200">
              <a:buFont typeface="+mj-lt"/>
              <a:buAutoNum type="arabicPeriod"/>
            </a:pPr>
            <a:r>
              <a:rPr lang="en-US" sz="2400" dirty="0">
                <a:solidFill>
                  <a:schemeClr val="tx1"/>
                </a:solidFill>
              </a:rPr>
              <a:t>Name at least 2 functions of proteins in the body. </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40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Oils</a:t>
            </a:r>
            <a:br>
              <a:rPr lang="en-US" dirty="0"/>
            </a:br>
            <a:endParaRPr lang="en-US" dirty="0"/>
          </a:p>
        </p:txBody>
      </p:sp>
      <p:sp>
        <p:nvSpPr>
          <p:cNvPr id="5" name="Text Placeholder 4"/>
          <p:cNvSpPr>
            <a:spLocks noGrp="1"/>
          </p:cNvSpPr>
          <p:nvPr>
            <p:ph type="body" idx="1"/>
          </p:nvPr>
        </p:nvSpPr>
        <p:spPr>
          <a:xfrm>
            <a:off x="609600" y="1819275"/>
            <a:ext cx="8305800" cy="2819400"/>
          </a:xfrm>
        </p:spPr>
        <p:txBody>
          <a:bodyPr>
            <a:normAutofit/>
          </a:bodyPr>
          <a:lstStyle/>
          <a:p>
            <a:r>
              <a:rPr lang="en-US" sz="2400" dirty="0">
                <a:solidFill>
                  <a:schemeClr val="tx1"/>
                </a:solidFill>
              </a:rPr>
              <a:t>Objectives:</a:t>
            </a:r>
          </a:p>
          <a:p>
            <a:r>
              <a:rPr lang="en-US" sz="2400" dirty="0">
                <a:solidFill>
                  <a:schemeClr val="tx1"/>
                </a:solidFill>
              </a:rPr>
              <a:t>Cadets will be able to</a:t>
            </a:r>
          </a:p>
          <a:p>
            <a:pPr marL="342900" indent="-342900">
              <a:buFont typeface="Arial" panose="020B0604020202020204" pitchFamily="34" charset="0"/>
              <a:buChar char="•"/>
            </a:pPr>
            <a:r>
              <a:rPr lang="en-US" sz="2400" dirty="0">
                <a:solidFill>
                  <a:schemeClr val="tx1"/>
                </a:solidFill>
              </a:rPr>
              <a:t>Understand  various nutrients found in oils</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What are oils in nutrition and what is their role in human health?</a:t>
            </a:r>
          </a:p>
        </p:txBody>
      </p:sp>
    </p:spTree>
    <p:extLst>
      <p:ext uri="{BB962C8B-B14F-4D97-AF65-F5344CB8AC3E}">
        <p14:creationId xmlns:p14="http://schemas.microsoft.com/office/powerpoint/2010/main" val="4003516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Oils</a:t>
            </a:r>
          </a:p>
        </p:txBody>
      </p:sp>
      <p:sp>
        <p:nvSpPr>
          <p:cNvPr id="3" name="Content Placeholder 2"/>
          <p:cNvSpPr>
            <a:spLocks noGrp="1"/>
          </p:cNvSpPr>
          <p:nvPr>
            <p:ph idx="1"/>
          </p:nvPr>
        </p:nvSpPr>
        <p:spPr>
          <a:xfrm>
            <a:off x="2123649" y="1417638"/>
            <a:ext cx="5999018" cy="3807965"/>
          </a:xfrm>
        </p:spPr>
        <p:txBody>
          <a:bodyPr>
            <a:noAutofit/>
          </a:bodyPr>
          <a:lstStyle/>
          <a:p>
            <a:r>
              <a:rPr lang="en-US" sz="2400" b="1" dirty="0"/>
              <a:t>Oils </a:t>
            </a:r>
            <a:r>
              <a:rPr lang="en-US" sz="2400" dirty="0"/>
              <a:t>are a type of lipid and are primarily fat in liquid form</a:t>
            </a:r>
          </a:p>
          <a:p>
            <a:r>
              <a:rPr lang="en-US" sz="2400" dirty="0"/>
              <a:t>Oils are not its own food group but does provide significant nutrients</a:t>
            </a:r>
          </a:p>
          <a:p>
            <a:r>
              <a:rPr lang="en-US" sz="2400" dirty="0"/>
              <a:t>Since oils are fat the intake of them must be limited. </a:t>
            </a:r>
          </a:p>
          <a:p>
            <a:r>
              <a:rPr lang="en-US" sz="2400" b="1" dirty="0"/>
              <a:t>Omega -3 fatty acid </a:t>
            </a:r>
            <a:r>
              <a:rPr lang="en-US" sz="2400" dirty="0"/>
              <a:t>is an oil mostly found in fish and is a healthy portion of the daily diet. </a:t>
            </a:r>
          </a:p>
        </p:txBody>
      </p:sp>
      <p:pic>
        <p:nvPicPr>
          <p:cNvPr id="37890"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6418"/>
            <a:ext cx="2611582" cy="261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8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Oils</a:t>
            </a:r>
          </a:p>
        </p:txBody>
      </p:sp>
      <p:sp>
        <p:nvSpPr>
          <p:cNvPr id="3" name="Content Placeholder 2"/>
          <p:cNvSpPr>
            <a:spLocks noGrp="1"/>
          </p:cNvSpPr>
          <p:nvPr>
            <p:ph idx="1"/>
          </p:nvPr>
        </p:nvSpPr>
        <p:spPr>
          <a:xfrm>
            <a:off x="2470585" y="1295400"/>
            <a:ext cx="6553200" cy="5287962"/>
          </a:xfrm>
        </p:spPr>
        <p:txBody>
          <a:bodyPr>
            <a:noAutofit/>
          </a:bodyPr>
          <a:lstStyle/>
          <a:p>
            <a:r>
              <a:rPr lang="en-US" sz="2000" b="1" dirty="0"/>
              <a:t>Polyunsaturated fatty acids (PUFA)</a:t>
            </a:r>
            <a:r>
              <a:rPr lang="en-US" sz="2000" dirty="0"/>
              <a:t> are things like corn oil, olive oil, and canola oil.</a:t>
            </a:r>
          </a:p>
          <a:p>
            <a:pPr lvl="1"/>
            <a:r>
              <a:rPr lang="en-US" sz="2000" dirty="0"/>
              <a:t>Some oils are primarily used in a manner to flavor food such as walnut oil and sesame seed oil.  Some foods naturally have oils in them such as various nuts, certain fish, and avocadoes. Condiments like mayonnaise, salad dressings, and squeeze margarine are mostly made up of oils </a:t>
            </a:r>
          </a:p>
          <a:p>
            <a:r>
              <a:rPr lang="en-US" sz="2000" b="1" dirty="0"/>
              <a:t>Monounsaturated fatty acids (MUFA)</a:t>
            </a:r>
            <a:r>
              <a:rPr lang="en-US" sz="2000" dirty="0"/>
              <a:t> are oils found in plant-based items, vegetables, and fruits.  </a:t>
            </a:r>
          </a:p>
          <a:p>
            <a:r>
              <a:rPr lang="en-US" sz="2000" dirty="0"/>
              <a:t>Poly and monounsaturated fats do not elevate the bad (LDL) cholesterol levels in the blood supply. </a:t>
            </a:r>
          </a:p>
          <a:p>
            <a:r>
              <a:rPr lang="en-US" sz="2000" dirty="0"/>
              <a:t>Most oils contain vitamin E that is important to vision, reproduction, and the health of your blood, brain and skin. It is an antioxidant, protecting cells and the body against cancer and other diseases.</a:t>
            </a:r>
            <a:endParaRPr lang="en-US" sz="2000" b="1" dirty="0"/>
          </a:p>
          <a:p>
            <a:endParaRPr lang="en-US" sz="1800" dirty="0"/>
          </a:p>
        </p:txBody>
      </p:sp>
      <p:pic>
        <p:nvPicPr>
          <p:cNvPr id="36866" name="Picture 2" descr="https://scontent.fden3-1.fna.fbcdn.net/v/t1.15752-9/99285144_3059796064081775_1032204044229148672_n.jpg?_nc_cat=110&amp;_nc_sid=b96e70&amp;_nc_ohc=CGFf9GEMIM4AX_ytPlg&amp;_nc_ht=scontent.fden3-1.fna&amp;oh=0bd31cddbd88a876bfd6786b2554c0aa&amp;oe=5EE9FE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713634"/>
            <a:ext cx="24669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28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895600" y="2345710"/>
            <a:ext cx="5787787" cy="1981200"/>
          </a:xfrm>
        </p:spPr>
        <p:txBody>
          <a:bodyPr anchor="t">
            <a:normAutofit/>
          </a:bodyPr>
          <a:lstStyle/>
          <a:p>
            <a:pPr marL="457200" lvl="0" indent="-457200">
              <a:buFont typeface="+mj-lt"/>
              <a:buAutoNum type="arabicPeriod"/>
            </a:pPr>
            <a:r>
              <a:rPr lang="en-US" sz="2400" dirty="0">
                <a:solidFill>
                  <a:schemeClr val="tx1"/>
                </a:solidFill>
              </a:rPr>
              <a:t>______________ is fat in liquid form.</a:t>
            </a:r>
          </a:p>
          <a:p>
            <a:pPr marL="457200" lvl="0" indent="-457200">
              <a:buFont typeface="+mj-lt"/>
              <a:buAutoNum type="arabicPeriod"/>
            </a:pPr>
            <a:r>
              <a:rPr lang="en-US" sz="2400" dirty="0">
                <a:solidFill>
                  <a:schemeClr val="tx1"/>
                </a:solidFill>
              </a:rPr>
              <a:t>What oil is mostly found in fish?</a:t>
            </a:r>
          </a:p>
          <a:p>
            <a:pPr marL="457200" lvl="0" indent="-457200">
              <a:buFont typeface="+mj-lt"/>
              <a:buAutoNum type="arabicPeriod"/>
            </a:pPr>
            <a:r>
              <a:rPr lang="en-US" sz="2400" dirty="0">
                <a:solidFill>
                  <a:schemeClr val="tx1"/>
                </a:solidFill>
              </a:rPr>
              <a:t>What does MUFA stand for?</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0" y="234571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2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Added Sugars</a:t>
            </a:r>
            <a:br>
              <a:rPr lang="en-US" dirty="0"/>
            </a:br>
            <a:endParaRPr lang="en-US" dirty="0"/>
          </a:p>
        </p:txBody>
      </p:sp>
      <p:sp>
        <p:nvSpPr>
          <p:cNvPr id="5" name="Text Placeholder 4"/>
          <p:cNvSpPr>
            <a:spLocks noGrp="1"/>
          </p:cNvSpPr>
          <p:nvPr>
            <p:ph type="body" idx="1"/>
          </p:nvPr>
        </p:nvSpPr>
        <p:spPr>
          <a:xfrm>
            <a:off x="304800" y="1819275"/>
            <a:ext cx="8305800" cy="4048125"/>
          </a:xfrm>
        </p:spPr>
        <p:txBody>
          <a:bodyPr>
            <a:normAutofit lnSpcReduction="10000"/>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Define and understand the roles of sugars, glucose, isomers, cellulose, disaccharides, polysaccharides, and glycogen</a:t>
            </a:r>
          </a:p>
          <a:p>
            <a:pPr marL="457200" lvl="0" indent="-457200">
              <a:buFont typeface="Arial" panose="020B0604020202020204" pitchFamily="34" charset="0"/>
              <a:buChar char="•"/>
            </a:pPr>
            <a:r>
              <a:rPr lang="en-US" sz="2400" dirty="0">
                <a:solidFill>
                  <a:schemeClr val="tx1"/>
                </a:solidFill>
              </a:rPr>
              <a:t>Understand and explain in relative terms type 1 diabetes, type 2 diabetes, hyperglycemic, and hypoglycemic.</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What is sugar’s role in body functions, and how does it impact overall health?</a:t>
            </a:r>
          </a:p>
        </p:txBody>
      </p:sp>
    </p:spTree>
    <p:extLst>
      <p:ext uri="{BB962C8B-B14F-4D97-AF65-F5344CB8AC3E}">
        <p14:creationId xmlns:p14="http://schemas.microsoft.com/office/powerpoint/2010/main" val="3123480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otton can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781425"/>
            <a:ext cx="2952750" cy="2952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274638"/>
            <a:ext cx="7848600" cy="1143000"/>
          </a:xfrm>
        </p:spPr>
        <p:txBody>
          <a:bodyPr>
            <a:normAutofit/>
          </a:bodyPr>
          <a:lstStyle/>
          <a:p>
            <a:r>
              <a:rPr lang="en-US" dirty="0"/>
              <a:t>Sugars</a:t>
            </a:r>
          </a:p>
        </p:txBody>
      </p:sp>
      <p:sp>
        <p:nvSpPr>
          <p:cNvPr id="3" name="Content Placeholder 2"/>
          <p:cNvSpPr>
            <a:spLocks noGrp="1"/>
          </p:cNvSpPr>
          <p:nvPr>
            <p:ph idx="1"/>
          </p:nvPr>
        </p:nvSpPr>
        <p:spPr>
          <a:xfrm>
            <a:off x="228600" y="1600200"/>
            <a:ext cx="8305800" cy="4495800"/>
          </a:xfrm>
        </p:spPr>
        <p:txBody>
          <a:bodyPr>
            <a:noAutofit/>
          </a:bodyPr>
          <a:lstStyle/>
          <a:p>
            <a:r>
              <a:rPr lang="en-US" sz="2400" dirty="0"/>
              <a:t> Sugar is an organic compound that the body uses as fuel or energy to complete work. </a:t>
            </a:r>
          </a:p>
          <a:p>
            <a:pPr lvl="1"/>
            <a:r>
              <a:rPr lang="en-US" sz="2000" dirty="0"/>
              <a:t>The everyday name for </a:t>
            </a:r>
            <a:r>
              <a:rPr lang="en-US" sz="2000" b="1" dirty="0"/>
              <a:t>monosaccharide</a:t>
            </a:r>
            <a:r>
              <a:rPr lang="en-US" sz="2000" dirty="0"/>
              <a:t> is simple sugar or glucose</a:t>
            </a:r>
          </a:p>
          <a:p>
            <a:r>
              <a:rPr lang="en-US" sz="2200" b="1" dirty="0"/>
              <a:t>Glucose</a:t>
            </a:r>
            <a:r>
              <a:rPr lang="en-US" sz="2200" dirty="0"/>
              <a:t> is a simple sugar with the molecular formula C</a:t>
            </a:r>
            <a:r>
              <a:rPr lang="en-US" sz="2200" baseline="-25000" dirty="0"/>
              <a:t>6</a:t>
            </a:r>
            <a:r>
              <a:rPr lang="en-US" sz="2200" dirty="0"/>
              <a:t>H</a:t>
            </a:r>
            <a:r>
              <a:rPr lang="en-US" sz="2200" baseline="-25000" dirty="0"/>
              <a:t>12</a:t>
            </a:r>
            <a:r>
              <a:rPr lang="en-US" sz="2200" dirty="0"/>
              <a:t>O</a:t>
            </a:r>
            <a:r>
              <a:rPr lang="en-US" sz="2200" baseline="-25000" dirty="0"/>
              <a:t>6</a:t>
            </a:r>
            <a:r>
              <a:rPr lang="en-US" sz="2200" dirty="0"/>
              <a:t>. </a:t>
            </a:r>
          </a:p>
          <a:p>
            <a:r>
              <a:rPr lang="en-US" sz="2200" b="1" dirty="0"/>
              <a:t>Fructose</a:t>
            </a:r>
            <a:r>
              <a:rPr lang="en-US" sz="2200" dirty="0"/>
              <a:t> is fruit sugar, often bonded to glucose to form sucrose</a:t>
            </a:r>
          </a:p>
          <a:p>
            <a:r>
              <a:rPr lang="en-US" sz="2200" b="1" dirty="0"/>
              <a:t>Disaccharide</a:t>
            </a:r>
            <a:r>
              <a:rPr lang="en-US" sz="2200" dirty="0"/>
              <a:t> is comprised of two or more monosaccharides. An example of a disaccharide is sucrose. </a:t>
            </a:r>
          </a:p>
          <a:p>
            <a:r>
              <a:rPr lang="en-US" sz="2200" b="1" dirty="0"/>
              <a:t>Polysaccharide</a:t>
            </a:r>
            <a:r>
              <a:rPr lang="en-US" sz="2200" dirty="0"/>
              <a:t> is a carbohydrate (e.g. starch, cellulose, or    glycogen) whose molecules consist of a number of sugar molecules bonded together</a:t>
            </a:r>
          </a:p>
        </p:txBody>
      </p:sp>
    </p:spTree>
    <p:extLst>
      <p:ext uri="{BB962C8B-B14F-4D97-AF65-F5344CB8AC3E}">
        <p14:creationId xmlns:p14="http://schemas.microsoft.com/office/powerpoint/2010/main" val="1902600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Sugars</a:t>
            </a:r>
          </a:p>
        </p:txBody>
      </p:sp>
      <p:sp>
        <p:nvSpPr>
          <p:cNvPr id="3" name="Content Placeholder 2"/>
          <p:cNvSpPr>
            <a:spLocks noGrp="1"/>
          </p:cNvSpPr>
          <p:nvPr>
            <p:ph idx="1"/>
          </p:nvPr>
        </p:nvSpPr>
        <p:spPr>
          <a:xfrm>
            <a:off x="228600" y="1600200"/>
            <a:ext cx="8153400" cy="3200400"/>
          </a:xfrm>
        </p:spPr>
        <p:txBody>
          <a:bodyPr>
            <a:noAutofit/>
          </a:bodyPr>
          <a:lstStyle/>
          <a:p>
            <a:r>
              <a:rPr lang="en-US" sz="2400" b="1" dirty="0"/>
              <a:t>Cellulose</a:t>
            </a:r>
            <a:r>
              <a:rPr lang="en-US" sz="2400" dirty="0"/>
              <a:t> is a structural component some plants have and is a polysaccharide that the human body cannot digest. A common example of this is celery. Celery chemically and biomedically is famous for burning more calories to chew it than a human can gain from eating it. </a:t>
            </a:r>
          </a:p>
          <a:p>
            <a:r>
              <a:rPr lang="en-US" sz="2400" b="1" dirty="0"/>
              <a:t>Glycogen</a:t>
            </a:r>
            <a:r>
              <a:rPr lang="en-US" sz="2400" dirty="0"/>
              <a:t> is a polysaccharide that is deposited in muscle cells and is stored for it to be used as energy in the form of glucose</a:t>
            </a:r>
            <a:endParaRPr lang="en-US" sz="2200" dirty="0"/>
          </a:p>
        </p:txBody>
      </p:sp>
      <p:pic>
        <p:nvPicPr>
          <p:cNvPr id="40962" name="Picture 2" descr="halloween can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187042"/>
            <a:ext cx="2609045" cy="260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852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Sugars in the Body</a:t>
            </a:r>
          </a:p>
        </p:txBody>
      </p:sp>
      <p:sp>
        <p:nvSpPr>
          <p:cNvPr id="3" name="Content Placeholder 2"/>
          <p:cNvSpPr>
            <a:spLocks noGrp="1"/>
          </p:cNvSpPr>
          <p:nvPr>
            <p:ph idx="1"/>
          </p:nvPr>
        </p:nvSpPr>
        <p:spPr>
          <a:xfrm>
            <a:off x="877166" y="1600200"/>
            <a:ext cx="7162800" cy="4495800"/>
          </a:xfrm>
        </p:spPr>
        <p:txBody>
          <a:bodyPr>
            <a:noAutofit/>
          </a:bodyPr>
          <a:lstStyle/>
          <a:p>
            <a:pPr marL="0" indent="0">
              <a:buNone/>
            </a:pPr>
            <a:r>
              <a:rPr lang="en-US" sz="2400" dirty="0"/>
              <a:t>Sugar is needed for the body to function. It is involved in the circulation of the blood, and in order to enter that circulation, sugars are ingested, digested by the body, and sent to the intestinal cells to the capillaries to the blood vessels.</a:t>
            </a:r>
          </a:p>
          <a:p>
            <a:pPr lvl="1"/>
            <a:r>
              <a:rPr lang="en-US" sz="2000" dirty="0"/>
              <a:t> The simple way to imagine how the process goes is that the blood vessels are a highway and blood is the vehicle on the highway. The converted sugars are the engine in the vehicle. The brain's key fuel to function comes from sugar, but it’s not an excuse to overdo it on sugary sodas. Both too much sugar and not enough sugar in the body are bad for organs and the brain </a:t>
            </a:r>
            <a:endParaRPr lang="en-US" sz="1800" dirty="0"/>
          </a:p>
        </p:txBody>
      </p:sp>
      <p:pic>
        <p:nvPicPr>
          <p:cNvPr id="41986"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24193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29051"/>
            <a:ext cx="3028949" cy="302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9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362075"/>
          </a:xfrm>
        </p:spPr>
        <p:txBody>
          <a:bodyPr>
            <a:normAutofit/>
          </a:bodyPr>
          <a:lstStyle/>
          <a:p>
            <a:r>
              <a:rPr lang="en-US" dirty="0"/>
              <a:t>Nutrition of the Student:</a:t>
            </a:r>
            <a:br>
              <a:rPr lang="en-US" dirty="0"/>
            </a:br>
            <a:r>
              <a:rPr lang="en-US" dirty="0"/>
              <a:t>Unit Objectives</a:t>
            </a:r>
          </a:p>
        </p:txBody>
      </p:sp>
      <p:sp>
        <p:nvSpPr>
          <p:cNvPr id="3" name="Text Placeholder 2"/>
          <p:cNvSpPr>
            <a:spLocks noGrp="1"/>
          </p:cNvSpPr>
          <p:nvPr>
            <p:ph type="body" idx="1"/>
          </p:nvPr>
        </p:nvSpPr>
        <p:spPr>
          <a:xfrm>
            <a:off x="381000" y="1981200"/>
            <a:ext cx="8534400" cy="4267200"/>
          </a:xfrm>
        </p:spPr>
        <p:txBody>
          <a:bodyPr>
            <a:normAutofit fontScale="92500" lnSpcReduction="10000"/>
          </a:bodyPr>
          <a:lstStyle/>
          <a:p>
            <a:pPr marL="457200" lvl="0" indent="-457200">
              <a:buAutoNum type="arabicPeriod" startAt="21"/>
            </a:pPr>
            <a:r>
              <a:rPr lang="en-US" dirty="0">
                <a:solidFill>
                  <a:schemeClr val="tx1"/>
                </a:solidFill>
              </a:rPr>
              <a:t>Explain nonessential amino acids, essential amino acids, and amino acids role/functions in the body</a:t>
            </a:r>
          </a:p>
          <a:p>
            <a:pPr marL="457200" lvl="0" indent="-457200">
              <a:buAutoNum type="arabicPeriod" startAt="21"/>
            </a:pPr>
            <a:r>
              <a:rPr lang="en-US" dirty="0">
                <a:solidFill>
                  <a:schemeClr val="tx1"/>
                </a:solidFill>
              </a:rPr>
              <a:t>Express where to find proteins in various foods.</a:t>
            </a:r>
          </a:p>
          <a:p>
            <a:pPr marL="457200" lvl="0" indent="-457200">
              <a:buAutoNum type="arabicPeriod" startAt="21"/>
            </a:pPr>
            <a:r>
              <a:rPr lang="en-US" dirty="0">
                <a:solidFill>
                  <a:schemeClr val="tx1"/>
                </a:solidFill>
              </a:rPr>
              <a:t>Understand  various nutrients found in oils</a:t>
            </a:r>
          </a:p>
          <a:p>
            <a:pPr marL="457200" lvl="0" indent="-457200">
              <a:buAutoNum type="arabicPeriod" startAt="21"/>
            </a:pPr>
            <a:r>
              <a:rPr lang="en-US" dirty="0">
                <a:solidFill>
                  <a:schemeClr val="tx1"/>
                </a:solidFill>
              </a:rPr>
              <a:t>Define and understand the roles of sugars, glucose, isomers, cellulose, disaccharides, polysaccharides, and glycogen</a:t>
            </a:r>
          </a:p>
          <a:p>
            <a:pPr marL="457200" lvl="0" indent="-457200">
              <a:buAutoNum type="arabicPeriod" startAt="21"/>
            </a:pPr>
            <a:r>
              <a:rPr lang="en-US" dirty="0">
                <a:solidFill>
                  <a:schemeClr val="tx1"/>
                </a:solidFill>
              </a:rPr>
              <a:t>Understand and explain in relative terms type 1 diabetes, type 2 diabetes, hyperglycemic, and hypoglycemic.</a:t>
            </a:r>
          </a:p>
          <a:p>
            <a:pPr marL="457200" lvl="0" indent="-457200">
              <a:buAutoNum type="arabicPeriod" startAt="21"/>
            </a:pPr>
            <a:r>
              <a:rPr lang="en-US" dirty="0">
                <a:solidFill>
                  <a:schemeClr val="tx1"/>
                </a:solidFill>
              </a:rPr>
              <a:t>Compare and contrast saturated and unsaturated fats.</a:t>
            </a:r>
          </a:p>
          <a:p>
            <a:pPr marL="457200" lvl="0" indent="-457200">
              <a:buAutoNum type="arabicPeriod" startAt="21"/>
            </a:pPr>
            <a:r>
              <a:rPr lang="en-US" dirty="0">
                <a:solidFill>
                  <a:schemeClr val="tx1"/>
                </a:solidFill>
              </a:rPr>
              <a:t>Identify two types( subtypes) of trans fats</a:t>
            </a:r>
          </a:p>
          <a:p>
            <a:pPr marL="457200" lvl="0" indent="-457200">
              <a:buAutoNum type="arabicPeriod" startAt="21"/>
            </a:pPr>
            <a:r>
              <a:rPr lang="en-US" dirty="0">
                <a:solidFill>
                  <a:schemeClr val="tx1"/>
                </a:solidFill>
              </a:rPr>
              <a:t>Relate sodium’s role to hypertension</a:t>
            </a:r>
          </a:p>
          <a:p>
            <a:pPr marL="457200" lvl="0" indent="-457200">
              <a:buAutoNum type="arabicPeriod" startAt="21"/>
            </a:pPr>
            <a:r>
              <a:rPr lang="en-US" dirty="0">
                <a:solidFill>
                  <a:schemeClr val="tx1"/>
                </a:solidFill>
              </a:rPr>
              <a:t>Understand sodium’s overall role in body chemistry</a:t>
            </a:r>
          </a:p>
          <a:p>
            <a:pPr marL="457200" lvl="0" indent="-457200">
              <a:buAutoNum type="arabicPeriod" startAt="21"/>
            </a:pPr>
            <a:r>
              <a:rPr lang="en-US" dirty="0">
                <a:solidFill>
                  <a:schemeClr val="tx1"/>
                </a:solidFill>
              </a:rPr>
              <a:t>Understand and apply blood pressure classification levels to their identifications.</a:t>
            </a:r>
          </a:p>
          <a:p>
            <a:endParaRPr lang="en-US" dirty="0"/>
          </a:p>
        </p:txBody>
      </p:sp>
    </p:spTree>
    <p:extLst>
      <p:ext uri="{BB962C8B-B14F-4D97-AF65-F5344CB8AC3E}">
        <p14:creationId xmlns:p14="http://schemas.microsoft.com/office/powerpoint/2010/main" val="3415023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Diabetes</a:t>
            </a:r>
          </a:p>
        </p:txBody>
      </p:sp>
      <p:sp>
        <p:nvSpPr>
          <p:cNvPr id="3" name="Content Placeholder 2"/>
          <p:cNvSpPr>
            <a:spLocks noGrp="1"/>
          </p:cNvSpPr>
          <p:nvPr>
            <p:ph idx="1"/>
          </p:nvPr>
        </p:nvSpPr>
        <p:spPr>
          <a:xfrm>
            <a:off x="381000" y="1600199"/>
            <a:ext cx="6934200" cy="5105400"/>
          </a:xfrm>
        </p:spPr>
        <p:txBody>
          <a:bodyPr>
            <a:noAutofit/>
          </a:bodyPr>
          <a:lstStyle/>
          <a:p>
            <a:r>
              <a:rPr lang="en-US" sz="2200" b="1" dirty="0"/>
              <a:t>Diabetes mellitus</a:t>
            </a:r>
            <a:r>
              <a:rPr lang="en-US" sz="2200" dirty="0"/>
              <a:t> is commonly named simple diabetes and is characterized by the blood glucose levels being </a:t>
            </a:r>
            <a:r>
              <a:rPr lang="en-US" sz="2200" u="sng" dirty="0"/>
              <a:t>high,</a:t>
            </a:r>
            <a:r>
              <a:rPr lang="en-US" sz="2200" dirty="0"/>
              <a:t> also known as </a:t>
            </a:r>
            <a:r>
              <a:rPr lang="en-US" sz="2200" u="sng" dirty="0"/>
              <a:t>hyperglycemia</a:t>
            </a:r>
            <a:r>
              <a:rPr lang="en-US" sz="2200" dirty="0"/>
              <a:t>.</a:t>
            </a:r>
          </a:p>
          <a:p>
            <a:r>
              <a:rPr lang="en-US" sz="2200" b="1" dirty="0"/>
              <a:t>Hyperglycemia</a:t>
            </a:r>
            <a:r>
              <a:rPr lang="en-US" sz="2200" dirty="0"/>
              <a:t> results in insufficient production of insulin due to a malfunction in the pancreas. This is known as Type 2 diabetes.</a:t>
            </a:r>
          </a:p>
          <a:p>
            <a:r>
              <a:rPr lang="en-US" sz="2200" b="1" dirty="0"/>
              <a:t>Type 2 diabetes,</a:t>
            </a:r>
            <a:r>
              <a:rPr lang="en-US" sz="2200" dirty="0"/>
              <a:t> also referred to as </a:t>
            </a:r>
            <a:r>
              <a:rPr lang="en-US" sz="2200" b="1" dirty="0"/>
              <a:t>non-insulin-dependent diabetes mellitus (NIDDM), </a:t>
            </a:r>
            <a:r>
              <a:rPr lang="en-US" sz="2200" dirty="0"/>
              <a:t>simply put does not produce enough insulin or is insulin resistant. </a:t>
            </a:r>
          </a:p>
          <a:p>
            <a:r>
              <a:rPr lang="en-US" sz="2200" b="1" dirty="0"/>
              <a:t>Insulin resistance</a:t>
            </a:r>
            <a:r>
              <a:rPr lang="en-US" sz="2200" dirty="0"/>
              <a:t> is a condition where the body does not respond to insulin. This causes hyperglycemia.</a:t>
            </a:r>
          </a:p>
          <a:p>
            <a:r>
              <a:rPr lang="en-US" sz="2200" dirty="0"/>
              <a:t> Type 2 diabetes is also a health problem associated with being obese or overweight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927" y="533400"/>
            <a:ext cx="2660073" cy="2660073"/>
          </a:xfrm>
          <a:prstGeom prst="rect">
            <a:avLst/>
          </a:prstGeom>
        </p:spPr>
      </p:pic>
    </p:spTree>
    <p:extLst>
      <p:ext uri="{BB962C8B-B14F-4D97-AF65-F5344CB8AC3E}">
        <p14:creationId xmlns:p14="http://schemas.microsoft.com/office/powerpoint/2010/main" val="1559649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Diabetes</a:t>
            </a:r>
          </a:p>
        </p:txBody>
      </p:sp>
      <p:sp>
        <p:nvSpPr>
          <p:cNvPr id="3" name="Content Placeholder 2"/>
          <p:cNvSpPr>
            <a:spLocks noGrp="1"/>
          </p:cNvSpPr>
          <p:nvPr>
            <p:ph idx="1"/>
          </p:nvPr>
        </p:nvSpPr>
        <p:spPr>
          <a:xfrm>
            <a:off x="0" y="1600200"/>
            <a:ext cx="6934200" cy="5105400"/>
          </a:xfrm>
        </p:spPr>
        <p:txBody>
          <a:bodyPr>
            <a:noAutofit/>
          </a:bodyPr>
          <a:lstStyle/>
          <a:p>
            <a:r>
              <a:rPr lang="en-US" sz="2400" b="1" dirty="0"/>
              <a:t>Type I diabetes</a:t>
            </a:r>
            <a:r>
              <a:rPr lang="en-US" sz="2400" dirty="0"/>
              <a:t> is due to the inability to produce insulin as needed sufficiently, due to failure of the </a:t>
            </a:r>
            <a:r>
              <a:rPr lang="en-US" sz="2400" b="1" dirty="0"/>
              <a:t>β-Cells (beta-cells)</a:t>
            </a:r>
            <a:r>
              <a:rPr lang="en-US" sz="2400" dirty="0"/>
              <a:t> inside the pancreas. This type is also known as </a:t>
            </a:r>
            <a:r>
              <a:rPr lang="en-US" sz="2400" b="1" dirty="0"/>
              <a:t>Insulin-dependent diabetes mellitus (IDDM). S</a:t>
            </a:r>
            <a:r>
              <a:rPr lang="en-US" sz="2400" dirty="0"/>
              <a:t>imply put, the pancreas produces little to no insulin</a:t>
            </a:r>
            <a:r>
              <a:rPr lang="en-US" sz="2400" b="1" dirty="0"/>
              <a:t>. </a:t>
            </a:r>
          </a:p>
          <a:p>
            <a:r>
              <a:rPr lang="en-US" sz="2400" b="1" dirty="0"/>
              <a:t>Hypoglycemia </a:t>
            </a:r>
            <a:r>
              <a:rPr lang="en-US" sz="2400" dirty="0"/>
              <a:t>is</a:t>
            </a:r>
            <a:r>
              <a:rPr lang="en-US" sz="2400" b="1" dirty="0"/>
              <a:t> </a:t>
            </a:r>
            <a:r>
              <a:rPr lang="en-US" sz="2400" dirty="0"/>
              <a:t>a </a:t>
            </a:r>
            <a:r>
              <a:rPr lang="en-US" sz="2400" u="sng" dirty="0"/>
              <a:t>low</a:t>
            </a:r>
            <a:r>
              <a:rPr lang="en-US" sz="2400" dirty="0"/>
              <a:t> blood sugar level. It mostly happens with Type I diabetes but can happen to anyone if there is not enough glucose in the body to support work or energy. Exercise can improve glycemic control resulting in fewer hypoglycemic episodes </a:t>
            </a:r>
            <a:endParaRPr lang="en-US" sz="2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3733800"/>
            <a:ext cx="3124200" cy="3124200"/>
          </a:xfrm>
          <a:prstGeom prst="rect">
            <a:avLst/>
          </a:prstGeom>
        </p:spPr>
      </p:pic>
    </p:spTree>
    <p:extLst>
      <p:ext uri="{BB962C8B-B14F-4D97-AF65-F5344CB8AC3E}">
        <p14:creationId xmlns:p14="http://schemas.microsoft.com/office/powerpoint/2010/main" val="3101277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4601" y="1676400"/>
            <a:ext cx="5787787" cy="4276725"/>
          </a:xfrm>
        </p:spPr>
        <p:txBody>
          <a:bodyPr anchor="t">
            <a:normAutofit/>
          </a:bodyPr>
          <a:lstStyle/>
          <a:p>
            <a:r>
              <a:rPr lang="en-US" sz="2400" b="1" u="sng" dirty="0">
                <a:solidFill>
                  <a:schemeClr val="tx1"/>
                </a:solidFill>
              </a:rPr>
              <a:t>Check on Understanding: </a:t>
            </a:r>
            <a:endParaRPr lang="en-US" sz="2400" dirty="0">
              <a:solidFill>
                <a:schemeClr val="tx1"/>
              </a:solidFill>
            </a:endParaRPr>
          </a:p>
          <a:p>
            <a:pPr marL="457200" lvl="0" indent="-457200">
              <a:buFont typeface="+mj-lt"/>
              <a:buAutoNum type="arabicPeriod"/>
            </a:pPr>
            <a:r>
              <a:rPr lang="en-US" sz="2400" dirty="0">
                <a:solidFill>
                  <a:schemeClr val="tx1"/>
                </a:solidFill>
              </a:rPr>
              <a:t>______________ means the blood sugar in too high.</a:t>
            </a:r>
          </a:p>
          <a:p>
            <a:pPr marL="457200" lvl="0" indent="-457200">
              <a:buFont typeface="+mj-lt"/>
              <a:buAutoNum type="arabicPeriod"/>
            </a:pPr>
            <a:r>
              <a:rPr lang="en-US" sz="2400" dirty="0">
                <a:solidFill>
                  <a:schemeClr val="tx1"/>
                </a:solidFill>
              </a:rPr>
              <a:t>Chemical equation or name for glucose is C</a:t>
            </a:r>
            <a:r>
              <a:rPr lang="en-US" sz="2400" baseline="-25000" dirty="0">
                <a:solidFill>
                  <a:schemeClr val="tx1"/>
                </a:solidFill>
              </a:rPr>
              <a:t>___</a:t>
            </a:r>
            <a:r>
              <a:rPr lang="en-US" sz="2400" dirty="0">
                <a:solidFill>
                  <a:schemeClr val="tx1"/>
                </a:solidFill>
              </a:rPr>
              <a:t>H</a:t>
            </a:r>
            <a:r>
              <a:rPr lang="en-US" sz="2400" baseline="-25000" dirty="0">
                <a:solidFill>
                  <a:schemeClr val="tx1"/>
                </a:solidFill>
              </a:rPr>
              <a:t>___</a:t>
            </a:r>
            <a:r>
              <a:rPr lang="en-US" sz="2400" dirty="0">
                <a:solidFill>
                  <a:schemeClr val="tx1"/>
                </a:solidFill>
              </a:rPr>
              <a:t>O</a:t>
            </a:r>
            <a:r>
              <a:rPr lang="en-US" sz="2400" baseline="-25000" dirty="0">
                <a:solidFill>
                  <a:schemeClr val="tx1"/>
                </a:solidFill>
              </a:rPr>
              <a:t>___</a:t>
            </a:r>
            <a:endParaRPr lang="en-US" sz="2400" dirty="0">
              <a:solidFill>
                <a:schemeClr val="tx1"/>
              </a:solidFill>
            </a:endParaRPr>
          </a:p>
          <a:p>
            <a:pPr marL="457200" lvl="0" indent="-457200">
              <a:buFont typeface="+mj-lt"/>
              <a:buAutoNum type="arabicPeriod"/>
            </a:pPr>
            <a:r>
              <a:rPr lang="en-US" sz="2400" dirty="0">
                <a:solidFill>
                  <a:schemeClr val="tx1"/>
                </a:solidFill>
              </a:rPr>
              <a:t>What type of diabetes is due to the inability to produce insulin? </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610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Saturated AND UNSATURATED Fats</a:t>
            </a:r>
            <a:br>
              <a:rPr lang="en-US" dirty="0"/>
            </a:br>
            <a:endParaRPr lang="en-US" dirty="0"/>
          </a:p>
        </p:txBody>
      </p:sp>
      <p:sp>
        <p:nvSpPr>
          <p:cNvPr id="5" name="Text Placeholder 4"/>
          <p:cNvSpPr>
            <a:spLocks noGrp="1"/>
          </p:cNvSpPr>
          <p:nvPr>
            <p:ph type="body" idx="1"/>
          </p:nvPr>
        </p:nvSpPr>
        <p:spPr>
          <a:xfrm>
            <a:off x="609600" y="1914526"/>
            <a:ext cx="8305800" cy="3124200"/>
          </a:xfrm>
        </p:spPr>
        <p:txBody>
          <a:bodyPr>
            <a:normAutofit fontScale="92500" lnSpcReduction="10000"/>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Compare and contrast saturated and unsaturated fats.</a:t>
            </a:r>
          </a:p>
          <a:p>
            <a:pPr marL="457200" lvl="0" indent="-457200">
              <a:buFont typeface="Arial" panose="020B0604020202020204" pitchFamily="34" charset="0"/>
              <a:buChar char="•"/>
            </a:pPr>
            <a:r>
              <a:rPr lang="en-US" sz="2400" dirty="0">
                <a:solidFill>
                  <a:schemeClr val="tx1"/>
                </a:solidFill>
              </a:rPr>
              <a:t>Identify two types( subtypes) of trans fats</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What are the types of fats and what is their connection to cardiovascular health?</a:t>
            </a:r>
          </a:p>
        </p:txBody>
      </p:sp>
    </p:spTree>
    <p:extLst>
      <p:ext uri="{BB962C8B-B14F-4D97-AF65-F5344CB8AC3E}">
        <p14:creationId xmlns:p14="http://schemas.microsoft.com/office/powerpoint/2010/main" val="1358361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687" y="274638"/>
            <a:ext cx="6858000" cy="1143000"/>
          </a:xfrm>
        </p:spPr>
        <p:txBody>
          <a:bodyPr anchor="ctr">
            <a:normAutofit fontScale="90000"/>
          </a:bodyPr>
          <a:lstStyle/>
          <a:p>
            <a:r>
              <a:rPr lang="en-US" dirty="0"/>
              <a:t>Saturated and Unsaturated Fats</a:t>
            </a:r>
          </a:p>
        </p:txBody>
      </p:sp>
      <p:sp>
        <p:nvSpPr>
          <p:cNvPr id="3" name="Content Placeholder 2"/>
          <p:cNvSpPr>
            <a:spLocks noGrp="1"/>
          </p:cNvSpPr>
          <p:nvPr>
            <p:ph sz="half" idx="1"/>
          </p:nvPr>
        </p:nvSpPr>
        <p:spPr>
          <a:xfrm>
            <a:off x="228600" y="1752600"/>
            <a:ext cx="4419600" cy="4525963"/>
          </a:xfrm>
        </p:spPr>
        <p:txBody>
          <a:bodyPr>
            <a:normAutofit/>
          </a:bodyPr>
          <a:lstStyle/>
          <a:p>
            <a:pPr>
              <a:lnSpc>
                <a:spcPct val="90000"/>
              </a:lnSpc>
            </a:pPr>
            <a:r>
              <a:rPr lang="en-US" sz="2000" b="1" dirty="0"/>
              <a:t>Fatty acids</a:t>
            </a:r>
            <a:r>
              <a:rPr lang="en-US" sz="2000" dirty="0"/>
              <a:t> are long chains of carbon with hydrogen atoms combined.</a:t>
            </a:r>
          </a:p>
          <a:p>
            <a:pPr>
              <a:lnSpc>
                <a:spcPct val="90000"/>
              </a:lnSpc>
            </a:pPr>
            <a:r>
              <a:rPr lang="en-US" sz="2000" dirty="0"/>
              <a:t> </a:t>
            </a:r>
            <a:r>
              <a:rPr lang="en-US" sz="2000" b="1" dirty="0"/>
              <a:t>Saturated fat </a:t>
            </a:r>
            <a:r>
              <a:rPr lang="en-US" sz="2000" dirty="0"/>
              <a:t>is an acid where each carbon atom has 4 single bonds. </a:t>
            </a:r>
          </a:p>
          <a:p>
            <a:pPr lvl="1">
              <a:lnSpc>
                <a:spcPct val="90000"/>
              </a:lnSpc>
            </a:pPr>
            <a:r>
              <a:rPr lang="en-US" sz="2000" dirty="0"/>
              <a:t>Saturated fats are normally </a:t>
            </a:r>
            <a:r>
              <a:rPr lang="en-US" sz="2000" b="1" dirty="0"/>
              <a:t>solids</a:t>
            </a:r>
            <a:r>
              <a:rPr lang="en-US" sz="2000" dirty="0"/>
              <a:t> at room temperature. They are found in food like beef, lamb, pork, lard, cream butter, and cheese.</a:t>
            </a:r>
          </a:p>
          <a:p>
            <a:pPr>
              <a:lnSpc>
                <a:spcPct val="90000"/>
              </a:lnSpc>
            </a:pPr>
            <a:r>
              <a:rPr lang="en-US" sz="2000" b="1" dirty="0"/>
              <a:t>Unsaturated fat</a:t>
            </a:r>
            <a:r>
              <a:rPr lang="en-US" sz="2000" dirty="0"/>
              <a:t> has one or more double bonds making it easier to metabolize/absorb</a:t>
            </a:r>
          </a:p>
          <a:p>
            <a:pPr lvl="1">
              <a:lnSpc>
                <a:spcPct val="90000"/>
              </a:lnSpc>
            </a:pPr>
            <a:r>
              <a:rPr lang="en-US" sz="2000" dirty="0"/>
              <a:t>Unsaturated fats (mono or poly) are oils and </a:t>
            </a:r>
            <a:r>
              <a:rPr lang="en-US" sz="2000" b="1" dirty="0"/>
              <a:t>liquid</a:t>
            </a:r>
            <a:r>
              <a:rPr lang="en-US" sz="2000" dirty="0"/>
              <a:t> at room temperature. </a:t>
            </a:r>
          </a:p>
        </p:txBody>
      </p:sp>
      <p:pic>
        <p:nvPicPr>
          <p:cNvPr id="6" name="Picture 5">
            <a:extLst>
              <a:ext uri="{FF2B5EF4-FFF2-40B4-BE49-F238E27FC236}">
                <a16:creationId xmlns:a16="http://schemas.microsoft.com/office/drawing/2014/main" id="{117319C3-2FF6-400D-892E-669308AF5CF9}"/>
              </a:ext>
            </a:extLst>
          </p:cNvPr>
          <p:cNvPicPr/>
          <p:nvPr/>
        </p:nvPicPr>
        <p:blipFill rotWithShape="1">
          <a:blip r:embed="rId2" cstate="print">
            <a:extLst>
              <a:ext uri="{28A0092B-C50C-407E-A947-70E740481C1C}">
                <a14:useLocalDpi xmlns:a14="http://schemas.microsoft.com/office/drawing/2010/main" val="0"/>
              </a:ext>
            </a:extLst>
          </a:blip>
          <a:srcRect r="33863"/>
          <a:stretch/>
        </p:blipFill>
        <p:spPr bwMode="auto">
          <a:xfrm>
            <a:off x="4648200" y="2550301"/>
            <a:ext cx="4038600" cy="2625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5417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93223" y="222539"/>
            <a:ext cx="7848600" cy="1143000"/>
          </a:xfrm>
        </p:spPr>
        <p:txBody>
          <a:bodyPr>
            <a:normAutofit/>
          </a:bodyPr>
          <a:lstStyle/>
          <a:p>
            <a:r>
              <a:rPr lang="en-US" dirty="0"/>
              <a:t>Saturated and Unsaturated Fats</a:t>
            </a:r>
          </a:p>
        </p:txBody>
      </p:sp>
      <p:sp>
        <p:nvSpPr>
          <p:cNvPr id="3" name="Content Placeholder 2"/>
          <p:cNvSpPr>
            <a:spLocks noGrp="1"/>
          </p:cNvSpPr>
          <p:nvPr>
            <p:ph idx="1"/>
          </p:nvPr>
        </p:nvSpPr>
        <p:spPr>
          <a:xfrm>
            <a:off x="1901536" y="1371600"/>
            <a:ext cx="6096000" cy="4267200"/>
          </a:xfrm>
        </p:spPr>
        <p:txBody>
          <a:bodyPr>
            <a:noAutofit/>
          </a:bodyPr>
          <a:lstStyle/>
          <a:p>
            <a:r>
              <a:rPr lang="en-US" sz="2400" b="1" dirty="0"/>
              <a:t>Trans-fat</a:t>
            </a:r>
            <a:r>
              <a:rPr lang="en-US" sz="2400" dirty="0"/>
              <a:t> are unsaturated fats, naturally occurring and artificial</a:t>
            </a:r>
          </a:p>
          <a:p>
            <a:r>
              <a:rPr lang="en-US" sz="2400" b="1" dirty="0"/>
              <a:t>Naturally occurring trans-fat</a:t>
            </a:r>
            <a:r>
              <a:rPr lang="en-US" sz="2400" dirty="0"/>
              <a:t> occurs in the gut of animals and food made from various animals’ meat and milk. </a:t>
            </a:r>
          </a:p>
          <a:p>
            <a:r>
              <a:rPr lang="en-US" sz="2400" b="1" dirty="0"/>
              <a:t>Artificial trans-fat</a:t>
            </a:r>
            <a:r>
              <a:rPr lang="en-US" sz="2400" dirty="0"/>
              <a:t> occurs in the process of adding hydrogen to vegetable oils in order to solidify them more, such as foods like doughnuts, cakes, margarine, crackers, frozen pizzas, and cookies. These fats          are called hydrogenated. </a:t>
            </a:r>
            <a:endParaRPr lang="en-US" sz="2300" dirty="0"/>
          </a:p>
        </p:txBody>
      </p:sp>
      <p:pic>
        <p:nvPicPr>
          <p:cNvPr id="44036" name="Picture 4"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946564"/>
            <a:ext cx="1711036" cy="171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97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534F-544C-45C8-A1B8-7FF1836F7A7D}"/>
              </a:ext>
            </a:extLst>
          </p:cNvPr>
          <p:cNvSpPr>
            <a:spLocks noGrp="1"/>
          </p:cNvSpPr>
          <p:nvPr>
            <p:ph type="title"/>
          </p:nvPr>
        </p:nvSpPr>
        <p:spPr/>
        <p:txBody>
          <a:bodyPr>
            <a:normAutofit fontScale="90000"/>
          </a:bodyPr>
          <a:lstStyle/>
          <a:p>
            <a:r>
              <a:rPr lang="en-US" dirty="0"/>
              <a:t>Fat and Cardiovascular Disease</a:t>
            </a:r>
          </a:p>
        </p:txBody>
      </p:sp>
      <p:sp>
        <p:nvSpPr>
          <p:cNvPr id="3" name="Content Placeholder 2">
            <a:extLst>
              <a:ext uri="{FF2B5EF4-FFF2-40B4-BE49-F238E27FC236}">
                <a16:creationId xmlns:a16="http://schemas.microsoft.com/office/drawing/2014/main" id="{58D09B1F-EED4-4250-B0A2-6F19BF14C9E6}"/>
              </a:ext>
            </a:extLst>
          </p:cNvPr>
          <p:cNvSpPr>
            <a:spLocks noGrp="1"/>
          </p:cNvSpPr>
          <p:nvPr>
            <p:ph idx="1"/>
          </p:nvPr>
        </p:nvSpPr>
        <p:spPr>
          <a:xfrm>
            <a:off x="457200" y="1600200"/>
            <a:ext cx="8229600" cy="4568780"/>
          </a:xfrm>
        </p:spPr>
        <p:txBody>
          <a:bodyPr>
            <a:normAutofit fontScale="92500"/>
          </a:bodyPr>
          <a:lstStyle/>
          <a:p>
            <a:r>
              <a:rPr lang="en-US" dirty="0"/>
              <a:t>Researchers have not been able to prove that saturated fats are bad for you. They have generally been connected with heart disease, but studies have not proven this.</a:t>
            </a:r>
          </a:p>
          <a:p>
            <a:r>
              <a:rPr lang="en-US" dirty="0"/>
              <a:t>Trans-fats are bad for you!</a:t>
            </a:r>
          </a:p>
          <a:p>
            <a:r>
              <a:rPr lang="en-US" dirty="0"/>
              <a:t>Unsaturated fats may help lower your risk for heart disease.</a:t>
            </a:r>
          </a:p>
          <a:p>
            <a:r>
              <a:rPr lang="en-US" dirty="0"/>
              <a:t>Polyunsaturated fats (Omega-3 and Omega-6 fatty acids) are healthy and needed by the body</a:t>
            </a:r>
          </a:p>
        </p:txBody>
      </p:sp>
    </p:spTree>
    <p:extLst>
      <p:ext uri="{BB962C8B-B14F-4D97-AF65-F5344CB8AC3E}">
        <p14:creationId xmlns:p14="http://schemas.microsoft.com/office/powerpoint/2010/main" val="3771413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743200" y="2362200"/>
            <a:ext cx="5787787" cy="2743200"/>
          </a:xfrm>
        </p:spPr>
        <p:txBody>
          <a:bodyPr anchor="t">
            <a:normAutofit/>
          </a:bodyPr>
          <a:lstStyle/>
          <a:p>
            <a:pPr marL="457200" lvl="0" indent="-457200">
              <a:buFont typeface="+mj-lt"/>
              <a:buAutoNum type="arabicPeriod"/>
            </a:pPr>
            <a:r>
              <a:rPr lang="en-US" sz="2400" dirty="0">
                <a:solidFill>
                  <a:schemeClr val="tx1"/>
                </a:solidFill>
              </a:rPr>
              <a:t>______________ has 4 single bonds to each carbon atom.</a:t>
            </a:r>
          </a:p>
          <a:p>
            <a:pPr marL="457200" lvl="0" indent="-457200">
              <a:buFont typeface="+mj-lt"/>
              <a:buAutoNum type="arabicPeriod"/>
            </a:pPr>
            <a:r>
              <a:rPr lang="en-US" sz="2400" dirty="0">
                <a:solidFill>
                  <a:schemeClr val="tx1"/>
                </a:solidFill>
              </a:rPr>
              <a:t>All trans-fat is good for you T/F?</a:t>
            </a:r>
          </a:p>
          <a:p>
            <a:pPr marL="457200" lvl="0" indent="-457200">
              <a:buFont typeface="+mj-lt"/>
              <a:buAutoNum type="arabicPeriod"/>
            </a:pPr>
            <a:r>
              <a:rPr lang="en-US" sz="2400" dirty="0">
                <a:solidFill>
                  <a:schemeClr val="tx1"/>
                </a:solidFill>
              </a:rPr>
              <a:t>Of the types of fat, which is the best for your health?</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638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Sodium</a:t>
            </a:r>
            <a:br>
              <a:rPr lang="en-US" dirty="0"/>
            </a:br>
            <a:endParaRPr lang="en-US" dirty="0"/>
          </a:p>
        </p:txBody>
      </p:sp>
      <p:sp>
        <p:nvSpPr>
          <p:cNvPr id="5" name="Text Placeholder 4"/>
          <p:cNvSpPr>
            <a:spLocks noGrp="1"/>
          </p:cNvSpPr>
          <p:nvPr>
            <p:ph type="body" idx="1"/>
          </p:nvPr>
        </p:nvSpPr>
        <p:spPr>
          <a:xfrm>
            <a:off x="228600" y="1971675"/>
            <a:ext cx="8305800" cy="3505200"/>
          </a:xfrm>
        </p:spPr>
        <p:txBody>
          <a:bodyPr>
            <a:normAutofit lnSpcReduction="10000"/>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Relate sodium’s role to hypertension</a:t>
            </a:r>
          </a:p>
          <a:p>
            <a:pPr marL="457200" lvl="0" indent="-457200">
              <a:buFont typeface="Arial" panose="020B0604020202020204" pitchFamily="34" charset="0"/>
              <a:buChar char="•"/>
            </a:pPr>
            <a:r>
              <a:rPr lang="en-US" sz="2400" dirty="0">
                <a:solidFill>
                  <a:schemeClr val="tx1"/>
                </a:solidFill>
              </a:rPr>
              <a:t>Understand sodium’s overall role in body chemistry</a:t>
            </a:r>
          </a:p>
          <a:p>
            <a:pPr marL="457200" lvl="0" indent="-457200">
              <a:buFont typeface="Arial" panose="020B0604020202020204" pitchFamily="34" charset="0"/>
              <a:buChar char="•"/>
            </a:pPr>
            <a:r>
              <a:rPr lang="en-US" sz="2400" dirty="0">
                <a:solidFill>
                  <a:schemeClr val="tx1"/>
                </a:solidFill>
              </a:rPr>
              <a:t>Understand and apply blood pressure classification levels to their identifications</a:t>
            </a:r>
          </a:p>
          <a:p>
            <a:r>
              <a:rPr lang="en-US" sz="2400" dirty="0">
                <a:solidFill>
                  <a:schemeClr val="tx1"/>
                </a:solidFill>
              </a:rPr>
              <a:t>Essential Question:</a:t>
            </a:r>
          </a:p>
          <a:p>
            <a:r>
              <a:rPr lang="en-US" sz="2400" dirty="0">
                <a:solidFill>
                  <a:schemeClr val="tx1"/>
                </a:solidFill>
              </a:rPr>
              <a:t>What is the role of sodium on the brain and body’s basic functions?</a:t>
            </a:r>
          </a:p>
        </p:txBody>
      </p:sp>
    </p:spTree>
    <p:extLst>
      <p:ext uri="{BB962C8B-B14F-4D97-AF65-F5344CB8AC3E}">
        <p14:creationId xmlns:p14="http://schemas.microsoft.com/office/powerpoint/2010/main" val="257113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067050"/>
            <a:ext cx="3790950" cy="3790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93223" y="222539"/>
            <a:ext cx="7848600" cy="1143000"/>
          </a:xfrm>
        </p:spPr>
        <p:txBody>
          <a:bodyPr>
            <a:normAutofit/>
          </a:bodyPr>
          <a:lstStyle/>
          <a:p>
            <a:r>
              <a:rPr lang="en-US" dirty="0"/>
              <a:t>Sodium</a:t>
            </a:r>
          </a:p>
        </p:txBody>
      </p:sp>
      <p:sp>
        <p:nvSpPr>
          <p:cNvPr id="3" name="Content Placeholder 2"/>
          <p:cNvSpPr>
            <a:spLocks noGrp="1"/>
          </p:cNvSpPr>
          <p:nvPr>
            <p:ph idx="1"/>
          </p:nvPr>
        </p:nvSpPr>
        <p:spPr>
          <a:xfrm>
            <a:off x="304800" y="1981200"/>
            <a:ext cx="5715000" cy="3962400"/>
          </a:xfrm>
        </p:spPr>
        <p:txBody>
          <a:bodyPr>
            <a:noAutofit/>
          </a:bodyPr>
          <a:lstStyle/>
          <a:p>
            <a:r>
              <a:rPr lang="en-US" sz="2400" b="1" dirty="0"/>
              <a:t>Sodium</a:t>
            </a:r>
            <a:r>
              <a:rPr lang="en-US" sz="2400" dirty="0"/>
              <a:t> </a:t>
            </a:r>
            <a:r>
              <a:rPr lang="en-US" sz="2400" b="1" dirty="0"/>
              <a:t>(Na)</a:t>
            </a:r>
            <a:r>
              <a:rPr lang="en-US" sz="2400" dirty="0"/>
              <a:t> is an element on the periodic table of elements, but usually refers commonly to salt. </a:t>
            </a:r>
          </a:p>
          <a:p>
            <a:r>
              <a:rPr lang="en-US" sz="2400" dirty="0"/>
              <a:t>Regulates blood volume, membrane functions, impulses of nerves and aid in muscle contraction </a:t>
            </a:r>
          </a:p>
          <a:p>
            <a:r>
              <a:rPr lang="en-US" sz="2400" dirty="0"/>
              <a:t>Table salt, is actually </a:t>
            </a:r>
            <a:r>
              <a:rPr lang="en-US" sz="2400" b="1" dirty="0"/>
              <a:t>NaCl</a:t>
            </a:r>
            <a:r>
              <a:rPr lang="en-US" sz="2400" dirty="0"/>
              <a:t>, sodium chloride, which like most salts disassociate or dissolves in water</a:t>
            </a:r>
            <a:endParaRPr lang="en-US" sz="2300" dirty="0"/>
          </a:p>
        </p:txBody>
      </p:sp>
    </p:spTree>
    <p:extLst>
      <p:ext uri="{BB962C8B-B14F-4D97-AF65-F5344CB8AC3E}">
        <p14:creationId xmlns:p14="http://schemas.microsoft.com/office/powerpoint/2010/main" val="380981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362075"/>
          </a:xfrm>
        </p:spPr>
        <p:txBody>
          <a:bodyPr>
            <a:normAutofit/>
          </a:bodyPr>
          <a:lstStyle/>
          <a:p>
            <a:r>
              <a:rPr lang="en-US" dirty="0"/>
              <a:t>Nutrition of the Student:</a:t>
            </a:r>
            <a:br>
              <a:rPr lang="en-US" dirty="0"/>
            </a:br>
            <a:r>
              <a:rPr lang="en-US" dirty="0"/>
              <a:t>Unit Objectives</a:t>
            </a:r>
          </a:p>
        </p:txBody>
      </p:sp>
      <p:sp>
        <p:nvSpPr>
          <p:cNvPr id="3" name="Text Placeholder 2"/>
          <p:cNvSpPr>
            <a:spLocks noGrp="1"/>
          </p:cNvSpPr>
          <p:nvPr>
            <p:ph type="body" idx="1"/>
          </p:nvPr>
        </p:nvSpPr>
        <p:spPr>
          <a:xfrm>
            <a:off x="152400" y="1676400"/>
            <a:ext cx="8763000" cy="4572000"/>
          </a:xfrm>
        </p:spPr>
        <p:txBody>
          <a:bodyPr>
            <a:normAutofit lnSpcReduction="10000"/>
          </a:bodyPr>
          <a:lstStyle/>
          <a:p>
            <a:pPr marL="457200" lvl="0" indent="-457200">
              <a:buAutoNum type="arabicPeriod" startAt="31"/>
            </a:pPr>
            <a:r>
              <a:rPr lang="en-US" dirty="0">
                <a:solidFill>
                  <a:schemeClr val="tx1"/>
                </a:solidFill>
              </a:rPr>
              <a:t>Define alcohol</a:t>
            </a:r>
          </a:p>
          <a:p>
            <a:pPr marL="457200" lvl="0" indent="-457200">
              <a:buAutoNum type="arabicPeriod" startAt="31"/>
            </a:pPr>
            <a:r>
              <a:rPr lang="en-US" dirty="0">
                <a:solidFill>
                  <a:schemeClr val="tx1"/>
                </a:solidFill>
              </a:rPr>
              <a:t>Explain why alcohol is a psychoactive drug.</a:t>
            </a:r>
          </a:p>
          <a:p>
            <a:pPr marL="457200" lvl="0" indent="-457200">
              <a:buAutoNum type="arabicPeriod" startAt="31"/>
            </a:pPr>
            <a:r>
              <a:rPr lang="en-US" dirty="0">
                <a:solidFill>
                  <a:schemeClr val="tx1"/>
                </a:solidFill>
              </a:rPr>
              <a:t>Explain and relate the Brain Blood Barriers (BBB) roles with alcohol</a:t>
            </a:r>
          </a:p>
          <a:p>
            <a:pPr marL="457200" lvl="0" indent="-457200">
              <a:buAutoNum type="arabicPeriod" startAt="31"/>
            </a:pPr>
            <a:r>
              <a:rPr lang="en-US" dirty="0">
                <a:solidFill>
                  <a:schemeClr val="tx1"/>
                </a:solidFill>
              </a:rPr>
              <a:t>Evaluate the outcome information on alcohol abuse, alcoholism, fetal alcohol syndrome, and cirrhosis.</a:t>
            </a:r>
          </a:p>
          <a:p>
            <a:pPr marL="457200" lvl="0" indent="-457200">
              <a:buAutoNum type="arabicPeriod" startAt="31"/>
            </a:pPr>
            <a:r>
              <a:rPr lang="en-US" dirty="0">
                <a:solidFill>
                  <a:schemeClr val="tx1"/>
                </a:solidFill>
              </a:rPr>
              <a:t>Explain the combination of energy drinks and alcohol</a:t>
            </a:r>
          </a:p>
          <a:p>
            <a:pPr marL="457200" lvl="0" indent="-457200">
              <a:buAutoNum type="arabicPeriod" startAt="31"/>
            </a:pPr>
            <a:r>
              <a:rPr lang="en-US" dirty="0">
                <a:solidFill>
                  <a:schemeClr val="tx1"/>
                </a:solidFill>
              </a:rPr>
              <a:t>List issues and prospective positives caused by caffeine use</a:t>
            </a:r>
          </a:p>
          <a:p>
            <a:pPr marL="457200" lvl="0" indent="-457200">
              <a:buAutoNum type="arabicPeriod" startAt="31"/>
            </a:pPr>
            <a:r>
              <a:rPr lang="en-US" dirty="0">
                <a:solidFill>
                  <a:schemeClr val="tx1"/>
                </a:solidFill>
              </a:rPr>
              <a:t>List and explain various brain foods for large concentration days or events</a:t>
            </a:r>
          </a:p>
          <a:p>
            <a:pPr marL="457200" lvl="0" indent="-457200">
              <a:buAutoNum type="arabicPeriod" startAt="31"/>
            </a:pPr>
            <a:r>
              <a:rPr lang="en-US" dirty="0">
                <a:solidFill>
                  <a:schemeClr val="tx1"/>
                </a:solidFill>
              </a:rPr>
              <a:t>Explain with reason why aspartame is possibly dangerous</a:t>
            </a:r>
          </a:p>
          <a:p>
            <a:pPr marL="457200" lvl="0" indent="-457200">
              <a:buAutoNum type="arabicPeriod" startAt="31"/>
            </a:pPr>
            <a:r>
              <a:rPr lang="en-US" dirty="0">
                <a:solidFill>
                  <a:schemeClr val="tx1"/>
                </a:solidFill>
              </a:rPr>
              <a:t>Define adenosines triphosphate (ATP)</a:t>
            </a:r>
          </a:p>
          <a:p>
            <a:pPr marL="457200" lvl="0" indent="-457200">
              <a:buAutoNum type="arabicPeriod" startAt="31"/>
            </a:pPr>
            <a:r>
              <a:rPr lang="en-US" dirty="0">
                <a:solidFill>
                  <a:schemeClr val="tx1"/>
                </a:solidFill>
              </a:rPr>
              <a:t>Discuss and reason optimal vs typical health perspectives or dietary intakes. </a:t>
            </a:r>
            <a:br>
              <a:rPr lang="en-US" i="1" dirty="0"/>
            </a:br>
            <a:br>
              <a:rPr lang="en-US" i="1" dirty="0"/>
            </a:br>
            <a:endParaRPr lang="en-US" dirty="0"/>
          </a:p>
        </p:txBody>
      </p:sp>
    </p:spTree>
    <p:extLst>
      <p:ext uri="{BB962C8B-B14F-4D97-AF65-F5344CB8AC3E}">
        <p14:creationId xmlns:p14="http://schemas.microsoft.com/office/powerpoint/2010/main" val="3251792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s://scontent.fden3-1.fna.fbcdn.net/v/t1.15752-9/98596252_290876845405216_370831015389691904_n.jpg?_nc_cat=107&amp;_nc_sid=b96e70&amp;_nc_ohc=IF0YGYR5GGcAX88xR57&amp;_nc_ht=scontent.fden3-1.fna&amp;oh=dd8ef8bc1f8145db7f8db41f0478899c&amp;oe=5EEB1523"/>
          <p:cNvPicPr>
            <a:picLocks noChangeAspect="1" noChangeArrowheads="1"/>
          </p:cNvPicPr>
          <p:nvPr/>
        </p:nvPicPr>
        <p:blipFill rotWithShape="1">
          <a:blip r:embed="rId2">
            <a:extLst>
              <a:ext uri="{28A0092B-C50C-407E-A947-70E740481C1C}">
                <a14:useLocalDpi xmlns:a14="http://schemas.microsoft.com/office/drawing/2010/main" val="0"/>
              </a:ext>
            </a:extLst>
          </a:blip>
          <a:srcRect l="15790" t="7895" r="21052"/>
          <a:stretch/>
        </p:blipFill>
        <p:spPr bwMode="auto">
          <a:xfrm>
            <a:off x="0" y="1905000"/>
            <a:ext cx="1828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93223" y="222539"/>
            <a:ext cx="7848600" cy="1143000"/>
          </a:xfrm>
        </p:spPr>
        <p:txBody>
          <a:bodyPr>
            <a:normAutofit/>
          </a:bodyPr>
          <a:lstStyle/>
          <a:p>
            <a:r>
              <a:rPr lang="en-US" dirty="0"/>
              <a:t>Sodium</a:t>
            </a:r>
          </a:p>
        </p:txBody>
      </p:sp>
      <p:sp>
        <p:nvSpPr>
          <p:cNvPr id="3" name="Content Placeholder 2"/>
          <p:cNvSpPr>
            <a:spLocks noGrp="1"/>
          </p:cNvSpPr>
          <p:nvPr>
            <p:ph idx="1"/>
          </p:nvPr>
        </p:nvSpPr>
        <p:spPr>
          <a:xfrm>
            <a:off x="1447800" y="1600200"/>
            <a:ext cx="6496050" cy="4724400"/>
          </a:xfrm>
        </p:spPr>
        <p:txBody>
          <a:bodyPr>
            <a:noAutofit/>
          </a:bodyPr>
          <a:lstStyle/>
          <a:p>
            <a:r>
              <a:rPr lang="en-US" sz="2400" dirty="0"/>
              <a:t>Sodium has many types because it bonds with different elements such as sodium bicarbonate (baking soda) and sodium citrate (from citric acid/ citrus fruits). </a:t>
            </a:r>
          </a:p>
          <a:p>
            <a:r>
              <a:rPr lang="en-US" sz="2400" dirty="0"/>
              <a:t>Due to western diets, sodium depletion is highly unlikely because most preserved foods contain sodium. Sodium is found mostly in packaged and canned foods, such as soups, lunch meats, frozen dinners, burritos, tacos, and pizzas</a:t>
            </a:r>
            <a:endParaRPr lang="en-US" sz="2300" dirty="0"/>
          </a:p>
        </p:txBody>
      </p:sp>
      <p:pic>
        <p:nvPicPr>
          <p:cNvPr id="48130" name="Picture 2"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48006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819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scontent.fden3-1.fna.fbcdn.net/v/t1.15752-9/100475878_979870569111726_2740355908428103680_n.jpg?_nc_cat=109&amp;_nc_sid=b96e70&amp;_nc_ohc=lVvOG2Jj5E4AX92edi8&amp;_nc_ht=scontent.fden3-1.fna&amp;oh=b3b328832ca2eaa24a0d182a92bac371&amp;oe=5EEA58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563341"/>
            <a:ext cx="2190750" cy="2190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0" y="27709"/>
            <a:ext cx="7848600" cy="1143000"/>
          </a:xfrm>
        </p:spPr>
        <p:txBody>
          <a:bodyPr>
            <a:normAutofit/>
          </a:bodyPr>
          <a:lstStyle/>
          <a:p>
            <a:r>
              <a:rPr lang="en-US" dirty="0"/>
              <a:t>Sodium &amp; Hypertension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00200"/>
                <a:ext cx="9144000" cy="4724400"/>
              </a:xfrm>
            </p:spPr>
            <p:txBody>
              <a:bodyPr>
                <a:noAutofit/>
              </a:bodyPr>
              <a:lstStyle/>
              <a:p>
                <a:r>
                  <a:rPr lang="en-US" sz="2400" dirty="0"/>
                  <a:t>Sweating allows for the loss of salts and minerals through exercise. Having too much of certain minerals can cause negative effects.  Too much sodium can cause high blood pressure and lead to hypertension. </a:t>
                </a:r>
              </a:p>
              <a:p>
                <a:r>
                  <a:rPr lang="en-US" sz="2400" b="1" dirty="0"/>
                  <a:t>Hypertension</a:t>
                </a:r>
                <a:r>
                  <a:rPr lang="en-US" sz="2400" dirty="0"/>
                  <a:t> is defined as abnormally high blood pressure, </a:t>
                </a:r>
                <a:r>
                  <a:rPr lang="en-US" sz="2400" i="1" dirty="0"/>
                  <a:t>stage 1</a:t>
                </a:r>
                <a:r>
                  <a:rPr lang="en-US" sz="2400" dirty="0"/>
                  <a:t>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140−159</m:t>
                        </m:r>
                      </m:num>
                      <m:den>
                        <m:r>
                          <a:rPr lang="en-US" sz="2400" i="1">
                            <a:latin typeface="Cambria Math" panose="02040503050406030204" pitchFamily="18" charset="0"/>
                          </a:rPr>
                          <m:t>90−99</m:t>
                        </m:r>
                      </m:den>
                    </m:f>
                  </m:oMath>
                </a14:m>
                <a:r>
                  <a:rPr lang="en-US" sz="2400" dirty="0"/>
                  <a:t>, </a:t>
                </a:r>
                <a:r>
                  <a:rPr lang="en-US" sz="2400" i="1" dirty="0"/>
                  <a:t>stage 2</a:t>
                </a:r>
                <a:r>
                  <a:rPr lang="en-US" sz="2400" dirty="0"/>
                  <a:t> at greater than or equaled to</a:t>
                </a:r>
                <a14:m>
                  <m:oMath xmlns:m="http://schemas.openxmlformats.org/officeDocument/2006/math">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160+</m:t>
                        </m:r>
                      </m:num>
                      <m:den>
                        <m:r>
                          <a:rPr lang="en-US" sz="2400" i="1">
                            <a:latin typeface="Cambria Math" panose="02040503050406030204" pitchFamily="18" charset="0"/>
                          </a:rPr>
                          <m:t>100+</m:t>
                        </m:r>
                      </m:den>
                    </m:f>
                  </m:oMath>
                </a14:m>
                <a:r>
                  <a:rPr lang="en-US" sz="2400" dirty="0"/>
                  <a:t>. </a:t>
                </a:r>
              </a:p>
              <a:p>
                <a:pPr lvl="1"/>
                <a:r>
                  <a:rPr lang="en-US" sz="2000" dirty="0"/>
                  <a:t>Hypertension causes the heart to work harder than it should and over time it can lead to scarring of the heart and losing its elasticity, which may lead to stroke.</a:t>
                </a:r>
              </a:p>
              <a:p>
                <a:r>
                  <a:rPr lang="en-US" sz="2400" b="1" dirty="0"/>
                  <a:t>Prehypertension</a:t>
                </a:r>
                <a:r>
                  <a:rPr lang="en-US" sz="2400" dirty="0"/>
                  <a:t> classified as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120−139</m:t>
                        </m:r>
                      </m:num>
                      <m:den>
                        <m:r>
                          <a:rPr lang="en-US" sz="2400" i="1">
                            <a:latin typeface="Cambria Math" panose="02040503050406030204" pitchFamily="18" charset="0"/>
                          </a:rPr>
                          <m:t>80−89</m:t>
                        </m:r>
                      </m:den>
                    </m:f>
                  </m:oMath>
                </a14:m>
                <a:r>
                  <a:rPr lang="en-US" sz="2400" dirty="0"/>
                  <a:t>.</a:t>
                </a: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0200"/>
                <a:ext cx="9144000" cy="4724400"/>
              </a:xfrm>
              <a:blipFill>
                <a:blip r:embed="rId3"/>
                <a:stretch>
                  <a:fillRect l="-867" t="-1032"/>
                </a:stretch>
              </a:blipFill>
            </p:spPr>
            <p:txBody>
              <a:bodyPr/>
              <a:lstStyle/>
              <a:p>
                <a:r>
                  <a:rPr lang="en-US">
                    <a:noFill/>
                  </a:rPr>
                  <a:t> </a:t>
                </a:r>
              </a:p>
            </p:txBody>
          </p:sp>
        </mc:Fallback>
      </mc:AlternateContent>
    </p:spTree>
    <p:extLst>
      <p:ext uri="{BB962C8B-B14F-4D97-AF65-F5344CB8AC3E}">
        <p14:creationId xmlns:p14="http://schemas.microsoft.com/office/powerpoint/2010/main" val="3451917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scontent.fden3-1.fna.fbcdn.net/v/t1.15752-9/100056784_2761941273933989_6789317111324868608_n.jpg?_nc_cat=110&amp;_nc_sid=b96e70&amp;_nc_ohc=y5faRWSmKtMAX97MwG0&amp;_nc_ht=scontent.fden3-1.fna&amp;oh=a3dd12717db4a92eaabc8dff1047f105&amp;oe=5EEB739F"/>
          <p:cNvPicPr>
            <a:picLocks noChangeAspect="1" noChangeArrowheads="1"/>
          </p:cNvPicPr>
          <p:nvPr/>
        </p:nvPicPr>
        <p:blipFill rotWithShape="1">
          <a:blip r:embed="rId2">
            <a:extLst>
              <a:ext uri="{28A0092B-C50C-407E-A947-70E740481C1C}">
                <a14:useLocalDpi xmlns:a14="http://schemas.microsoft.com/office/drawing/2010/main" val="0"/>
              </a:ext>
            </a:extLst>
          </a:blip>
          <a:srcRect l="25879" r="37940"/>
          <a:stretch/>
        </p:blipFill>
        <p:spPr bwMode="auto">
          <a:xfrm>
            <a:off x="304800" y="3067050"/>
            <a:ext cx="1371600" cy="3790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0" y="27709"/>
            <a:ext cx="7848600" cy="1143000"/>
          </a:xfrm>
        </p:spPr>
        <p:txBody>
          <a:bodyPr>
            <a:normAutofit/>
          </a:bodyPr>
          <a:lstStyle/>
          <a:p>
            <a:r>
              <a:rPr lang="en-US" dirty="0"/>
              <a:t>Blood Pressure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4276" y="1447800"/>
                <a:ext cx="7848600" cy="4419600"/>
              </a:xfrm>
            </p:spPr>
            <p:txBody>
              <a:bodyPr>
                <a:noAutofit/>
              </a:bodyPr>
              <a:lstStyle/>
              <a:p>
                <a:r>
                  <a:rPr lang="en-US" sz="2400" b="1" dirty="0"/>
                  <a:t>Blood pressure</a:t>
                </a:r>
                <a:r>
                  <a:rPr lang="en-US" sz="2400" dirty="0"/>
                  <a:t> is the amount of pressure applied/pressed on the vessel walls by the blood. </a:t>
                </a:r>
              </a:p>
              <a:p>
                <a:r>
                  <a:rPr lang="en-US" sz="2400" b="1" dirty="0"/>
                  <a:t>Systolic blood pressure (SBP)</a:t>
                </a:r>
                <a:r>
                  <a:rPr lang="en-US" sz="2400" dirty="0"/>
                  <a:t> is represented by the higher number and means it’s the amount of pressure in the artery during ventricular systole (when heart contracts). </a:t>
                </a:r>
              </a:p>
              <a:p>
                <a:r>
                  <a:rPr lang="en-US" sz="2400" b="1" dirty="0"/>
                  <a:t>Diastolic blood pressure (DBP)</a:t>
                </a:r>
                <a:r>
                  <a:rPr lang="en-US" sz="2400" dirty="0"/>
                  <a:t> is the amount of pressure represented by the lower number during ventricular diastole (when the heart refills with blood). </a:t>
                </a:r>
              </a:p>
              <a:p>
                <a:pPr lvl="1"/>
                <a:r>
                  <a:rPr lang="en-US" sz="2000" dirty="0"/>
                  <a:t>An average/normal blood pressure at rest is usually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120</m:t>
                        </m:r>
                      </m:num>
                      <m:den>
                        <m:r>
                          <a:rPr lang="en-US" sz="2000" i="1">
                            <a:latin typeface="Cambria Math" panose="02040503050406030204" pitchFamily="18" charset="0"/>
                          </a:rPr>
                          <m:t>80</m:t>
                        </m:r>
                      </m:den>
                    </m:f>
                  </m:oMath>
                </a14:m>
                <a:r>
                  <a:rPr lang="en-US" sz="2000" dirty="0"/>
                  <a:t> , can be defined as less than 120 over 80</a:t>
                </a:r>
                <a:endParaRPr lang="en-US" sz="1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4276" y="1447800"/>
                <a:ext cx="7848600" cy="4419600"/>
              </a:xfrm>
              <a:blipFill>
                <a:blip r:embed="rId3"/>
                <a:stretch>
                  <a:fillRect l="-1009" t="-1103" r="-466"/>
                </a:stretch>
              </a:blipFill>
            </p:spPr>
            <p:txBody>
              <a:bodyPr/>
              <a:lstStyle/>
              <a:p>
                <a:r>
                  <a:rPr lang="en-US">
                    <a:noFill/>
                  </a:rPr>
                  <a:t> </a:t>
                </a:r>
              </a:p>
            </p:txBody>
          </p:sp>
        </mc:Fallback>
      </mc:AlternateContent>
    </p:spTree>
    <p:extLst>
      <p:ext uri="{BB962C8B-B14F-4D97-AF65-F5344CB8AC3E}">
        <p14:creationId xmlns:p14="http://schemas.microsoft.com/office/powerpoint/2010/main" val="1572451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1B24-B4C1-432D-8CCB-F65BEAED2118}"/>
              </a:ext>
            </a:extLst>
          </p:cNvPr>
          <p:cNvSpPr>
            <a:spLocks noGrp="1"/>
          </p:cNvSpPr>
          <p:nvPr>
            <p:ph type="title"/>
          </p:nvPr>
        </p:nvSpPr>
        <p:spPr/>
        <p:txBody>
          <a:bodyPr/>
          <a:lstStyle/>
          <a:p>
            <a:r>
              <a:rPr lang="en-US" dirty="0"/>
              <a:t>Sodium &amp; Blood Pressure</a:t>
            </a:r>
          </a:p>
        </p:txBody>
      </p:sp>
      <p:sp>
        <p:nvSpPr>
          <p:cNvPr id="3" name="Content Placeholder 2">
            <a:extLst>
              <a:ext uri="{FF2B5EF4-FFF2-40B4-BE49-F238E27FC236}">
                <a16:creationId xmlns:a16="http://schemas.microsoft.com/office/drawing/2014/main" id="{83EA56A8-6A7C-431A-92F1-B175A7EDB589}"/>
              </a:ext>
            </a:extLst>
          </p:cNvPr>
          <p:cNvSpPr>
            <a:spLocks noGrp="1"/>
          </p:cNvSpPr>
          <p:nvPr>
            <p:ph idx="1"/>
          </p:nvPr>
        </p:nvSpPr>
        <p:spPr>
          <a:xfrm>
            <a:off x="457200" y="2095501"/>
            <a:ext cx="8229600" cy="3276600"/>
          </a:xfrm>
        </p:spPr>
        <p:txBody>
          <a:bodyPr/>
          <a:lstStyle/>
          <a:p>
            <a:pPr marL="0" indent="0">
              <a:buNone/>
            </a:pPr>
            <a:r>
              <a:rPr lang="en-US" dirty="0"/>
              <a:t>Sodium </a:t>
            </a:r>
            <a:r>
              <a:rPr lang="en-US" b="1" dirty="0"/>
              <a:t>maintains fluid balance</a:t>
            </a:r>
            <a:r>
              <a:rPr lang="en-US" dirty="0"/>
              <a:t>, which is why it plays a key role in blood pressure control. There is a direct relationship between sodium intake and blood pressure. Reducing sodium to 2.3 grams sodium (6 g table salt) daily is linked with decreased blood pressure levels.</a:t>
            </a:r>
          </a:p>
        </p:txBody>
      </p:sp>
    </p:spTree>
    <p:extLst>
      <p:ext uri="{BB962C8B-B14F-4D97-AF65-F5344CB8AC3E}">
        <p14:creationId xmlns:p14="http://schemas.microsoft.com/office/powerpoint/2010/main" val="2026653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8013" y="2341128"/>
            <a:ext cx="5787787" cy="1981200"/>
          </a:xfrm>
        </p:spPr>
        <p:txBody>
          <a:bodyPr anchor="t">
            <a:normAutofit lnSpcReduction="10000"/>
          </a:bodyPr>
          <a:lstStyle/>
          <a:p>
            <a:pPr marL="457200" lvl="0" indent="-457200">
              <a:buFont typeface="+mj-lt"/>
              <a:buAutoNum type="arabicPeriod"/>
            </a:pPr>
            <a:r>
              <a:rPr lang="en-US" sz="2400" dirty="0">
                <a:solidFill>
                  <a:schemeClr val="tx1"/>
                </a:solidFill>
              </a:rPr>
              <a:t>Sodium’s chemical name is?</a:t>
            </a:r>
          </a:p>
          <a:p>
            <a:pPr marL="457200" lvl="0" indent="-457200">
              <a:buFont typeface="+mj-lt"/>
              <a:buAutoNum type="arabicPeriod"/>
            </a:pPr>
            <a:r>
              <a:rPr lang="en-US" sz="2400" dirty="0">
                <a:solidFill>
                  <a:schemeClr val="tx1"/>
                </a:solidFill>
              </a:rPr>
              <a:t>Too much sodium has no effects on the body T/F?</a:t>
            </a:r>
          </a:p>
          <a:p>
            <a:pPr marL="457200" lvl="0" indent="-457200">
              <a:buFont typeface="+mj-lt"/>
              <a:buAutoNum type="arabicPeriod"/>
            </a:pPr>
            <a:r>
              <a:rPr lang="en-US" sz="2400" dirty="0">
                <a:solidFill>
                  <a:schemeClr val="tx1"/>
                </a:solidFill>
              </a:rPr>
              <a:t>What is considered an average/normal blood pressure?</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15218" y="2262544"/>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75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Alcohol</a:t>
            </a:r>
            <a:br>
              <a:rPr lang="en-US" dirty="0"/>
            </a:br>
            <a:endParaRPr lang="en-US" dirty="0"/>
          </a:p>
        </p:txBody>
      </p:sp>
      <p:sp>
        <p:nvSpPr>
          <p:cNvPr id="5" name="Text Placeholder 4"/>
          <p:cNvSpPr>
            <a:spLocks noGrp="1"/>
          </p:cNvSpPr>
          <p:nvPr>
            <p:ph type="body" idx="1"/>
          </p:nvPr>
        </p:nvSpPr>
        <p:spPr>
          <a:xfrm>
            <a:off x="304800" y="1819275"/>
            <a:ext cx="8305800" cy="4048125"/>
          </a:xfrm>
        </p:spPr>
        <p:txBody>
          <a:bodyPr>
            <a:normAutofit fontScale="92500" lnSpcReduction="20000"/>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Define alcohol</a:t>
            </a:r>
          </a:p>
          <a:p>
            <a:pPr marL="457200" lvl="0" indent="-457200">
              <a:buFont typeface="Arial" panose="020B0604020202020204" pitchFamily="34" charset="0"/>
              <a:buChar char="•"/>
            </a:pPr>
            <a:r>
              <a:rPr lang="en-US" sz="2400" dirty="0">
                <a:solidFill>
                  <a:schemeClr val="tx1"/>
                </a:solidFill>
              </a:rPr>
              <a:t>Explain why alcohol is a psychoactive drug.</a:t>
            </a:r>
          </a:p>
          <a:p>
            <a:pPr marL="457200" lvl="0" indent="-457200">
              <a:buFont typeface="Arial" panose="020B0604020202020204" pitchFamily="34" charset="0"/>
              <a:buChar char="•"/>
            </a:pPr>
            <a:r>
              <a:rPr lang="en-US" sz="2400" dirty="0">
                <a:solidFill>
                  <a:schemeClr val="tx1"/>
                </a:solidFill>
              </a:rPr>
              <a:t>Explain and relate the Brain Blood Barriers (BBB) roles with alcohol</a:t>
            </a:r>
          </a:p>
          <a:p>
            <a:pPr marL="457200" lvl="0" indent="-457200">
              <a:buFont typeface="Arial" panose="020B0604020202020204" pitchFamily="34" charset="0"/>
              <a:buChar char="•"/>
            </a:pPr>
            <a:r>
              <a:rPr lang="en-US" sz="2400" dirty="0">
                <a:solidFill>
                  <a:schemeClr val="tx1"/>
                </a:solidFill>
              </a:rPr>
              <a:t>Evaluate the outcome information on alcohol abuse, alcoholism, fetal alcohol syndrome, and cirrhosis.</a:t>
            </a:r>
          </a:p>
          <a:p>
            <a:pPr marL="457200" lvl="0" indent="-457200">
              <a:buFont typeface="Arial" panose="020B0604020202020204" pitchFamily="34" charset="0"/>
              <a:buChar char="•"/>
            </a:pPr>
            <a:r>
              <a:rPr lang="en-US" sz="2400" dirty="0">
                <a:solidFill>
                  <a:schemeClr val="tx1"/>
                </a:solidFill>
              </a:rPr>
              <a:t>Explain the combination of energy drinks and alcohol</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is alcohol destructive to the human body, vital organs, and damaging to the brain?</a:t>
            </a:r>
          </a:p>
        </p:txBody>
      </p:sp>
    </p:spTree>
    <p:extLst>
      <p:ext uri="{BB962C8B-B14F-4D97-AF65-F5344CB8AC3E}">
        <p14:creationId xmlns:p14="http://schemas.microsoft.com/office/powerpoint/2010/main" val="3834732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4196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0" y="27709"/>
            <a:ext cx="7848600" cy="1143000"/>
          </a:xfrm>
        </p:spPr>
        <p:txBody>
          <a:bodyPr>
            <a:normAutofit/>
          </a:bodyPr>
          <a:lstStyle/>
          <a:p>
            <a:r>
              <a:rPr lang="en-US" dirty="0"/>
              <a:t>Alcohol</a:t>
            </a:r>
          </a:p>
        </p:txBody>
      </p:sp>
      <p:sp>
        <p:nvSpPr>
          <p:cNvPr id="3" name="Content Placeholder 2"/>
          <p:cNvSpPr>
            <a:spLocks noGrp="1"/>
          </p:cNvSpPr>
          <p:nvPr>
            <p:ph idx="1"/>
          </p:nvPr>
        </p:nvSpPr>
        <p:spPr>
          <a:xfrm>
            <a:off x="1447800" y="1170709"/>
            <a:ext cx="7467600" cy="5382491"/>
          </a:xfrm>
        </p:spPr>
        <p:txBody>
          <a:bodyPr>
            <a:noAutofit/>
          </a:bodyPr>
          <a:lstStyle/>
          <a:p>
            <a:pPr algn="r"/>
            <a:r>
              <a:rPr lang="en-US" sz="2200" b="1" dirty="0"/>
              <a:t>Alcohol </a:t>
            </a:r>
            <a:r>
              <a:rPr lang="en-US" sz="2200" dirty="0"/>
              <a:t>is a beverage that is a psychoactive drug, this substance is volatile and is also known as </a:t>
            </a:r>
            <a:r>
              <a:rPr lang="en-US" sz="2200" i="1" dirty="0"/>
              <a:t>liquor</a:t>
            </a:r>
            <a:r>
              <a:rPr lang="en-US" sz="2200" dirty="0"/>
              <a:t> or its chemical name of </a:t>
            </a:r>
            <a:r>
              <a:rPr lang="en-US" sz="2200" i="1" dirty="0"/>
              <a:t>ethanol.</a:t>
            </a:r>
            <a:r>
              <a:rPr lang="en-US" sz="2200" dirty="0"/>
              <a:t> </a:t>
            </a:r>
          </a:p>
          <a:p>
            <a:pPr algn="r"/>
            <a:r>
              <a:rPr lang="en-US" sz="2200" b="1" dirty="0"/>
              <a:t>Psychoactive drug</a:t>
            </a:r>
            <a:r>
              <a:rPr lang="en-US" sz="2200" dirty="0"/>
              <a:t> this means that when the substance is ingested it crosses the </a:t>
            </a:r>
            <a:r>
              <a:rPr lang="en-US" sz="2200" i="1" dirty="0"/>
              <a:t>blood-brain barrier</a:t>
            </a:r>
            <a:r>
              <a:rPr lang="en-US" sz="2200" dirty="0"/>
              <a:t> affecting the actions of the body, altering the mood, thinking, decision making, memory, motor control, and social behavior. </a:t>
            </a:r>
          </a:p>
          <a:p>
            <a:pPr lvl="1" algn="r"/>
            <a:r>
              <a:rPr lang="en-US" sz="1800" i="1" dirty="0"/>
              <a:t>Drinking alcohol is detrimental to the overall health of a human; overtime abuse of amount and frequency will damage the liver whose function is to filter or metabolize the substance. </a:t>
            </a:r>
          </a:p>
          <a:p>
            <a:pPr algn="r"/>
            <a:r>
              <a:rPr lang="en-US" sz="2200" b="1" dirty="0"/>
              <a:t>Binge-Drinking</a:t>
            </a:r>
            <a:r>
              <a:rPr lang="en-US" sz="2200" dirty="0"/>
              <a:t> by definition is when a male consumes five or more alcoholic drinks, and a female consumes four or more alcoholic drinks by volume. This type of behavior is extremely dangerous and will lead to degrading health complications </a:t>
            </a:r>
          </a:p>
        </p:txBody>
      </p:sp>
    </p:spTree>
    <p:extLst>
      <p:ext uri="{BB962C8B-B14F-4D97-AF65-F5344CB8AC3E}">
        <p14:creationId xmlns:p14="http://schemas.microsoft.com/office/powerpoint/2010/main" val="637857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Alcohol</a:t>
            </a:r>
          </a:p>
        </p:txBody>
      </p:sp>
      <p:sp>
        <p:nvSpPr>
          <p:cNvPr id="3" name="Content Placeholder 2"/>
          <p:cNvSpPr>
            <a:spLocks noGrp="1"/>
          </p:cNvSpPr>
          <p:nvPr>
            <p:ph idx="1"/>
          </p:nvPr>
        </p:nvSpPr>
        <p:spPr>
          <a:xfrm>
            <a:off x="3276600" y="1600200"/>
            <a:ext cx="5715000" cy="4191000"/>
          </a:xfrm>
        </p:spPr>
        <p:txBody>
          <a:bodyPr>
            <a:noAutofit/>
          </a:bodyPr>
          <a:lstStyle/>
          <a:p>
            <a:r>
              <a:rPr lang="en-US" sz="2800" dirty="0"/>
              <a:t>The</a:t>
            </a:r>
            <a:r>
              <a:rPr lang="en-US" sz="2800" b="1" dirty="0"/>
              <a:t> blood-brain barrier (BBB)</a:t>
            </a:r>
            <a:r>
              <a:rPr lang="en-US" sz="2800" dirty="0"/>
              <a:t> is the barricade for the neural tissue in the central nervous system from the general blood circulation.</a:t>
            </a:r>
          </a:p>
          <a:p>
            <a:r>
              <a:rPr lang="en-US" sz="2800" dirty="0"/>
              <a:t> </a:t>
            </a:r>
            <a:r>
              <a:rPr lang="en-US" sz="2800" b="1" dirty="0"/>
              <a:t>Alcohol abuse</a:t>
            </a:r>
            <a:r>
              <a:rPr lang="en-US" sz="2800" dirty="0"/>
              <a:t> is the overuse of drinking alcohol that results in behavioral and/or physical effects due to the overindulgence.</a:t>
            </a:r>
            <a:endParaRPr lang="en-US" sz="2400" dirty="0"/>
          </a:p>
        </p:txBody>
      </p:sp>
      <p:pic>
        <p:nvPicPr>
          <p:cNvPr id="2050" name="Picture 2" descr="red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74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Alcohol</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81000" y="1600200"/>
            <a:ext cx="8382000" cy="4876800"/>
          </a:xfrm>
          <a:prstGeom prst="rect">
            <a:avLst/>
          </a:prstGeom>
        </p:spPr>
      </p:pic>
    </p:spTree>
    <p:extLst>
      <p:ext uri="{BB962C8B-B14F-4D97-AF65-F5344CB8AC3E}">
        <p14:creationId xmlns:p14="http://schemas.microsoft.com/office/powerpoint/2010/main" val="3870060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Alcohol</a:t>
            </a:r>
          </a:p>
        </p:txBody>
      </p:sp>
      <p:sp>
        <p:nvSpPr>
          <p:cNvPr id="3" name="Content Placeholder 2"/>
          <p:cNvSpPr>
            <a:spLocks noGrp="1"/>
          </p:cNvSpPr>
          <p:nvPr>
            <p:ph idx="1"/>
          </p:nvPr>
        </p:nvSpPr>
        <p:spPr>
          <a:xfrm>
            <a:off x="1600200" y="1197540"/>
            <a:ext cx="6705600" cy="4343400"/>
          </a:xfrm>
        </p:spPr>
        <p:txBody>
          <a:bodyPr>
            <a:noAutofit/>
          </a:bodyPr>
          <a:lstStyle/>
          <a:p>
            <a:pPr marL="0" indent="0">
              <a:buNone/>
            </a:pPr>
            <a:r>
              <a:rPr lang="en-US" sz="2400" b="1" dirty="0"/>
              <a:t>Alcoholism</a:t>
            </a:r>
            <a:r>
              <a:rPr lang="en-US" sz="2400" dirty="0"/>
              <a:t> is the continuing/unending abuse of drinking alcohol paired with physiological changes aligned with addiction. </a:t>
            </a:r>
          </a:p>
          <a:p>
            <a:pPr lvl="1"/>
            <a:r>
              <a:rPr lang="en-US" sz="2400" dirty="0"/>
              <a:t>Statistics express that alcohol affects 10 million Americans, it is a leading cause of expensive health problems (car accidents, innocent death victims, property, etc.), accounts for over 200,000 deaths in the United States a year and is responsible for 60-90% of all documented liver disease cases. </a:t>
            </a:r>
          </a:p>
        </p:txBody>
      </p:sp>
      <p:pic>
        <p:nvPicPr>
          <p:cNvPr id="3074"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 y="4114800"/>
            <a:ext cx="26479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3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9907" y="0"/>
            <a:ext cx="7772400" cy="1828800"/>
          </a:xfrm>
        </p:spPr>
        <p:txBody>
          <a:bodyPr>
            <a:normAutofit fontScale="90000"/>
          </a:bodyPr>
          <a:lstStyle/>
          <a:p>
            <a:r>
              <a:rPr lang="en-US" dirty="0"/>
              <a:t>Nutrition of the Student :</a:t>
            </a:r>
            <a:br>
              <a:rPr lang="en-US" dirty="0"/>
            </a:br>
            <a:r>
              <a:rPr lang="en-US" altLang="en-US" dirty="0"/>
              <a:t>Caloric Requirements For A Student</a:t>
            </a:r>
            <a:br>
              <a:rPr lang="en-US" altLang="en-US" dirty="0"/>
            </a:br>
            <a:br>
              <a:rPr lang="en-US" dirty="0"/>
            </a:br>
            <a:endParaRPr lang="en-US" dirty="0"/>
          </a:p>
        </p:txBody>
      </p:sp>
      <p:sp>
        <p:nvSpPr>
          <p:cNvPr id="5" name="Text Placeholder 4"/>
          <p:cNvSpPr>
            <a:spLocks noGrp="1"/>
          </p:cNvSpPr>
          <p:nvPr>
            <p:ph type="body" idx="1"/>
          </p:nvPr>
        </p:nvSpPr>
        <p:spPr>
          <a:xfrm>
            <a:off x="183107" y="1828800"/>
            <a:ext cx="8839200" cy="4124325"/>
          </a:xfrm>
        </p:spPr>
        <p:txBody>
          <a:bodyPr>
            <a:noAutofit/>
          </a:bodyPr>
          <a:lstStyle/>
          <a:p>
            <a:r>
              <a:rPr lang="en-US" sz="2400" dirty="0">
                <a:solidFill>
                  <a:schemeClr val="tx1"/>
                </a:solidFill>
              </a:rPr>
              <a:t>Objectives: Cadets will be able to</a:t>
            </a:r>
          </a:p>
          <a:p>
            <a:pPr marL="457200" lvl="0" indent="-457200">
              <a:buFont typeface="Arial" panose="020B0604020202020204" pitchFamily="34" charset="0"/>
              <a:buChar char="•"/>
            </a:pPr>
            <a:r>
              <a:rPr lang="en-US" dirty="0">
                <a:solidFill>
                  <a:schemeClr val="tx1"/>
                </a:solidFill>
              </a:rPr>
              <a:t>Understand caloric requirements for sustainment</a:t>
            </a:r>
          </a:p>
          <a:p>
            <a:pPr marL="457200" lvl="0" indent="-457200">
              <a:buFont typeface="Arial" panose="020B0604020202020204" pitchFamily="34" charset="0"/>
              <a:buChar char="•"/>
            </a:pPr>
            <a:r>
              <a:rPr lang="en-US" dirty="0">
                <a:solidFill>
                  <a:schemeClr val="tx1"/>
                </a:solidFill>
              </a:rPr>
              <a:t>Define and apply estimated energy requirements (EER).</a:t>
            </a:r>
          </a:p>
          <a:p>
            <a:pPr marL="457200" lvl="0" indent="-457200">
              <a:buFont typeface="Arial" panose="020B0604020202020204" pitchFamily="34" charset="0"/>
              <a:buChar char="•"/>
            </a:pPr>
            <a:r>
              <a:rPr lang="en-US" dirty="0">
                <a:solidFill>
                  <a:schemeClr val="tx1"/>
                </a:solidFill>
              </a:rPr>
              <a:t>Define Basal Metabolic Rate (BMR)</a:t>
            </a:r>
          </a:p>
          <a:p>
            <a:pPr marL="457200" lvl="0" indent="-457200">
              <a:buFont typeface="Arial" panose="020B0604020202020204" pitchFamily="34" charset="0"/>
              <a:buChar char="•"/>
            </a:pPr>
            <a:r>
              <a:rPr lang="en-US" dirty="0">
                <a:solidFill>
                  <a:schemeClr val="tx1"/>
                </a:solidFill>
              </a:rPr>
              <a:t>Compare and contrast and apply macronutrients and micronutrients.</a:t>
            </a:r>
          </a:p>
          <a:p>
            <a:pPr marL="457200" lvl="0" indent="-457200">
              <a:buFont typeface="Arial" panose="020B0604020202020204" pitchFamily="34" charset="0"/>
              <a:buChar char="•"/>
            </a:pPr>
            <a:r>
              <a:rPr lang="en-US" dirty="0">
                <a:solidFill>
                  <a:schemeClr val="tx1"/>
                </a:solidFill>
              </a:rPr>
              <a:t>Define carbohydrates, simple and complex carbohydrates. </a:t>
            </a:r>
          </a:p>
          <a:p>
            <a:pPr lvl="1"/>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do we use scientific systems of caloric intake?</a:t>
            </a:r>
          </a:p>
        </p:txBody>
      </p:sp>
    </p:spTree>
    <p:extLst>
      <p:ext uri="{BB962C8B-B14F-4D97-AF65-F5344CB8AC3E}">
        <p14:creationId xmlns:p14="http://schemas.microsoft.com/office/powerpoint/2010/main" val="371558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Alcohol</a:t>
            </a:r>
          </a:p>
        </p:txBody>
      </p:sp>
      <p:sp>
        <p:nvSpPr>
          <p:cNvPr id="3" name="Content Placeholder 2"/>
          <p:cNvSpPr>
            <a:spLocks noGrp="1"/>
          </p:cNvSpPr>
          <p:nvPr>
            <p:ph idx="1"/>
          </p:nvPr>
        </p:nvSpPr>
        <p:spPr>
          <a:xfrm>
            <a:off x="76200" y="2057400"/>
            <a:ext cx="6705600" cy="4343400"/>
          </a:xfrm>
        </p:spPr>
        <p:txBody>
          <a:bodyPr>
            <a:noAutofit/>
          </a:bodyPr>
          <a:lstStyle/>
          <a:p>
            <a:r>
              <a:rPr lang="en-US" sz="2400" b="1" dirty="0"/>
              <a:t>Fetal alcohol syndrome (FAS)</a:t>
            </a:r>
            <a:r>
              <a:rPr lang="en-US" sz="2400" dirty="0"/>
              <a:t> is a condition assumed by a newborn due to a pregnant woman drinking while pregnant, with characteristics of deformities/defects such as small head, slow growth, and scientifically termed mental retardation. </a:t>
            </a:r>
          </a:p>
          <a:p>
            <a:r>
              <a:rPr lang="en-US" sz="2400" b="1" dirty="0"/>
              <a:t>Cirrhosis </a:t>
            </a:r>
            <a:r>
              <a:rPr lang="en-US" sz="2400" dirty="0"/>
              <a:t>a liver disease that is characterized by the destruction of hepatocytes replacing healthy tissue in the liver with fibrous tissue/scar tissue which will lead to liver failure. </a:t>
            </a:r>
          </a:p>
        </p:txBody>
      </p:sp>
      <p:pic>
        <p:nvPicPr>
          <p:cNvPr id="3074"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343400"/>
            <a:ext cx="26479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324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Alcohol</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28600" y="1905000"/>
            <a:ext cx="3886200" cy="3505200"/>
          </a:xfrm>
          <a:prstGeom prst="rect">
            <a:avLst/>
          </a:prstGeom>
        </p:spPr>
      </p:pic>
      <p:sp>
        <p:nvSpPr>
          <p:cNvPr id="6" name="Content Placeholder 2"/>
          <p:cNvSpPr>
            <a:spLocks noGrp="1"/>
          </p:cNvSpPr>
          <p:nvPr>
            <p:ph idx="1"/>
          </p:nvPr>
        </p:nvSpPr>
        <p:spPr>
          <a:xfrm>
            <a:off x="4114800" y="1676400"/>
            <a:ext cx="5029200" cy="4876800"/>
          </a:xfrm>
        </p:spPr>
        <p:txBody>
          <a:bodyPr>
            <a:noAutofit/>
          </a:bodyPr>
          <a:lstStyle/>
          <a:p>
            <a:pPr marL="0" indent="0">
              <a:buNone/>
            </a:pPr>
            <a:r>
              <a:rPr lang="en-US" sz="2800" dirty="0"/>
              <a:t>Cirrhosis is a deadly disease. As it progresses it leads to multisystem failure and advanced deterioration of the body. </a:t>
            </a:r>
          </a:p>
          <a:p>
            <a:r>
              <a:rPr lang="en-US" sz="2800" dirty="0"/>
              <a:t> Rupturing submucosal tissues</a:t>
            </a:r>
          </a:p>
          <a:p>
            <a:r>
              <a:rPr lang="en-US" sz="2800" dirty="0"/>
              <a:t> Jaundice  </a:t>
            </a:r>
          </a:p>
          <a:p>
            <a:r>
              <a:rPr lang="en-US" sz="2800" dirty="0"/>
              <a:t>Hypertension</a:t>
            </a:r>
          </a:p>
          <a:p>
            <a:r>
              <a:rPr lang="en-US" sz="2800" dirty="0"/>
              <a:t>Disorientation of the brain function, confusion, or the inability to communicate. </a:t>
            </a:r>
          </a:p>
        </p:txBody>
      </p:sp>
    </p:spTree>
    <p:extLst>
      <p:ext uri="{BB962C8B-B14F-4D97-AF65-F5344CB8AC3E}">
        <p14:creationId xmlns:p14="http://schemas.microsoft.com/office/powerpoint/2010/main" val="1909878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743200" y="2209800"/>
            <a:ext cx="5787787" cy="2438400"/>
          </a:xfrm>
        </p:spPr>
        <p:txBody>
          <a:bodyPr anchor="t">
            <a:normAutofit/>
          </a:bodyPr>
          <a:lstStyle/>
          <a:p>
            <a:pPr marL="457200" lvl="0" indent="-457200">
              <a:buFont typeface="+mj-lt"/>
              <a:buAutoNum type="arabicPeriod"/>
            </a:pPr>
            <a:r>
              <a:rPr lang="en-US" sz="2400" dirty="0">
                <a:solidFill>
                  <a:schemeClr val="tx1"/>
                </a:solidFill>
              </a:rPr>
              <a:t>Alcohol is not considered a psychoactive drug T/F?</a:t>
            </a:r>
          </a:p>
          <a:p>
            <a:pPr marL="457200" lvl="0" indent="-457200">
              <a:buFont typeface="+mj-lt"/>
              <a:buAutoNum type="arabicPeriod"/>
            </a:pPr>
            <a:r>
              <a:rPr lang="en-US" sz="2400" dirty="0">
                <a:solidFill>
                  <a:schemeClr val="tx1"/>
                </a:solidFill>
              </a:rPr>
              <a:t>Define alcoholism.</a:t>
            </a:r>
          </a:p>
          <a:p>
            <a:pPr marL="457200" indent="-457200">
              <a:buFont typeface="+mj-lt"/>
              <a:buAutoNum type="arabicPeriod"/>
            </a:pPr>
            <a:r>
              <a:rPr lang="en-US" sz="2400" dirty="0">
                <a:solidFill>
                  <a:schemeClr val="tx1"/>
                </a:solidFill>
              </a:rPr>
              <a:t>What organ is most affected by cirrhosis?</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208207" y="2042663"/>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3113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Caffeine</a:t>
            </a:r>
            <a:br>
              <a:rPr lang="en-US" dirty="0"/>
            </a:br>
            <a:endParaRPr lang="en-US" dirty="0"/>
          </a:p>
        </p:txBody>
      </p:sp>
      <p:sp>
        <p:nvSpPr>
          <p:cNvPr id="5" name="Text Placeholder 4"/>
          <p:cNvSpPr>
            <a:spLocks noGrp="1"/>
          </p:cNvSpPr>
          <p:nvPr>
            <p:ph type="body" idx="1"/>
          </p:nvPr>
        </p:nvSpPr>
        <p:spPr>
          <a:xfrm>
            <a:off x="609600" y="1819275"/>
            <a:ext cx="8305800" cy="3124200"/>
          </a:xfrm>
        </p:spPr>
        <p:txBody>
          <a:bodyPr>
            <a:normAutofit/>
          </a:bodyPr>
          <a:lstStyle/>
          <a:p>
            <a:r>
              <a:rPr lang="en-US" sz="2400" dirty="0">
                <a:solidFill>
                  <a:schemeClr val="tx1"/>
                </a:solidFill>
              </a:rPr>
              <a:t>Objectives:</a:t>
            </a:r>
          </a:p>
          <a:p>
            <a:r>
              <a:rPr lang="en-US" sz="2400" dirty="0">
                <a:solidFill>
                  <a:schemeClr val="tx1"/>
                </a:solidFill>
              </a:rPr>
              <a:t>Cadets will be able to</a:t>
            </a:r>
          </a:p>
          <a:p>
            <a:pPr marL="342900" indent="-342900">
              <a:buFont typeface="Arial" panose="020B0604020202020204" pitchFamily="34" charset="0"/>
              <a:buChar char="•"/>
            </a:pPr>
            <a:r>
              <a:rPr lang="en-US" sz="2400" dirty="0">
                <a:solidFill>
                  <a:schemeClr val="tx1"/>
                </a:solidFill>
              </a:rPr>
              <a:t>List issues and prospective positives caused by caffeine use</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does caffeine interact with the human body?</a:t>
            </a:r>
          </a:p>
        </p:txBody>
      </p:sp>
    </p:spTree>
    <p:extLst>
      <p:ext uri="{BB962C8B-B14F-4D97-AF65-F5344CB8AC3E}">
        <p14:creationId xmlns:p14="http://schemas.microsoft.com/office/powerpoint/2010/main" val="20663601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Caffeine</a:t>
            </a:r>
          </a:p>
        </p:txBody>
      </p:sp>
      <p:sp>
        <p:nvSpPr>
          <p:cNvPr id="3" name="Content Placeholder 2"/>
          <p:cNvSpPr>
            <a:spLocks noGrp="1"/>
          </p:cNvSpPr>
          <p:nvPr>
            <p:ph idx="1"/>
          </p:nvPr>
        </p:nvSpPr>
        <p:spPr>
          <a:xfrm>
            <a:off x="2057400" y="1198613"/>
            <a:ext cx="6989618" cy="5631678"/>
          </a:xfrm>
        </p:spPr>
        <p:txBody>
          <a:bodyPr>
            <a:noAutofit/>
          </a:bodyPr>
          <a:lstStyle/>
          <a:p>
            <a:r>
              <a:rPr lang="en-US" sz="2000" b="1" dirty="0"/>
              <a:t>Caffeine</a:t>
            </a:r>
            <a:r>
              <a:rPr lang="en-US" sz="2000" dirty="0"/>
              <a:t> is a central nervous system (CNS) stimulant, chemical, or drug, and is widely consumed</a:t>
            </a:r>
          </a:p>
          <a:p>
            <a:r>
              <a:rPr lang="en-US" sz="2000" dirty="0"/>
              <a:t>It is found in coffee, soft drinks/soda, teas, and energy drinks. </a:t>
            </a:r>
          </a:p>
          <a:p>
            <a:r>
              <a:rPr lang="en-US" sz="2000" dirty="0"/>
              <a:t>It is also available as an over-the-counter medication.  </a:t>
            </a:r>
          </a:p>
          <a:p>
            <a:r>
              <a:rPr lang="en-US" sz="2000" dirty="0"/>
              <a:t>It has a proposed/suggested benefit of improving alertness, energy, ability to concentrate, reaction time, and prolonging endurance.</a:t>
            </a:r>
          </a:p>
          <a:p>
            <a:pPr lvl="1"/>
            <a:r>
              <a:rPr lang="en-US" sz="1800" dirty="0"/>
              <a:t> </a:t>
            </a:r>
            <a:r>
              <a:rPr lang="en-US" sz="2000" dirty="0"/>
              <a:t>Through studies, the proven effect was as follows: increased alertness, concentration, elevated mood, but decreased reaction time and fatigue. </a:t>
            </a:r>
          </a:p>
          <a:p>
            <a:pPr lvl="1"/>
            <a:r>
              <a:rPr lang="en-US" sz="2000" dirty="0"/>
              <a:t>Even though it’s widely accessible and not regulated consuming it with risks such as nervousness, restlessness, insomnia, headaches, gastrointestinal problems, &amp; tremors</a:t>
            </a:r>
          </a:p>
          <a:p>
            <a:pPr lvl="1"/>
            <a:r>
              <a:rPr lang="en-US" sz="2000" dirty="0"/>
              <a:t> a withdrawal of intake can result in distress of the gastrointestinal tract, fatigue, and irritability.</a:t>
            </a:r>
          </a:p>
          <a:p>
            <a:endParaRPr lang="en-US" sz="2400" dirty="0"/>
          </a:p>
        </p:txBody>
      </p:sp>
      <p:pic>
        <p:nvPicPr>
          <p:cNvPr id="6149" name="Picture 5"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8600"/>
            <a:ext cx="2840182" cy="284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413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Caffeine</a:t>
            </a:r>
          </a:p>
        </p:txBody>
      </p:sp>
      <p:sp>
        <p:nvSpPr>
          <p:cNvPr id="3" name="Content Placeholder 2"/>
          <p:cNvSpPr>
            <a:spLocks noGrp="1"/>
          </p:cNvSpPr>
          <p:nvPr>
            <p:ph idx="1"/>
          </p:nvPr>
        </p:nvSpPr>
        <p:spPr>
          <a:xfrm>
            <a:off x="2133600" y="1676400"/>
            <a:ext cx="6989618" cy="5029200"/>
          </a:xfrm>
        </p:spPr>
        <p:txBody>
          <a:bodyPr>
            <a:noAutofit/>
          </a:bodyPr>
          <a:lstStyle/>
          <a:p>
            <a:r>
              <a:rPr lang="en-US" sz="2400" b="1" dirty="0"/>
              <a:t>Diuretic: </a:t>
            </a:r>
            <a:r>
              <a:rPr lang="en-US" sz="2400" dirty="0"/>
              <a:t>speeds up water excretion from the body </a:t>
            </a:r>
          </a:p>
          <a:p>
            <a:r>
              <a:rPr lang="en-US" sz="2400" b="1" dirty="0"/>
              <a:t>Psychotropics:</a:t>
            </a:r>
            <a:r>
              <a:rPr lang="en-US" sz="2400" dirty="0"/>
              <a:t> a category of drug known as mood changers. They alter the central nervous system pattern of functioning and change or alter the mental state or mood. They also can be highly addictive agents. Caffeine is a psychotropic drug.</a:t>
            </a:r>
          </a:p>
          <a:p>
            <a:r>
              <a:rPr lang="en-US" sz="2400" b="1" dirty="0"/>
              <a:t>Withdrawal</a:t>
            </a:r>
            <a:r>
              <a:rPr lang="en-US" sz="2400" dirty="0"/>
              <a:t> is the physical and psychological suffering symptoms when an individual stops or is prevented from in taking drugs, substances, etc.</a:t>
            </a:r>
          </a:p>
        </p:txBody>
      </p:sp>
      <p:pic>
        <p:nvPicPr>
          <p:cNvPr id="9218"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4191000"/>
            <a:ext cx="2819400" cy="290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708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8013" y="2324100"/>
            <a:ext cx="5787787" cy="2209800"/>
          </a:xfrm>
        </p:spPr>
        <p:txBody>
          <a:bodyPr anchor="t">
            <a:normAutofit/>
          </a:bodyPr>
          <a:lstStyle/>
          <a:p>
            <a:pPr marL="457200" lvl="0" indent="-457200">
              <a:buFont typeface="+mj-lt"/>
              <a:buAutoNum type="arabicPeriod"/>
            </a:pPr>
            <a:r>
              <a:rPr lang="en-US" sz="2400" dirty="0">
                <a:solidFill>
                  <a:schemeClr val="tx1"/>
                </a:solidFill>
              </a:rPr>
              <a:t>Caffeine is not considered a drug T/F?</a:t>
            </a:r>
          </a:p>
          <a:p>
            <a:pPr marL="457200" lvl="0" indent="-457200">
              <a:buFont typeface="+mj-lt"/>
              <a:buAutoNum type="arabicPeriod"/>
            </a:pPr>
            <a:r>
              <a:rPr lang="en-US" sz="2400" dirty="0">
                <a:solidFill>
                  <a:schemeClr val="tx1"/>
                </a:solidFill>
              </a:rPr>
              <a:t>Name 3 proposed benefits of caffeine.</a:t>
            </a:r>
          </a:p>
          <a:p>
            <a:pPr marL="457200" lvl="0" indent="-457200">
              <a:buFont typeface="+mj-lt"/>
              <a:buAutoNum type="arabicPeriod"/>
            </a:pPr>
            <a:r>
              <a:rPr lang="en-US" sz="2400" dirty="0">
                <a:solidFill>
                  <a:schemeClr val="tx1"/>
                </a:solidFill>
              </a:rPr>
              <a:t>What symptoms result in the withdrawal from caffeine in the body?</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8101" y="199636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80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Healthy Brain food for Test Day</a:t>
            </a:r>
            <a:br>
              <a:rPr lang="en-US" dirty="0"/>
            </a:br>
            <a:endParaRPr lang="en-US" dirty="0"/>
          </a:p>
        </p:txBody>
      </p:sp>
      <p:sp>
        <p:nvSpPr>
          <p:cNvPr id="5" name="Text Placeholder 4"/>
          <p:cNvSpPr>
            <a:spLocks noGrp="1"/>
          </p:cNvSpPr>
          <p:nvPr>
            <p:ph type="body" idx="1"/>
          </p:nvPr>
        </p:nvSpPr>
        <p:spPr>
          <a:xfrm>
            <a:off x="304800" y="1819275"/>
            <a:ext cx="8305800" cy="4048125"/>
          </a:xfrm>
        </p:spPr>
        <p:txBody>
          <a:bodyPr>
            <a:normAutofit lnSpcReduction="10000"/>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List and explain various brain foods for large concentration days or events</a:t>
            </a:r>
          </a:p>
          <a:p>
            <a:pPr marL="457200" lvl="0" indent="-457200">
              <a:buFont typeface="Arial" panose="020B0604020202020204" pitchFamily="34" charset="0"/>
              <a:buChar char="•"/>
            </a:pPr>
            <a:r>
              <a:rPr lang="en-US" sz="2400" dirty="0">
                <a:solidFill>
                  <a:schemeClr val="tx1"/>
                </a:solidFill>
              </a:rPr>
              <a:t>Explain with reason why aspartame is possibly dangerous</a:t>
            </a:r>
          </a:p>
          <a:p>
            <a:pPr marL="457200" lvl="0" indent="-457200">
              <a:buFont typeface="Arial" panose="020B0604020202020204" pitchFamily="34" charset="0"/>
              <a:buChar char="•"/>
            </a:pPr>
            <a:r>
              <a:rPr lang="en-US" sz="2400" dirty="0">
                <a:solidFill>
                  <a:schemeClr val="tx1"/>
                </a:solidFill>
              </a:rPr>
              <a:t>Define adenosines triphosphate (ATP)</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Does eating a collection of health foods improve performance in concentration?</a:t>
            </a:r>
          </a:p>
        </p:txBody>
      </p:sp>
    </p:spTree>
    <p:extLst>
      <p:ext uri="{BB962C8B-B14F-4D97-AF65-F5344CB8AC3E}">
        <p14:creationId xmlns:p14="http://schemas.microsoft.com/office/powerpoint/2010/main" val="1187596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Heathy Brain Food for Test Day</a:t>
            </a:r>
          </a:p>
        </p:txBody>
      </p:sp>
      <p:sp>
        <p:nvSpPr>
          <p:cNvPr id="3" name="Content Placeholder 2"/>
          <p:cNvSpPr>
            <a:spLocks noGrp="1"/>
          </p:cNvSpPr>
          <p:nvPr>
            <p:ph idx="1"/>
          </p:nvPr>
        </p:nvSpPr>
        <p:spPr>
          <a:xfrm>
            <a:off x="304800" y="1676400"/>
            <a:ext cx="7010400" cy="5029200"/>
          </a:xfrm>
        </p:spPr>
        <p:txBody>
          <a:bodyPr>
            <a:noAutofit/>
          </a:bodyPr>
          <a:lstStyle/>
          <a:p>
            <a:r>
              <a:rPr lang="en-US" sz="2200" dirty="0"/>
              <a:t>Eating healthy helps you prepare for any important day, such as test day, academic presentations, and other tasks that take a large amount of concentration. </a:t>
            </a:r>
          </a:p>
          <a:p>
            <a:r>
              <a:rPr lang="en-US" sz="2200" dirty="0"/>
              <a:t>Science has not proven that the body responds to particular foods, but only that eating healthy can encourage emotional response-control in humans.</a:t>
            </a:r>
          </a:p>
          <a:p>
            <a:r>
              <a:rPr lang="en-US" sz="2200" dirty="0"/>
              <a:t>Food and a healthy balance of combinations of food are symbolic in traditions, cultures, and special events; birthdays, weddings, funerals, graduations, sporting events, festivals, etc.  </a:t>
            </a:r>
          </a:p>
          <a:p>
            <a:r>
              <a:rPr lang="en-US" sz="2200" dirty="0"/>
              <a:t>In order to remain alert, the brain must metabolize 6 grams of glucose per hour from the blood, in order to not slide into a state of confusion, coma, or death. </a:t>
            </a:r>
          </a:p>
        </p:txBody>
      </p:sp>
      <p:pic>
        <p:nvPicPr>
          <p:cNvPr id="10242"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495800"/>
            <a:ext cx="2521527" cy="252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161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Heathy Brain Food for Test Day</a:t>
            </a:r>
          </a:p>
        </p:txBody>
      </p:sp>
      <p:sp>
        <p:nvSpPr>
          <p:cNvPr id="3" name="Content Placeholder 2"/>
          <p:cNvSpPr>
            <a:spLocks noGrp="1"/>
          </p:cNvSpPr>
          <p:nvPr>
            <p:ph idx="1"/>
          </p:nvPr>
        </p:nvSpPr>
        <p:spPr>
          <a:xfrm>
            <a:off x="304800" y="1676400"/>
            <a:ext cx="5943600" cy="5029200"/>
          </a:xfrm>
        </p:spPr>
        <p:txBody>
          <a:bodyPr>
            <a:noAutofit/>
          </a:bodyPr>
          <a:lstStyle/>
          <a:p>
            <a:r>
              <a:rPr lang="en-US" sz="2400" dirty="0"/>
              <a:t>The </a:t>
            </a:r>
            <a:r>
              <a:rPr lang="en-US" sz="2400" b="1" dirty="0"/>
              <a:t>B</a:t>
            </a:r>
            <a:r>
              <a:rPr lang="en-US" sz="2400" b="1" i="1" dirty="0"/>
              <a:t>lueberry</a:t>
            </a:r>
            <a:r>
              <a:rPr lang="en-US" sz="2400" b="1" dirty="0"/>
              <a:t> </a:t>
            </a:r>
            <a:r>
              <a:rPr lang="en-US" sz="2400" dirty="0"/>
              <a:t>is linked to brain health because it has a high content of anthocyanins.</a:t>
            </a:r>
            <a:r>
              <a:rPr lang="en-US" sz="2400" b="1" dirty="0"/>
              <a:t> </a:t>
            </a:r>
          </a:p>
          <a:p>
            <a:r>
              <a:rPr lang="en-US" sz="2400" b="1" dirty="0"/>
              <a:t>Anthocyanins</a:t>
            </a:r>
            <a:r>
              <a:rPr lang="en-US" sz="2400" dirty="0"/>
              <a:t> are a powerful antioxidant that decreases inflammation. </a:t>
            </a:r>
          </a:p>
          <a:p>
            <a:r>
              <a:rPr lang="en-US" sz="2400" b="1" dirty="0"/>
              <a:t>Adenosine </a:t>
            </a:r>
            <a:r>
              <a:rPr lang="en-US" sz="2400" dirty="0"/>
              <a:t>(adenosine triphosphate) (ATP) is a caffeine-</a:t>
            </a:r>
            <a:r>
              <a:rPr lang="en-US" sz="2400" i="1" dirty="0"/>
              <a:t>like </a:t>
            </a:r>
            <a:r>
              <a:rPr lang="en-US" sz="2400" dirty="0"/>
              <a:t>organic compound that  provides energy to drive processes in cells.  It energizes the brain to function fully in alertness. </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1" y="4449490"/>
            <a:ext cx="4105274" cy="2370409"/>
          </a:xfrm>
          <a:prstGeom prst="rect">
            <a:avLst/>
          </a:prstGeom>
        </p:spPr>
      </p:pic>
    </p:spTree>
    <p:extLst>
      <p:ext uri="{BB962C8B-B14F-4D97-AF65-F5344CB8AC3E}">
        <p14:creationId xmlns:p14="http://schemas.microsoft.com/office/powerpoint/2010/main" val="404146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normAutofit fontScale="90000"/>
          </a:bodyPr>
          <a:lstStyle/>
          <a:p>
            <a:r>
              <a:rPr lang="en-US" altLang="en-US" dirty="0"/>
              <a:t>Caloric Requirements For A Student</a:t>
            </a:r>
            <a:endParaRPr lang="en-US" dirty="0"/>
          </a:p>
        </p:txBody>
      </p:sp>
      <p:sp>
        <p:nvSpPr>
          <p:cNvPr id="3" name="Text Placeholder 2"/>
          <p:cNvSpPr>
            <a:spLocks noGrp="1"/>
          </p:cNvSpPr>
          <p:nvPr>
            <p:ph type="body" idx="1"/>
          </p:nvPr>
        </p:nvSpPr>
        <p:spPr>
          <a:xfrm>
            <a:off x="30707" y="1676400"/>
            <a:ext cx="8884693" cy="5155442"/>
          </a:xfrm>
        </p:spPr>
        <p:txBody>
          <a:bodyPr anchor="t">
            <a:normAutofit/>
          </a:bodyPr>
          <a:lstStyle/>
          <a:p>
            <a:pPr marL="342900" indent="-342900">
              <a:buFont typeface="Arial" panose="020B0604020202020204" pitchFamily="34" charset="0"/>
              <a:buChar char="•"/>
            </a:pPr>
            <a:r>
              <a:rPr lang="en-US" dirty="0">
                <a:solidFill>
                  <a:schemeClr val="tx1"/>
                </a:solidFill>
              </a:rPr>
              <a:t> </a:t>
            </a:r>
            <a:r>
              <a:rPr lang="en-US" b="1" dirty="0">
                <a:solidFill>
                  <a:schemeClr val="tx1"/>
                </a:solidFill>
              </a:rPr>
              <a:t>Estimated Energy Requirements (EER)</a:t>
            </a:r>
            <a:r>
              <a:rPr lang="en-US" dirty="0">
                <a:solidFill>
                  <a:schemeClr val="tx1"/>
                </a:solidFill>
              </a:rPr>
              <a:t> are equations that are used to predict energy maintenance factoring in height, weight, age, and sex.</a:t>
            </a:r>
          </a:p>
          <a:p>
            <a:pPr marL="342900" indent="-342900">
              <a:buFont typeface="Arial" panose="020B0604020202020204" pitchFamily="34" charset="0"/>
              <a:buChar char="•"/>
            </a:pPr>
            <a:r>
              <a:rPr lang="en-US" b="1" dirty="0">
                <a:solidFill>
                  <a:schemeClr val="tx1"/>
                </a:solidFill>
              </a:rPr>
              <a:t>Basal metabolic rate (BMR)</a:t>
            </a:r>
            <a:r>
              <a:rPr lang="en-US" dirty="0">
                <a:solidFill>
                  <a:schemeClr val="tx1"/>
                </a:solidFill>
              </a:rPr>
              <a:t> is the rate of the energy expenditure (calories burned) of a person after they have slept for 8 hours and fasted for 12 hours in the supine (laying down) position in a hospital or laboratory setting, essentially it’s the “do nothing” but breathe for 16 hours metabolic rate.</a:t>
            </a:r>
          </a:p>
          <a:p>
            <a:pPr marL="342900" indent="-342900">
              <a:buFont typeface="Arial" panose="020B0604020202020204" pitchFamily="34" charset="0"/>
              <a:buChar char="•"/>
            </a:pPr>
            <a:r>
              <a:rPr lang="en-US" b="1" dirty="0">
                <a:solidFill>
                  <a:schemeClr val="tx1"/>
                </a:solidFill>
              </a:rPr>
              <a:t>Resting Metabolic rate (RMR)</a:t>
            </a:r>
            <a:r>
              <a:rPr lang="en-US" dirty="0">
                <a:solidFill>
                  <a:schemeClr val="tx1"/>
                </a:solidFill>
              </a:rPr>
              <a:t> is a test that is the same test except it does not require the patient to stay at the hospital because the values were identical</a:t>
            </a:r>
          </a:p>
          <a:p>
            <a:pPr marL="342900" indent="-342900">
              <a:buFont typeface="Arial" panose="020B0604020202020204" pitchFamily="34" charset="0"/>
              <a:buChar char="•"/>
            </a:pPr>
            <a:r>
              <a:rPr lang="en-US" b="1" dirty="0">
                <a:solidFill>
                  <a:schemeClr val="tx1"/>
                </a:solidFill>
              </a:rPr>
              <a:t>Macronutrients</a:t>
            </a:r>
            <a:r>
              <a:rPr lang="en-US" dirty="0">
                <a:solidFill>
                  <a:schemeClr val="tx1"/>
                </a:solidFill>
              </a:rPr>
              <a:t> are types of food that provides the energy that is required in our diet. The three basic categories of macronutrients are fats, carbohydrates, and proteins. </a:t>
            </a:r>
          </a:p>
        </p:txBody>
      </p:sp>
      <p:pic>
        <p:nvPicPr>
          <p:cNvPr id="2054" name="Picture 6" descr="deep brea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042848"/>
            <a:ext cx="1815152" cy="181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901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Heathy Brain Food for Test Day</a:t>
            </a:r>
          </a:p>
        </p:txBody>
      </p:sp>
      <p:sp>
        <p:nvSpPr>
          <p:cNvPr id="3" name="Content Placeholder 2"/>
          <p:cNvSpPr>
            <a:spLocks noGrp="1"/>
          </p:cNvSpPr>
          <p:nvPr>
            <p:ph idx="1"/>
          </p:nvPr>
        </p:nvSpPr>
        <p:spPr>
          <a:xfrm>
            <a:off x="2971800" y="1676400"/>
            <a:ext cx="5867400" cy="5029200"/>
          </a:xfrm>
        </p:spPr>
        <p:txBody>
          <a:bodyPr>
            <a:noAutofit/>
          </a:bodyPr>
          <a:lstStyle/>
          <a:p>
            <a:r>
              <a:rPr lang="en-US" sz="2400" dirty="0"/>
              <a:t>Foods for brain health in terms of focus are</a:t>
            </a:r>
          </a:p>
          <a:p>
            <a:pPr lvl="1"/>
            <a:r>
              <a:rPr lang="en-US" sz="2000" dirty="0"/>
              <a:t>Carbohydrates with caloric limits </a:t>
            </a:r>
          </a:p>
          <a:p>
            <a:pPr lvl="1"/>
            <a:r>
              <a:rPr lang="en-US" sz="2000" dirty="0"/>
              <a:t>Digestible carbohydrates</a:t>
            </a:r>
          </a:p>
          <a:p>
            <a:pPr lvl="1"/>
            <a:r>
              <a:rPr lang="en-US" sz="2000" dirty="0"/>
              <a:t>Water</a:t>
            </a:r>
          </a:p>
          <a:p>
            <a:pPr lvl="1"/>
            <a:r>
              <a:rPr lang="en-US" sz="2000" dirty="0"/>
              <a:t>Vitamins </a:t>
            </a:r>
          </a:p>
          <a:p>
            <a:pPr lvl="1"/>
            <a:r>
              <a:rPr lang="en-US" sz="2000" dirty="0"/>
              <a:t>Minerals  </a:t>
            </a:r>
          </a:p>
          <a:p>
            <a:r>
              <a:rPr lang="en-US" sz="2400" dirty="0"/>
              <a:t>Stay away from artificial sweeteners such as</a:t>
            </a:r>
            <a:r>
              <a:rPr lang="en-US" sz="2400" b="1" dirty="0"/>
              <a:t> aspartame</a:t>
            </a:r>
            <a:r>
              <a:rPr lang="en-US" sz="2400" dirty="0"/>
              <a:t> which is </a:t>
            </a:r>
            <a:r>
              <a:rPr lang="en-US" sz="2400" i="1" u="sng" dirty="0"/>
              <a:t>possibly</a:t>
            </a:r>
            <a:r>
              <a:rPr lang="en-US" sz="2400" dirty="0"/>
              <a:t> linked to brain tumors, autism, emotional disorders, etc. </a:t>
            </a:r>
            <a:endParaRPr lang="en-US" sz="2200" dirty="0"/>
          </a:p>
        </p:txBody>
      </p:sp>
      <p:pic>
        <p:nvPicPr>
          <p:cNvPr id="12290"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73977"/>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686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https://scontent.fden3-1.fna.fbcdn.net/v/t1.15752-9/98596239_241671736932885_4194628377405030400_n.jpg?_nc_cat=108&amp;_nc_sid=b96e70&amp;_nc_ohc=gVB0pv3yZKMAX99-66n&amp;_nc_ht=scontent.fden3-1.fna&amp;oh=11844c4177fa23111d49204f4885a996&amp;oe=5EEACE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105" y="4286250"/>
            <a:ext cx="2571750"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0" y="27709"/>
            <a:ext cx="7848600" cy="1143000"/>
          </a:xfrm>
        </p:spPr>
        <p:txBody>
          <a:bodyPr>
            <a:normAutofit/>
          </a:bodyPr>
          <a:lstStyle/>
          <a:p>
            <a:r>
              <a:rPr lang="en-US" dirty="0"/>
              <a:t>Heathy Brain Food for Test Day</a:t>
            </a:r>
          </a:p>
        </p:txBody>
      </p:sp>
      <p:sp>
        <p:nvSpPr>
          <p:cNvPr id="3" name="Content Placeholder 2"/>
          <p:cNvSpPr>
            <a:spLocks noGrp="1"/>
          </p:cNvSpPr>
          <p:nvPr>
            <p:ph idx="1"/>
          </p:nvPr>
        </p:nvSpPr>
        <p:spPr>
          <a:xfrm>
            <a:off x="0" y="1600200"/>
            <a:ext cx="7848600" cy="4495800"/>
          </a:xfrm>
        </p:spPr>
        <p:txBody>
          <a:bodyPr>
            <a:noAutofit/>
          </a:bodyPr>
          <a:lstStyle/>
          <a:p>
            <a:r>
              <a:rPr lang="en-US" sz="2000" dirty="0"/>
              <a:t>Omega-3 fatty acids and Omega-6 essential fatty acids are a key supplement source found in fish, poultry, and grain-fed animals. </a:t>
            </a:r>
          </a:p>
          <a:p>
            <a:r>
              <a:rPr lang="en-US" sz="2000" dirty="0"/>
              <a:t>Vitamin C is a supplement that aids in brain health within limits.</a:t>
            </a:r>
          </a:p>
          <a:p>
            <a:r>
              <a:rPr lang="en-US" sz="2000" i="1" dirty="0"/>
              <a:t>White rice </a:t>
            </a:r>
            <a:r>
              <a:rPr lang="en-US" sz="2000" dirty="0"/>
              <a:t>contains </a:t>
            </a:r>
            <a:r>
              <a:rPr lang="en-US" sz="2000" b="1" dirty="0"/>
              <a:t>Thiamin (B</a:t>
            </a:r>
            <a:r>
              <a:rPr lang="en-US" sz="2000" b="1" baseline="-25000" dirty="0"/>
              <a:t>1</a:t>
            </a:r>
            <a:r>
              <a:rPr lang="en-US" sz="2000" b="1" dirty="0"/>
              <a:t>) </a:t>
            </a:r>
            <a:r>
              <a:rPr lang="en-US" sz="2000" dirty="0"/>
              <a:t>a vitamin whose role is to be an energy source and in charge of manufacturing neurotransmitters required for RNA, DNA, and ATP; deficiency in this vitamin can cause brain and heart issues. </a:t>
            </a:r>
          </a:p>
          <a:p>
            <a:r>
              <a:rPr lang="en-US" sz="2000" b="1" dirty="0"/>
              <a:t>Choline</a:t>
            </a:r>
            <a:r>
              <a:rPr lang="en-US" sz="2000" dirty="0"/>
              <a:t> is a beneficial compound found in egg yolk, wheat, meat, and fish. </a:t>
            </a:r>
          </a:p>
          <a:p>
            <a:r>
              <a:rPr lang="en-US" sz="2000" dirty="0"/>
              <a:t>In order to improve brain functionality, the CDC  recommendation        is to increase fruit and vegetable intake</a:t>
            </a:r>
          </a:p>
          <a:p>
            <a:endParaRPr lang="en-US" sz="2200" dirty="0"/>
          </a:p>
        </p:txBody>
      </p:sp>
      <p:pic>
        <p:nvPicPr>
          <p:cNvPr id="5" name="Picture 4">
            <a:extLst>
              <a:ext uri="{FF2B5EF4-FFF2-40B4-BE49-F238E27FC236}">
                <a16:creationId xmlns:a16="http://schemas.microsoft.com/office/drawing/2014/main" id="{5A498479-4A70-478D-B291-346C29C318E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82633" y="2379488"/>
            <a:ext cx="1522730" cy="1014095"/>
          </a:xfrm>
          <a:prstGeom prst="rect">
            <a:avLst/>
          </a:prstGeom>
        </p:spPr>
      </p:pic>
    </p:spTree>
    <p:extLst>
      <p:ext uri="{BB962C8B-B14F-4D97-AF65-F5344CB8AC3E}">
        <p14:creationId xmlns:p14="http://schemas.microsoft.com/office/powerpoint/2010/main" val="35640766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4601" y="1676400"/>
            <a:ext cx="5787787" cy="4276725"/>
          </a:xfrm>
        </p:spPr>
        <p:txBody>
          <a:bodyPr anchor="t">
            <a:normAutofit/>
          </a:bodyPr>
          <a:lstStyle/>
          <a:p>
            <a:r>
              <a:rPr lang="en-US" sz="2400" b="1" u="sng" dirty="0">
                <a:solidFill>
                  <a:schemeClr val="tx1"/>
                </a:solidFill>
              </a:rPr>
              <a:t>Check on Understanding: </a:t>
            </a:r>
            <a:endParaRPr lang="en-US" sz="2400" dirty="0">
              <a:solidFill>
                <a:schemeClr val="tx1"/>
              </a:solidFill>
            </a:endParaRPr>
          </a:p>
          <a:p>
            <a:pPr marL="457200" lvl="0" indent="-457200">
              <a:buFont typeface="+mj-lt"/>
              <a:buAutoNum type="arabicPeriod"/>
            </a:pPr>
            <a:r>
              <a:rPr lang="en-US" sz="2400" dirty="0">
                <a:solidFill>
                  <a:schemeClr val="tx1"/>
                </a:solidFill>
              </a:rPr>
              <a:t>It is scientifically proven that food for the brain has an exact path. (T/F)</a:t>
            </a:r>
          </a:p>
          <a:p>
            <a:pPr marL="457200" lvl="0" indent="-457200">
              <a:buFont typeface="+mj-lt"/>
              <a:buAutoNum type="arabicPeriod"/>
            </a:pPr>
            <a:r>
              <a:rPr lang="en-US" sz="2400" dirty="0">
                <a:solidFill>
                  <a:schemeClr val="tx1"/>
                </a:solidFill>
              </a:rPr>
              <a:t>_____________ is the antioxidant that the blueberry contains.</a:t>
            </a:r>
          </a:p>
          <a:p>
            <a:pPr marL="457200" lvl="0" indent="-457200">
              <a:buFont typeface="+mj-lt"/>
              <a:buAutoNum type="arabicPeriod"/>
            </a:pPr>
            <a:r>
              <a:rPr lang="en-US" sz="2400" dirty="0">
                <a:solidFill>
                  <a:schemeClr val="tx1"/>
                </a:solidFill>
              </a:rPr>
              <a:t>The vitamin/supplement ________________ is found in white rice.</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41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of the Student:</a:t>
            </a:r>
            <a:br>
              <a:rPr lang="en-US" dirty="0"/>
            </a:br>
            <a:r>
              <a:rPr lang="en-US" dirty="0"/>
              <a:t>Optimal vs Typical Sample Menus</a:t>
            </a:r>
            <a:br>
              <a:rPr lang="en-US" dirty="0"/>
            </a:br>
            <a:endParaRPr lang="en-US" dirty="0"/>
          </a:p>
        </p:txBody>
      </p:sp>
      <p:sp>
        <p:nvSpPr>
          <p:cNvPr id="5" name="Text Placeholder 4"/>
          <p:cNvSpPr>
            <a:spLocks noGrp="1"/>
          </p:cNvSpPr>
          <p:nvPr>
            <p:ph type="body" idx="1"/>
          </p:nvPr>
        </p:nvSpPr>
        <p:spPr>
          <a:xfrm>
            <a:off x="463639" y="1793517"/>
            <a:ext cx="8305800" cy="3048000"/>
          </a:xfrm>
        </p:spPr>
        <p:txBody>
          <a:bodyPr>
            <a:normAutofit/>
          </a:bodyPr>
          <a:lstStyle/>
          <a:p>
            <a:r>
              <a:rPr lang="en-US" sz="2400" dirty="0">
                <a:solidFill>
                  <a:schemeClr val="tx1"/>
                </a:solidFill>
              </a:rPr>
              <a:t>Objectives:</a:t>
            </a:r>
          </a:p>
          <a:p>
            <a:r>
              <a:rPr lang="en-US" sz="2400" dirty="0">
                <a:solidFill>
                  <a:schemeClr val="tx1"/>
                </a:solidFill>
              </a:rPr>
              <a:t>Cadets will be able to</a:t>
            </a:r>
          </a:p>
          <a:p>
            <a:pPr marL="342900" indent="-342900">
              <a:buFont typeface="Arial" panose="020B0604020202020204" pitchFamily="34" charset="0"/>
              <a:buChar char="•"/>
            </a:pPr>
            <a:r>
              <a:rPr lang="en-US" sz="2400" dirty="0">
                <a:solidFill>
                  <a:schemeClr val="tx1"/>
                </a:solidFill>
              </a:rPr>
              <a:t>Discuss optimal vs typical health perspectives or dietary intakes.</a:t>
            </a:r>
          </a:p>
          <a:p>
            <a:r>
              <a:rPr lang="en-US" sz="2400" dirty="0">
                <a:solidFill>
                  <a:schemeClr val="tx1"/>
                </a:solidFill>
              </a:rPr>
              <a:t>Essential Question:</a:t>
            </a:r>
          </a:p>
          <a:p>
            <a:r>
              <a:rPr lang="en-US" sz="2400" dirty="0">
                <a:solidFill>
                  <a:schemeClr val="tx1"/>
                </a:solidFill>
              </a:rPr>
              <a:t>What kind of impact on overall health do different menu types of food products have?</a:t>
            </a:r>
          </a:p>
        </p:txBody>
      </p:sp>
    </p:spTree>
    <p:extLst>
      <p:ext uri="{BB962C8B-B14F-4D97-AF65-F5344CB8AC3E}">
        <p14:creationId xmlns:p14="http://schemas.microsoft.com/office/powerpoint/2010/main" val="32256818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Optimal vs Typical Sample Menus</a:t>
            </a:r>
          </a:p>
        </p:txBody>
      </p:sp>
      <p:sp>
        <p:nvSpPr>
          <p:cNvPr id="3" name="Content Placeholder 2"/>
          <p:cNvSpPr>
            <a:spLocks noGrp="1"/>
          </p:cNvSpPr>
          <p:nvPr>
            <p:ph idx="1"/>
          </p:nvPr>
        </p:nvSpPr>
        <p:spPr>
          <a:xfrm>
            <a:off x="457200" y="1662547"/>
            <a:ext cx="7924800" cy="2909454"/>
          </a:xfrm>
        </p:spPr>
        <p:txBody>
          <a:bodyPr>
            <a:noAutofit/>
          </a:bodyPr>
          <a:lstStyle/>
          <a:p>
            <a:r>
              <a:rPr lang="en-US" sz="2400" dirty="0"/>
              <a:t>The important thing about eating healthy/ healthier it is to meet the needs specific to you. </a:t>
            </a:r>
            <a:r>
              <a:rPr lang="en-US" sz="2400" b="1" dirty="0"/>
              <a:t> </a:t>
            </a:r>
          </a:p>
          <a:p>
            <a:r>
              <a:rPr lang="en-US" sz="2400" b="1" dirty="0"/>
              <a:t>Optimal health</a:t>
            </a:r>
            <a:r>
              <a:rPr lang="en-US" sz="2400" dirty="0"/>
              <a:t> </a:t>
            </a:r>
            <a:r>
              <a:rPr lang="en-US" sz="2400" b="1" dirty="0"/>
              <a:t>perspective</a:t>
            </a:r>
            <a:r>
              <a:rPr lang="en-US" sz="2400" dirty="0"/>
              <a:t> choices are based on habitual routines and making intentional food choices</a:t>
            </a:r>
          </a:p>
          <a:p>
            <a:pPr lvl="1"/>
            <a:r>
              <a:rPr lang="en-US" sz="2000" dirty="0"/>
              <a:t>Moderation in eating and in taking nutritional rich foods.  This is completed through the following: fill half the plate with vegetables and fruits, one quarter with lean meat/protein, poultry or fish, one quarter with a grain/rice, one serving of dairy</a:t>
            </a:r>
            <a:endParaRPr lang="en-US" sz="18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009900" y="4572001"/>
            <a:ext cx="2819400" cy="2251364"/>
          </a:xfrm>
          <a:prstGeom prst="rect">
            <a:avLst/>
          </a:prstGeom>
        </p:spPr>
      </p:pic>
    </p:spTree>
    <p:extLst>
      <p:ext uri="{BB962C8B-B14F-4D97-AF65-F5344CB8AC3E}">
        <p14:creationId xmlns:p14="http://schemas.microsoft.com/office/powerpoint/2010/main" val="1009079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Optimal vs Typical Sample Menus</a:t>
            </a:r>
          </a:p>
        </p:txBody>
      </p:sp>
      <p:sp>
        <p:nvSpPr>
          <p:cNvPr id="3" name="Content Placeholder 2"/>
          <p:cNvSpPr>
            <a:spLocks noGrp="1"/>
          </p:cNvSpPr>
          <p:nvPr>
            <p:ph idx="1"/>
          </p:nvPr>
        </p:nvSpPr>
        <p:spPr>
          <a:xfrm>
            <a:off x="457200" y="1662547"/>
            <a:ext cx="7924800" cy="2833253"/>
          </a:xfrm>
        </p:spPr>
        <p:txBody>
          <a:bodyPr>
            <a:noAutofit/>
          </a:bodyPr>
          <a:lstStyle/>
          <a:p>
            <a:r>
              <a:rPr lang="en-US" sz="2400" b="1" dirty="0"/>
              <a:t>Typical health perspective</a:t>
            </a:r>
            <a:r>
              <a:rPr lang="en-US" sz="2400" dirty="0"/>
              <a:t> is a look at the reality of what many people eat. Some choices are healthy, many are not. No food is forbidden if taken in moderation, but that is not the typical American diet.</a:t>
            </a:r>
          </a:p>
          <a:p>
            <a:pPr lvl="1"/>
            <a:r>
              <a:rPr lang="en-US" sz="2000" dirty="0"/>
              <a:t>The USDA did a longitudinal study spanning from 1970-2005, it tracked what individuals in the United States were consuming over a protracted period. </a:t>
            </a:r>
          </a:p>
        </p:txBody>
      </p:sp>
    </p:spTree>
    <p:extLst>
      <p:ext uri="{BB962C8B-B14F-4D97-AF65-F5344CB8AC3E}">
        <p14:creationId xmlns:p14="http://schemas.microsoft.com/office/powerpoint/2010/main" val="40758263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524000"/>
            <a:ext cx="8305800" cy="5334000"/>
          </a:xfrm>
          <a:prstGeom prst="rect">
            <a:avLst/>
          </a:prstGeom>
        </p:spPr>
      </p:pic>
      <p:sp>
        <p:nvSpPr>
          <p:cNvPr id="2" name="Title 1"/>
          <p:cNvSpPr>
            <a:spLocks noGrp="1"/>
          </p:cNvSpPr>
          <p:nvPr>
            <p:ph type="title"/>
          </p:nvPr>
        </p:nvSpPr>
        <p:spPr>
          <a:xfrm>
            <a:off x="1295400" y="27709"/>
            <a:ext cx="7848600" cy="1143000"/>
          </a:xfrm>
        </p:spPr>
        <p:txBody>
          <a:bodyPr>
            <a:normAutofit/>
          </a:bodyPr>
          <a:lstStyle/>
          <a:p>
            <a:r>
              <a:rPr lang="en-US" dirty="0"/>
              <a:t>Typical Food Choices</a:t>
            </a:r>
          </a:p>
        </p:txBody>
      </p:sp>
    </p:spTree>
    <p:extLst>
      <p:ext uri="{BB962C8B-B14F-4D97-AF65-F5344CB8AC3E}">
        <p14:creationId xmlns:p14="http://schemas.microsoft.com/office/powerpoint/2010/main" val="39711998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Optimal Menus</a:t>
            </a:r>
          </a:p>
        </p:txBody>
      </p:sp>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76751712"/>
              </p:ext>
            </p:extLst>
          </p:nvPr>
        </p:nvGraphicFramePr>
        <p:xfrm>
          <a:off x="2514600" y="1201833"/>
          <a:ext cx="4800600" cy="3709669"/>
        </p:xfrm>
        <a:graphic>
          <a:graphicData uri="http://schemas.openxmlformats.org/presentationml/2006/ole">
            <mc:AlternateContent xmlns:mc="http://schemas.openxmlformats.org/markup-compatibility/2006">
              <mc:Choice xmlns:v="urn:schemas-microsoft-com:vml" Requires="v">
                <p:oleObj spid="_x0000_s102410" name="Acrobat Document" r:id="rId3" imgW="6035040" imgH="4663299" progId="Acrobat.Document.11">
                  <p:link updateAutomatic="1"/>
                </p:oleObj>
              </mc:Choice>
              <mc:Fallback>
                <p:oleObj name="Acrobat Document" r:id="rId3" imgW="6035040" imgH="4663299" progId="Acrobat.Document.11">
                  <p:link updateAutomatic="1"/>
                  <p:pic>
                    <p:nvPicPr>
                      <p:cNvPr id="10" name="Object 9">
                        <a:hlinkClick r:id="" action="ppaction://ole?verb=0"/>
                      </p:cNvPr>
                      <p:cNvPicPr/>
                      <p:nvPr/>
                    </p:nvPicPr>
                    <p:blipFill>
                      <a:blip r:embed="rId4"/>
                      <a:stretch>
                        <a:fillRect/>
                      </a:stretch>
                    </p:blipFill>
                    <p:spPr>
                      <a:xfrm>
                        <a:off x="2514600" y="1201833"/>
                        <a:ext cx="4800600" cy="3709669"/>
                      </a:xfrm>
                      <a:prstGeom prst="rect">
                        <a:avLst/>
                      </a:prstGeom>
                    </p:spPr>
                  </p:pic>
                </p:oleObj>
              </mc:Fallback>
            </mc:AlternateContent>
          </a:graphicData>
        </a:graphic>
      </p:graphicFrame>
      <p:sp>
        <p:nvSpPr>
          <p:cNvPr id="11" name="TextBox 10"/>
          <p:cNvSpPr txBox="1"/>
          <p:nvPr/>
        </p:nvSpPr>
        <p:spPr>
          <a:xfrm>
            <a:off x="990600" y="4886817"/>
            <a:ext cx="7848600" cy="1384995"/>
          </a:xfrm>
          <a:prstGeom prst="rect">
            <a:avLst/>
          </a:prstGeom>
          <a:noFill/>
        </p:spPr>
        <p:txBody>
          <a:bodyPr wrap="square" rtlCol="0">
            <a:spAutoFit/>
          </a:bodyPr>
          <a:lstStyle/>
          <a:p>
            <a:r>
              <a:rPr lang="en-US" sz="2800" dirty="0"/>
              <a:t>Two weeks of sample healthy menus are in the supplementary information provided with this lesson.</a:t>
            </a:r>
          </a:p>
        </p:txBody>
      </p:sp>
    </p:spTree>
    <p:extLst>
      <p:ext uri="{BB962C8B-B14F-4D97-AF65-F5344CB8AC3E}">
        <p14:creationId xmlns:p14="http://schemas.microsoft.com/office/powerpoint/2010/main" val="1556361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Optimal vs Typical Sample Menus</a:t>
            </a: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375122230"/>
              </p:ext>
            </p:extLst>
          </p:nvPr>
        </p:nvGraphicFramePr>
        <p:xfrm>
          <a:off x="1524001" y="861408"/>
          <a:ext cx="7484772" cy="5783867"/>
        </p:xfrm>
        <a:graphic>
          <a:graphicData uri="http://schemas.openxmlformats.org/presentationml/2006/ole">
            <mc:AlternateContent xmlns:mc="http://schemas.openxmlformats.org/markup-compatibility/2006">
              <mc:Choice xmlns:v="urn:schemas-microsoft-com:vml" Requires="v">
                <p:oleObj spid="_x0000_s103434" name="Acrobat Document" r:id="rId3" imgW="6035040" imgH="4663299" progId="Acrobat.Document.11">
                  <p:link updateAutomatic="1"/>
                </p:oleObj>
              </mc:Choice>
              <mc:Fallback>
                <p:oleObj name="Acrobat Document" r:id="rId3" imgW="6035040" imgH="4663299" progId="Acrobat.Document.11">
                  <p:link updateAutomatic="1"/>
                  <p:pic>
                    <p:nvPicPr>
                      <p:cNvPr id="3" name="Object 2">
                        <a:hlinkClick r:id="" action="ppaction://ole?verb=0"/>
                      </p:cNvPr>
                      <p:cNvPicPr/>
                      <p:nvPr/>
                    </p:nvPicPr>
                    <p:blipFill>
                      <a:blip r:embed="rId4"/>
                      <a:stretch>
                        <a:fillRect/>
                      </a:stretch>
                    </p:blipFill>
                    <p:spPr>
                      <a:xfrm>
                        <a:off x="1524001" y="861408"/>
                        <a:ext cx="7484772" cy="5783867"/>
                      </a:xfrm>
                      <a:prstGeom prst="rect">
                        <a:avLst/>
                      </a:prstGeom>
                    </p:spPr>
                  </p:pic>
                </p:oleObj>
              </mc:Fallback>
            </mc:AlternateContent>
          </a:graphicData>
        </a:graphic>
      </p:graphicFrame>
    </p:spTree>
    <p:extLst>
      <p:ext uri="{BB962C8B-B14F-4D97-AF65-F5344CB8AC3E}">
        <p14:creationId xmlns:p14="http://schemas.microsoft.com/office/powerpoint/2010/main" val="19571023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48600" cy="1143000"/>
          </a:xfrm>
        </p:spPr>
        <p:txBody>
          <a:bodyPr>
            <a:normAutofit/>
          </a:bodyPr>
          <a:lstStyle/>
          <a:p>
            <a:r>
              <a:rPr lang="en-US" dirty="0"/>
              <a:t>Optimal vs Typical Sample Menus</a:t>
            </a: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537854477"/>
              </p:ext>
            </p:extLst>
          </p:nvPr>
        </p:nvGraphicFramePr>
        <p:xfrm>
          <a:off x="3352800" y="1295400"/>
          <a:ext cx="3260725" cy="5281152"/>
        </p:xfrm>
        <a:graphic>
          <a:graphicData uri="http://schemas.openxmlformats.org/presentationml/2006/ole">
            <mc:AlternateContent xmlns:mc="http://schemas.openxmlformats.org/markup-compatibility/2006">
              <mc:Choice xmlns:v="urn:schemas-microsoft-com:vml" Requires="v">
                <p:oleObj spid="_x0000_s104458" name="Acrobat Document" r:id="rId3" imgW="2880147" imgH="4663299" progId="Acrobat.Document.11">
                  <p:link updateAutomatic="1"/>
                </p:oleObj>
              </mc:Choice>
              <mc:Fallback>
                <p:oleObj name="Acrobat Document" r:id="rId3" imgW="2880147" imgH="4663299" progId="Acrobat.Document.11">
                  <p:link updateAutomatic="1"/>
                  <p:pic>
                    <p:nvPicPr>
                      <p:cNvPr id="4" name="Object 3">
                        <a:hlinkClick r:id="" action="ppaction://ole?verb=0"/>
                      </p:cNvPr>
                      <p:cNvPicPr/>
                      <p:nvPr/>
                    </p:nvPicPr>
                    <p:blipFill>
                      <a:blip r:embed="rId4"/>
                      <a:stretch>
                        <a:fillRect/>
                      </a:stretch>
                    </p:blipFill>
                    <p:spPr>
                      <a:xfrm>
                        <a:off x="3352800" y="1295400"/>
                        <a:ext cx="3260725" cy="5281152"/>
                      </a:xfrm>
                      <a:prstGeom prst="rect">
                        <a:avLst/>
                      </a:prstGeom>
                    </p:spPr>
                  </p:pic>
                </p:oleObj>
              </mc:Fallback>
            </mc:AlternateContent>
          </a:graphicData>
        </a:graphic>
      </p:graphicFrame>
    </p:spTree>
    <p:extLst>
      <p:ext uri="{BB962C8B-B14F-4D97-AF65-F5344CB8AC3E}">
        <p14:creationId xmlns:p14="http://schemas.microsoft.com/office/powerpoint/2010/main" val="378711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normAutofit fontScale="90000"/>
          </a:bodyPr>
          <a:lstStyle/>
          <a:p>
            <a:r>
              <a:rPr lang="en-US" altLang="en-US" dirty="0"/>
              <a:t>Caloric Requirements For A Student</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7460" t="27990" r="68299" b="12936"/>
          <a:stretch/>
        </p:blipFill>
        <p:spPr bwMode="auto">
          <a:xfrm>
            <a:off x="381000" y="1523999"/>
            <a:ext cx="4495800" cy="501739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2" cstate="print">
            <a:extLst>
              <a:ext uri="{28A0092B-C50C-407E-A947-70E740481C1C}">
                <a14:useLocalDpi xmlns:a14="http://schemas.microsoft.com/office/drawing/2010/main" val="0"/>
              </a:ext>
            </a:extLst>
          </a:blip>
          <a:srcRect l="40612" t="27557" r="42451" b="18344"/>
          <a:stretch/>
        </p:blipFill>
        <p:spPr bwMode="auto">
          <a:xfrm>
            <a:off x="4904704" y="1930977"/>
            <a:ext cx="3643630" cy="4610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82416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743200" y="2514600"/>
            <a:ext cx="5787787" cy="2209800"/>
          </a:xfrm>
        </p:spPr>
        <p:txBody>
          <a:bodyPr anchor="t">
            <a:normAutofit/>
          </a:bodyPr>
          <a:lstStyle/>
          <a:p>
            <a:pPr marL="457200" lvl="0" indent="-457200">
              <a:buFont typeface="+mj-lt"/>
              <a:buAutoNum type="arabicPeriod"/>
            </a:pPr>
            <a:r>
              <a:rPr lang="en-US" dirty="0">
                <a:solidFill>
                  <a:schemeClr val="tx1"/>
                </a:solidFill>
              </a:rPr>
              <a:t>The typical health perspective represents a nutritious diet ( T/F)</a:t>
            </a:r>
          </a:p>
          <a:p>
            <a:pPr marL="457200" lvl="0" indent="-457200">
              <a:buFont typeface="+mj-lt"/>
              <a:buAutoNum type="arabicPeriod"/>
            </a:pPr>
            <a:r>
              <a:rPr lang="en-US" dirty="0">
                <a:solidFill>
                  <a:schemeClr val="tx1"/>
                </a:solidFill>
              </a:rPr>
              <a:t>What slogan does the government use for health guidance for planning meals?</a:t>
            </a:r>
          </a:p>
          <a:p>
            <a:pPr marL="457200" lvl="0" indent="-457200">
              <a:buFont typeface="+mj-lt"/>
              <a:buAutoNum type="arabicPeriod"/>
            </a:pPr>
            <a:r>
              <a:rPr lang="en-US" dirty="0">
                <a:solidFill>
                  <a:schemeClr val="tx1"/>
                </a:solidFill>
              </a:rPr>
              <a:t>Using context clues, what does longitudinal mean?</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222160" y="2262544"/>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311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E1990F-C4FA-4D41-9A60-2FFF5FFA09A7}">
  <ds:schemaRefs>
    <ds:schemaRef ds:uri="http://schemas.microsoft.com/sharepoint/v3/contenttype/forms"/>
  </ds:schemaRefs>
</ds:datastoreItem>
</file>

<file path=customXml/itemProps2.xml><?xml version="1.0" encoding="utf-8"?>
<ds:datastoreItem xmlns:ds="http://schemas.openxmlformats.org/officeDocument/2006/customXml" ds:itemID="{701032DA-7C63-47DC-B017-64E88380A2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0270864-5D63-4317-BC72-2F5D0AF48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5fec4-cfca-41c5-9f2f-25aa23ac4cd6"/>
    <ds:schemaRef ds:uri="8c6ba933-d8ba-4763-869f-28ea2b188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TotalTime>
  <Words>6393</Words>
  <Application>Microsoft Office PowerPoint</Application>
  <PresentationFormat>On-screen Show (4:3)</PresentationFormat>
  <Paragraphs>525</Paragraphs>
  <Slides>90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3</vt:i4>
      </vt:variant>
      <vt:variant>
        <vt:lpstr>Slide Titles</vt:lpstr>
      </vt:variant>
      <vt:variant>
        <vt:i4>90</vt:i4>
      </vt:variant>
    </vt:vector>
  </HeadingPairs>
  <TitlesOfParts>
    <vt:vector size="97" baseType="lpstr">
      <vt:lpstr>Arial</vt:lpstr>
      <vt:lpstr>Calibri</vt:lpstr>
      <vt:lpstr>Cambria Math</vt:lpstr>
      <vt:lpstr>Office Theme</vt:lpstr>
      <vt:lpstr>file:///C:\Users\Test\Downloads\2WeekMenusAndFoodGroupContent.pdf</vt:lpstr>
      <vt:lpstr>file:///C:\Users\Test\Downloads\Sample_Menus-2000Cals-DG2010.pdf</vt:lpstr>
      <vt:lpstr>file:///C:\Users\Test\Downloads\GOYAcookbook-EN-HealthyTastyAffordableLatinCooking.pdf</vt:lpstr>
      <vt:lpstr>PowerPoint Presentation</vt:lpstr>
      <vt:lpstr>NUTRITION FOR THE STUDENT</vt:lpstr>
      <vt:lpstr>Nutrition FOR the Student: Unit Objectives </vt:lpstr>
      <vt:lpstr>Nutrition of the Student: Unit Objectives </vt:lpstr>
      <vt:lpstr>Nutrition of the Student: Unit Objectives</vt:lpstr>
      <vt:lpstr>Nutrition of the Student: Unit Objectives</vt:lpstr>
      <vt:lpstr>Nutrition of the Student : Caloric Requirements For A Student  </vt:lpstr>
      <vt:lpstr>Caloric Requirements For A Student</vt:lpstr>
      <vt:lpstr>Caloric Requirements For A Student</vt:lpstr>
      <vt:lpstr>Check On Understanding</vt:lpstr>
      <vt:lpstr>Nutrition of the Student: Healthy eating patterns for a student </vt:lpstr>
      <vt:lpstr>Healthy eating patterns for a student</vt:lpstr>
      <vt:lpstr>Healthy eating patterns for a student</vt:lpstr>
      <vt:lpstr>Healthy eating patterns for a student</vt:lpstr>
      <vt:lpstr>Healthy eating patterns for a student</vt:lpstr>
      <vt:lpstr>Healthy eating patterns for a student</vt:lpstr>
      <vt:lpstr>Check On Understanding</vt:lpstr>
      <vt:lpstr>Nutrition of the Student: Vegetables</vt:lpstr>
      <vt:lpstr>Vegetables</vt:lpstr>
      <vt:lpstr>Vegetables Eating Vegetables are difficult</vt:lpstr>
      <vt:lpstr>Vegetables Eating Vegetables are difficult (cont.)</vt:lpstr>
      <vt:lpstr>Check On Understanding</vt:lpstr>
      <vt:lpstr>Nutrition of the Student: fruits</vt:lpstr>
      <vt:lpstr>Fruits</vt:lpstr>
      <vt:lpstr>Fruits Potassium &amp; Body Chemistry</vt:lpstr>
      <vt:lpstr>Check On Understanding</vt:lpstr>
      <vt:lpstr>Nutrition of the Student: Grains </vt:lpstr>
      <vt:lpstr>Grains</vt:lpstr>
      <vt:lpstr>Grains Vitamins and Minerals</vt:lpstr>
      <vt:lpstr>Grains Anatomy of Grains</vt:lpstr>
      <vt:lpstr>Check On Understanding</vt:lpstr>
      <vt:lpstr>Nutrition of the Student: Dairy </vt:lpstr>
      <vt:lpstr>Dairy</vt:lpstr>
      <vt:lpstr>Dairy</vt:lpstr>
      <vt:lpstr>Dairy</vt:lpstr>
      <vt:lpstr>Dairy</vt:lpstr>
      <vt:lpstr>Check On Understanding</vt:lpstr>
      <vt:lpstr>Nutrition of the Student: Proteins </vt:lpstr>
      <vt:lpstr>Proteins</vt:lpstr>
      <vt:lpstr>Proteins</vt:lpstr>
      <vt:lpstr>Check On Understanding</vt:lpstr>
      <vt:lpstr>Nutrition of the Student: Oils </vt:lpstr>
      <vt:lpstr>Oils</vt:lpstr>
      <vt:lpstr>Oils</vt:lpstr>
      <vt:lpstr>Check On Understanding</vt:lpstr>
      <vt:lpstr>Nutrition of the Student: Added Sugars </vt:lpstr>
      <vt:lpstr>Sugars</vt:lpstr>
      <vt:lpstr>Sugars</vt:lpstr>
      <vt:lpstr>Sugars in the Body</vt:lpstr>
      <vt:lpstr>Diabetes</vt:lpstr>
      <vt:lpstr>Diabetes</vt:lpstr>
      <vt:lpstr>Check On Understanding</vt:lpstr>
      <vt:lpstr>Nutrition of the Student: Saturated AND UNSATURATED Fats </vt:lpstr>
      <vt:lpstr>Saturated and Unsaturated Fats</vt:lpstr>
      <vt:lpstr>Saturated and Unsaturated Fats</vt:lpstr>
      <vt:lpstr>Fat and Cardiovascular Disease</vt:lpstr>
      <vt:lpstr>Check On Understanding</vt:lpstr>
      <vt:lpstr>Nutrition of the Student: Sodium </vt:lpstr>
      <vt:lpstr>Sodium</vt:lpstr>
      <vt:lpstr>Sodium</vt:lpstr>
      <vt:lpstr>Sodium &amp; Hypertension</vt:lpstr>
      <vt:lpstr>Blood Pressure</vt:lpstr>
      <vt:lpstr>Sodium &amp; Blood Pressure</vt:lpstr>
      <vt:lpstr>Check On Understanding</vt:lpstr>
      <vt:lpstr>Nutrition of the Student: Alcohol </vt:lpstr>
      <vt:lpstr>Alcohol</vt:lpstr>
      <vt:lpstr>Alcohol</vt:lpstr>
      <vt:lpstr>Alcohol</vt:lpstr>
      <vt:lpstr>Alcohol</vt:lpstr>
      <vt:lpstr>Alcohol</vt:lpstr>
      <vt:lpstr>Alcohol</vt:lpstr>
      <vt:lpstr>Check On Understanding</vt:lpstr>
      <vt:lpstr>Nutrition of the Student: Caffeine </vt:lpstr>
      <vt:lpstr>Caffeine</vt:lpstr>
      <vt:lpstr>Caffeine</vt:lpstr>
      <vt:lpstr>Check On Understanding</vt:lpstr>
      <vt:lpstr>Nutrition of the Student: Healthy Brain food for Test Day </vt:lpstr>
      <vt:lpstr>Heathy Brain Food for Test Day</vt:lpstr>
      <vt:lpstr>Heathy Brain Food for Test Day</vt:lpstr>
      <vt:lpstr>Heathy Brain Food for Test Day</vt:lpstr>
      <vt:lpstr>Heathy Brain Food for Test Day</vt:lpstr>
      <vt:lpstr>Check On Understanding</vt:lpstr>
      <vt:lpstr>Nutrition of the Student: Optimal vs Typical Sample Menus </vt:lpstr>
      <vt:lpstr>Optimal vs Typical Sample Menus</vt:lpstr>
      <vt:lpstr>Optimal vs Typical Sample Menus</vt:lpstr>
      <vt:lpstr>Typical Food Choices</vt:lpstr>
      <vt:lpstr>Optimal Menus</vt:lpstr>
      <vt:lpstr>Optimal vs Typical Sample Menus</vt:lpstr>
      <vt:lpstr>Optimal vs Typical Sample Menus</vt:lpstr>
      <vt:lpstr>Check On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Edinboro</dc:creator>
  <cp:lastModifiedBy>Grace Edinboro</cp:lastModifiedBy>
  <cp:revision>13</cp:revision>
  <dcterms:created xsi:type="dcterms:W3CDTF">2020-06-22T21:02:13Z</dcterms:created>
  <dcterms:modified xsi:type="dcterms:W3CDTF">2020-06-22T23:02:08Z</dcterms:modified>
</cp:coreProperties>
</file>