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514" r:id="rId2"/>
    <p:sldId id="299" r:id="rId3"/>
    <p:sldId id="529" r:id="rId4"/>
    <p:sldId id="320" r:id="rId5"/>
    <p:sldId id="350" r:id="rId6"/>
    <p:sldId id="530" r:id="rId7"/>
    <p:sldId id="484" r:id="rId8"/>
    <p:sldId id="515" r:id="rId9"/>
    <p:sldId id="351" r:id="rId10"/>
    <p:sldId id="352" r:id="rId11"/>
    <p:sldId id="513" r:id="rId12"/>
    <p:sldId id="353" r:id="rId13"/>
    <p:sldId id="354" r:id="rId14"/>
    <p:sldId id="355" r:id="rId15"/>
    <p:sldId id="356" r:id="rId16"/>
    <p:sldId id="516" r:id="rId17"/>
    <p:sldId id="517" r:id="rId18"/>
    <p:sldId id="518" r:id="rId19"/>
    <p:sldId id="519" r:id="rId20"/>
    <p:sldId id="520" r:id="rId21"/>
    <p:sldId id="521" r:id="rId22"/>
    <p:sldId id="486" r:id="rId23"/>
    <p:sldId id="534" r:id="rId24"/>
    <p:sldId id="492" r:id="rId25"/>
    <p:sldId id="488" r:id="rId26"/>
    <p:sldId id="489" r:id="rId27"/>
    <p:sldId id="490" r:id="rId28"/>
    <p:sldId id="493" r:id="rId29"/>
    <p:sldId id="535" r:id="rId30"/>
    <p:sldId id="495" r:id="rId31"/>
    <p:sldId id="496" r:id="rId32"/>
    <p:sldId id="497" r:id="rId33"/>
    <p:sldId id="498" r:id="rId34"/>
    <p:sldId id="499" r:id="rId35"/>
    <p:sldId id="500" r:id="rId36"/>
    <p:sldId id="536" r:id="rId37"/>
    <p:sldId id="501" r:id="rId38"/>
    <p:sldId id="502" r:id="rId39"/>
    <p:sldId id="504" r:id="rId40"/>
    <p:sldId id="522" r:id="rId41"/>
    <p:sldId id="494" r:id="rId42"/>
    <p:sldId id="524" r:id="rId43"/>
    <p:sldId id="537" r:id="rId44"/>
    <p:sldId id="523" r:id="rId45"/>
    <p:sldId id="525" r:id="rId46"/>
    <p:sldId id="526" r:id="rId47"/>
    <p:sldId id="527" r:id="rId48"/>
    <p:sldId id="52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FB550"/>
    <a:srgbClr val="BBB24F"/>
    <a:srgbClr val="FFF001"/>
    <a:srgbClr val="FFF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5280" autoAdjust="0"/>
  </p:normalViewPr>
  <p:slideViewPr>
    <p:cSldViewPr>
      <p:cViewPr varScale="1">
        <p:scale>
          <a:sx n="82" d="100"/>
          <a:sy n="82" d="100"/>
        </p:scale>
        <p:origin x="136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4559-057E-4323-8467-AB2D2C4A315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14D2-E08D-4CFC-9F58-A103582B4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2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5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9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4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9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California Cadet Corps Centennial Celebration 3 | by Thomas Was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646777"/>
            <a:ext cx="9930581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04837"/>
            <a:ext cx="7772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390" y="6414163"/>
            <a:ext cx="2133600" cy="365125"/>
          </a:xfrm>
        </p:spPr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8737"/>
            <a:ext cx="2895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</a:rPr>
              <a:t>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7010" y="6408736"/>
            <a:ext cx="2133600" cy="365125"/>
          </a:xfrm>
        </p:spPr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23900" y="61722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2514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1" y="4419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7010400" cy="1327150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46545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117850" cy="45259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8A1D-3DFB-4112-A7CF-DB4360141C03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Creating Leaders 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AA14-995F-4E62-BD20-27ACA0165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5.xml"/><Relationship Id="rId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sz="3200" dirty="0"/>
              <a:t>California Cadet Corps</a:t>
            </a:r>
            <a:br>
              <a:rPr lang="en-US" sz="3200" dirty="0"/>
            </a:br>
            <a:r>
              <a:rPr lang="en-US" sz="3200" dirty="0"/>
              <a:t>Curriculum on</a:t>
            </a:r>
            <a:br>
              <a:rPr lang="en-US" sz="3200" dirty="0"/>
            </a:br>
            <a:r>
              <a:rPr lang="en-US" sz="3200" dirty="0"/>
              <a:t>Communications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6069176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L2/A: Listening &amp; Cooperating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31E9-C74A-42D8-BEA2-8D46A915ED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843088"/>
            <a:ext cx="5829300" cy="31718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C6F86E-6A92-47A3-9CCD-50F704E8D3A1}"/>
              </a:ext>
            </a:extLst>
          </p:cNvPr>
          <p:cNvSpPr txBox="1"/>
          <p:nvPr/>
        </p:nvSpPr>
        <p:spPr>
          <a:xfrm>
            <a:off x="1657350" y="5014913"/>
            <a:ext cx="5829300" cy="105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n w="9525" cap="flat" cmpd="sng" algn="ctr">
                  <a:solidFill>
                    <a:srgbClr val="DEEBF7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“Think, Listen, Speak, and Write to Influence”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5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Remembering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696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dirty="0"/>
              <a:t>Retain information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4400" dirty="0"/>
              <a:t>	for future use</a:t>
            </a:r>
          </a:p>
          <a:p>
            <a:pPr>
              <a:lnSpc>
                <a:spcPct val="90000"/>
              </a:lnSpc>
            </a:pPr>
            <a:r>
              <a:rPr lang="en-US" altLang="en-US" sz="4400" dirty="0"/>
              <a:t>Call on past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4000" dirty="0"/>
              <a:t>	</a:t>
            </a:r>
            <a:r>
              <a:rPr lang="en-US" altLang="en-US" sz="4400" dirty="0"/>
              <a:t>experiences</a:t>
            </a:r>
            <a:endParaRPr lang="en-US" altLang="en-US" sz="4000" dirty="0"/>
          </a:p>
        </p:txBody>
      </p:sp>
      <p:pic>
        <p:nvPicPr>
          <p:cNvPr id="3" name="Picture 2" descr="A group of people standing together in uniform&#10;&#10;Description generated with very high confidence">
            <a:extLst>
              <a:ext uri="{FF2B5EF4-FFF2-40B4-BE49-F238E27FC236}">
                <a16:creationId xmlns:a16="http://schemas.microsoft.com/office/drawing/2014/main" id="{694C48B5-6C65-4FBC-AD0B-57634F9F9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17778" r="11481" b="7778"/>
          <a:stretch/>
        </p:blipFill>
        <p:spPr>
          <a:xfrm>
            <a:off x="5867400" y="1414325"/>
            <a:ext cx="29718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162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park&#10;&#10;Description generated with very high confidence">
            <a:extLst>
              <a:ext uri="{FF2B5EF4-FFF2-40B4-BE49-F238E27FC236}">
                <a16:creationId xmlns:a16="http://schemas.microsoft.com/office/drawing/2014/main" id="{EAD83385-563E-494C-AA65-A6AB420AE09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645400" cy="48768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Interpreting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525963"/>
          </a:xfrm>
        </p:spPr>
        <p:txBody>
          <a:bodyPr/>
          <a:lstStyle/>
          <a:p>
            <a:r>
              <a:rPr lang="en-US" dirty="0"/>
              <a:t>Taking context into account</a:t>
            </a:r>
          </a:p>
          <a:p>
            <a:r>
              <a:rPr lang="en-US" dirty="0"/>
              <a:t>Letting the speaker know they’ve been understood</a:t>
            </a:r>
          </a:p>
          <a:p>
            <a:r>
              <a:rPr lang="en-US" dirty="0"/>
              <a:t>Pay attention to nonverbal communication:</a:t>
            </a:r>
          </a:p>
          <a:p>
            <a:pPr lvl="1"/>
            <a:r>
              <a:rPr lang="en-US" dirty="0"/>
              <a:t>Body language</a:t>
            </a:r>
          </a:p>
          <a:p>
            <a:pPr lvl="1"/>
            <a:r>
              <a:rPr lang="en-US" dirty="0"/>
              <a:t>Eye contact</a:t>
            </a:r>
          </a:p>
          <a:p>
            <a:pPr lvl="1"/>
            <a:r>
              <a:rPr lang="en-US" dirty="0"/>
              <a:t>Facial expressions</a:t>
            </a:r>
          </a:p>
        </p:txBody>
      </p:sp>
    </p:spTree>
    <p:extLst>
      <p:ext uri="{BB962C8B-B14F-4D97-AF65-F5344CB8AC3E}">
        <p14:creationId xmlns:p14="http://schemas.microsoft.com/office/powerpoint/2010/main" val="156490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Evaluating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17639"/>
            <a:ext cx="7696200" cy="42973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Utilizing your outlook and perceptions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Form or restructure your opinion on the subject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Requires objectivity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Consider and gauge the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/>
              <a:t>information you’re given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Analyze language and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600" dirty="0"/>
              <a:t>	propaganda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Assess credibility</a:t>
            </a:r>
          </a:p>
        </p:txBody>
      </p:sp>
      <p:pic>
        <p:nvPicPr>
          <p:cNvPr id="4" name="Picture 3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ABA95275-3392-4D11-BB1B-E098381D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422522"/>
            <a:ext cx="2266950" cy="329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911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Responding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7696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dirty="0"/>
              <a:t>Consider all participant in the interaction as both speaker and listener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dirty="0"/>
              <a:t>They interpret your listening skills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dirty="0"/>
              <a:t>Your responses affect their attitude and therefore their future points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altLang="en-US" dirty="0"/>
          </a:p>
        </p:txBody>
      </p:sp>
      <p:pic>
        <p:nvPicPr>
          <p:cNvPr id="4" name="Picture 3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0A596F98-0558-408B-B8DB-4731848C5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04861"/>
            <a:ext cx="2133600" cy="24785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009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Self-Assessment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006723"/>
            <a:ext cx="8153399" cy="2565277"/>
          </a:xfrm>
        </p:spPr>
        <p:txBody>
          <a:bodyPr>
            <a:normAutofit fontScale="62500" lnSpcReduction="20000"/>
          </a:bodyPr>
          <a:lstStyle/>
          <a:p>
            <a:pPr marL="57150" indent="0">
              <a:buNone/>
            </a:pPr>
            <a:r>
              <a:rPr lang="en-US" altLang="en-US" sz="3800" dirty="0"/>
              <a:t>1. Assess your performance in each of the six skill areas</a:t>
            </a:r>
          </a:p>
          <a:p>
            <a:pPr marL="57150" indent="0">
              <a:buNone/>
            </a:pPr>
            <a:r>
              <a:rPr lang="en-US" altLang="en-US" sz="3800" dirty="0"/>
              <a:t>2. Set personal goals by identifying the component(s) you would like to improve</a:t>
            </a:r>
          </a:p>
          <a:p>
            <a:pPr marL="57150" indent="0">
              <a:buNone/>
            </a:pPr>
            <a:r>
              <a:rPr lang="en-US" altLang="en-US" sz="3800" dirty="0"/>
              <a:t>3. Learn relevant principles</a:t>
            </a:r>
          </a:p>
          <a:p>
            <a:pPr marL="57150" indent="0">
              <a:buNone/>
            </a:pPr>
            <a:r>
              <a:rPr lang="en-US" altLang="en-US" sz="3800" dirty="0"/>
              <a:t>4. Acquire specific skills by practicing your new listening behaviors</a:t>
            </a:r>
          </a:p>
          <a:p>
            <a:pPr marL="57150" indent="0">
              <a:buNone/>
            </a:pPr>
            <a:r>
              <a:rPr lang="en-US" altLang="en-US" sz="3800" dirty="0"/>
              <a:t>5. Be assessed on exactly what you have listened and practiced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32872-3EDB-476A-B946-BA415877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1"/>
            <a:ext cx="7162800" cy="20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151-EC8B-4F7C-8AF1-EF2C28D5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7696200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DD5B0-D7C4-4B07-BF3E-185FB8ABA203}"/>
              </a:ext>
            </a:extLst>
          </p:cNvPr>
          <p:cNvSpPr txBox="1"/>
          <p:nvPr/>
        </p:nvSpPr>
        <p:spPr>
          <a:xfrm>
            <a:off x="1295400" y="14176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the components of the HURIER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11259-8CF8-40A9-ACBF-EA0486669974}"/>
              </a:ext>
            </a:extLst>
          </p:cNvPr>
          <p:cNvSpPr txBox="1"/>
          <p:nvPr/>
        </p:nvSpPr>
        <p:spPr>
          <a:xfrm>
            <a:off x="1447800" y="44196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7357B-2D49-4E93-998F-EA4765B99A62}"/>
              </a:ext>
            </a:extLst>
          </p:cNvPr>
          <p:cNvSpPr txBox="1"/>
          <p:nvPr/>
        </p:nvSpPr>
        <p:spPr>
          <a:xfrm>
            <a:off x="3048000" y="3958669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B194E-4BB5-480F-A0CC-B40310B41E09}"/>
              </a:ext>
            </a:extLst>
          </p:cNvPr>
          <p:cNvSpPr txBox="1"/>
          <p:nvPr/>
        </p:nvSpPr>
        <p:spPr>
          <a:xfrm>
            <a:off x="6172200" y="4145519"/>
            <a:ext cx="381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29D54-F624-4799-B68A-229CAED2B8B5}"/>
              </a:ext>
            </a:extLst>
          </p:cNvPr>
          <p:cNvSpPr txBox="1"/>
          <p:nvPr/>
        </p:nvSpPr>
        <p:spPr>
          <a:xfrm>
            <a:off x="4724400" y="3958669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8CBA2-4D1F-4DDC-8A9E-B73484278258}"/>
              </a:ext>
            </a:extLst>
          </p:cNvPr>
          <p:cNvSpPr txBox="1"/>
          <p:nvPr/>
        </p:nvSpPr>
        <p:spPr>
          <a:xfrm>
            <a:off x="3848100" y="5009107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FC6D3-0516-429E-B4AA-3D8417BBBFDE}"/>
              </a:ext>
            </a:extLst>
          </p:cNvPr>
          <p:cNvSpPr txBox="1"/>
          <p:nvPr/>
        </p:nvSpPr>
        <p:spPr>
          <a:xfrm>
            <a:off x="7124700" y="4446031"/>
            <a:ext cx="876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41704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151-EC8B-4F7C-8AF1-EF2C28D5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7696200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DD5B0-D7C4-4B07-BF3E-185FB8ABA203}"/>
              </a:ext>
            </a:extLst>
          </p:cNvPr>
          <p:cNvSpPr txBox="1"/>
          <p:nvPr/>
        </p:nvSpPr>
        <p:spPr>
          <a:xfrm>
            <a:off x="1295400" y="14176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the components of the HURIER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7357B-2D49-4E93-998F-EA4765B99A62}"/>
              </a:ext>
            </a:extLst>
          </p:cNvPr>
          <p:cNvSpPr txBox="1"/>
          <p:nvPr/>
        </p:nvSpPr>
        <p:spPr>
          <a:xfrm>
            <a:off x="3048000" y="3958669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2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B194E-4BB5-480F-A0CC-B40310B41E09}"/>
              </a:ext>
            </a:extLst>
          </p:cNvPr>
          <p:cNvSpPr txBox="1"/>
          <p:nvPr/>
        </p:nvSpPr>
        <p:spPr>
          <a:xfrm>
            <a:off x="6172200" y="4145519"/>
            <a:ext cx="381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29D54-F624-4799-B68A-229CAED2B8B5}"/>
              </a:ext>
            </a:extLst>
          </p:cNvPr>
          <p:cNvSpPr txBox="1"/>
          <p:nvPr/>
        </p:nvSpPr>
        <p:spPr>
          <a:xfrm>
            <a:off x="4724400" y="3958669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8CBA2-4D1F-4DDC-8A9E-B73484278258}"/>
              </a:ext>
            </a:extLst>
          </p:cNvPr>
          <p:cNvSpPr txBox="1"/>
          <p:nvPr/>
        </p:nvSpPr>
        <p:spPr>
          <a:xfrm>
            <a:off x="3848100" y="5009107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FC6D3-0516-429E-B4AA-3D8417BBBFDE}"/>
              </a:ext>
            </a:extLst>
          </p:cNvPr>
          <p:cNvSpPr txBox="1"/>
          <p:nvPr/>
        </p:nvSpPr>
        <p:spPr>
          <a:xfrm>
            <a:off x="7124700" y="4446031"/>
            <a:ext cx="876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6912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151-EC8B-4F7C-8AF1-EF2C28D5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7696200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DD5B0-D7C4-4B07-BF3E-185FB8ABA203}"/>
              </a:ext>
            </a:extLst>
          </p:cNvPr>
          <p:cNvSpPr txBox="1"/>
          <p:nvPr/>
        </p:nvSpPr>
        <p:spPr>
          <a:xfrm>
            <a:off x="1295400" y="14176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the components of the HURIER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B194E-4BB5-480F-A0CC-B40310B41E09}"/>
              </a:ext>
            </a:extLst>
          </p:cNvPr>
          <p:cNvSpPr txBox="1"/>
          <p:nvPr/>
        </p:nvSpPr>
        <p:spPr>
          <a:xfrm>
            <a:off x="6172200" y="4145519"/>
            <a:ext cx="3810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3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29D54-F624-4799-B68A-229CAED2B8B5}"/>
              </a:ext>
            </a:extLst>
          </p:cNvPr>
          <p:cNvSpPr txBox="1"/>
          <p:nvPr/>
        </p:nvSpPr>
        <p:spPr>
          <a:xfrm>
            <a:off x="4724400" y="3958669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8CBA2-4D1F-4DDC-8A9E-B73484278258}"/>
              </a:ext>
            </a:extLst>
          </p:cNvPr>
          <p:cNvSpPr txBox="1"/>
          <p:nvPr/>
        </p:nvSpPr>
        <p:spPr>
          <a:xfrm>
            <a:off x="3848100" y="5009107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FC6D3-0516-429E-B4AA-3D8417BBBFDE}"/>
              </a:ext>
            </a:extLst>
          </p:cNvPr>
          <p:cNvSpPr txBox="1"/>
          <p:nvPr/>
        </p:nvSpPr>
        <p:spPr>
          <a:xfrm>
            <a:off x="7124700" y="4446031"/>
            <a:ext cx="876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9701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151-EC8B-4F7C-8AF1-EF2C28D5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7696200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DD5B0-D7C4-4B07-BF3E-185FB8ABA203}"/>
              </a:ext>
            </a:extLst>
          </p:cNvPr>
          <p:cNvSpPr txBox="1"/>
          <p:nvPr/>
        </p:nvSpPr>
        <p:spPr>
          <a:xfrm>
            <a:off x="1295400" y="14176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the components of the HURIER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29D54-F624-4799-B68A-229CAED2B8B5}"/>
              </a:ext>
            </a:extLst>
          </p:cNvPr>
          <p:cNvSpPr txBox="1"/>
          <p:nvPr/>
        </p:nvSpPr>
        <p:spPr>
          <a:xfrm>
            <a:off x="4724400" y="3958669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4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8CBA2-4D1F-4DDC-8A9E-B73484278258}"/>
              </a:ext>
            </a:extLst>
          </p:cNvPr>
          <p:cNvSpPr txBox="1"/>
          <p:nvPr/>
        </p:nvSpPr>
        <p:spPr>
          <a:xfrm>
            <a:off x="3848100" y="5009107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FC6D3-0516-429E-B4AA-3D8417BBBFDE}"/>
              </a:ext>
            </a:extLst>
          </p:cNvPr>
          <p:cNvSpPr txBox="1"/>
          <p:nvPr/>
        </p:nvSpPr>
        <p:spPr>
          <a:xfrm>
            <a:off x="7124700" y="4446031"/>
            <a:ext cx="876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35593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151-EC8B-4F7C-8AF1-EF2C28D5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7696200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DD5B0-D7C4-4B07-BF3E-185FB8ABA203}"/>
              </a:ext>
            </a:extLst>
          </p:cNvPr>
          <p:cNvSpPr txBox="1"/>
          <p:nvPr/>
        </p:nvSpPr>
        <p:spPr>
          <a:xfrm>
            <a:off x="1295400" y="14176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the components of the HURIER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8CBA2-4D1F-4DDC-8A9E-B73484278258}"/>
              </a:ext>
            </a:extLst>
          </p:cNvPr>
          <p:cNvSpPr txBox="1"/>
          <p:nvPr/>
        </p:nvSpPr>
        <p:spPr>
          <a:xfrm>
            <a:off x="3848100" y="5009107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5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FC6D3-0516-429E-B4AA-3D8417BBBFDE}"/>
              </a:ext>
            </a:extLst>
          </p:cNvPr>
          <p:cNvSpPr txBox="1"/>
          <p:nvPr/>
        </p:nvSpPr>
        <p:spPr>
          <a:xfrm>
            <a:off x="7124700" y="4446031"/>
            <a:ext cx="876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462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Listening &amp; Cooperating</a:t>
            </a:r>
          </a:p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2438400"/>
            <a:ext cx="7315200" cy="3840163"/>
          </a:xfrm>
        </p:spPr>
        <p:txBody>
          <a:bodyPr>
            <a:normAutofit fontScale="92500"/>
          </a:bodyPr>
          <a:lstStyle/>
          <a:p>
            <a:r>
              <a:rPr lang="en-US" sz="4000" dirty="0">
                <a:hlinkClick r:id="rId2" action="ppaction://hlinksldjump"/>
              </a:rPr>
              <a:t>A1. Listening Skills</a:t>
            </a:r>
            <a:endParaRPr lang="en-US" sz="4000" dirty="0"/>
          </a:p>
          <a:p>
            <a:r>
              <a:rPr lang="en-US" sz="4000" dirty="0">
                <a:hlinkClick r:id="rId3" action="ppaction://hlinksldjump"/>
              </a:rPr>
              <a:t>A2. Communicating with Parents</a:t>
            </a:r>
            <a:endParaRPr lang="en-US" sz="4000" dirty="0"/>
          </a:p>
          <a:p>
            <a:r>
              <a:rPr lang="en-US" sz="4000" dirty="0">
                <a:hlinkClick r:id="rId4" action="ppaction://hlinksldjump"/>
              </a:rPr>
              <a:t>A3. Communicating with Teachers</a:t>
            </a:r>
            <a:endParaRPr lang="en-US" sz="4000" dirty="0"/>
          </a:p>
          <a:p>
            <a:r>
              <a:rPr lang="en-US" sz="4000" dirty="0">
                <a:hlinkClick r:id="rId5" action="ppaction://hlinksldjump"/>
              </a:rPr>
              <a:t>A4. Communicating with Peers</a:t>
            </a:r>
            <a:endParaRPr lang="en-US" sz="4000" dirty="0"/>
          </a:p>
          <a:p>
            <a:r>
              <a:rPr lang="en-US" sz="4000" dirty="0">
                <a:hlinkClick r:id="rId6" action="ppaction://hlinksldjump"/>
              </a:rPr>
              <a:t>A5. Media Literacy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769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151-EC8B-4F7C-8AF1-EF2C28D5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7696200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DD5B0-D7C4-4B07-BF3E-185FB8ABA203}"/>
              </a:ext>
            </a:extLst>
          </p:cNvPr>
          <p:cNvSpPr txBox="1"/>
          <p:nvPr/>
        </p:nvSpPr>
        <p:spPr>
          <a:xfrm>
            <a:off x="1295400" y="14176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the components of the HURIER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FC6D3-0516-429E-B4AA-3D8417BBBFDE}"/>
              </a:ext>
            </a:extLst>
          </p:cNvPr>
          <p:cNvSpPr txBox="1"/>
          <p:nvPr/>
        </p:nvSpPr>
        <p:spPr>
          <a:xfrm>
            <a:off x="7124700" y="4446031"/>
            <a:ext cx="8763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3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151-EC8B-4F7C-8AF1-EF2C28D5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7696200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DDD5B0-D7C4-4B07-BF3E-185FB8ABA203}"/>
              </a:ext>
            </a:extLst>
          </p:cNvPr>
          <p:cNvSpPr txBox="1"/>
          <p:nvPr/>
        </p:nvSpPr>
        <p:spPr>
          <a:xfrm>
            <a:off x="1295400" y="141763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 the components of the HURIER Process</a:t>
            </a:r>
          </a:p>
        </p:txBody>
      </p:sp>
    </p:spTree>
    <p:extLst>
      <p:ext uri="{BB962C8B-B14F-4D97-AF65-F5344CB8AC3E}">
        <p14:creationId xmlns:p14="http://schemas.microsoft.com/office/powerpoint/2010/main" val="77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Communicating with Parents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A2. Know the five steps to communicating effectively with parents.</a:t>
            </a:r>
          </a:p>
        </p:txBody>
      </p:sp>
    </p:spTree>
    <p:extLst>
      <p:ext uri="{BB962C8B-B14F-4D97-AF65-F5344CB8AC3E}">
        <p14:creationId xmlns:p14="http://schemas.microsoft.com/office/powerpoint/2010/main" val="217567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56EA-9139-4B29-8D6C-0F14399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&amp; Cooperating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1F3F-AD82-416A-AEA2-05E3D7D0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/>
              <a:t>Objectives</a:t>
            </a:r>
            <a:endParaRPr lang="en-US" sz="4000" dirty="0"/>
          </a:p>
          <a:p>
            <a:pPr marL="0" indent="0">
              <a:buNone/>
            </a:pPr>
            <a:r>
              <a:rPr lang="en-US" i="1" dirty="0"/>
              <a:t>90% of Unit Cadets are able to effectively listen and communicate with parents, teachers, and peers.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six components to the HURIER model for effective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Know the five steps to communicating effectively with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seven strategies of communicating effectively with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ten rules of communicating effectively with peers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key questions of media literacy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Essential Question</a:t>
            </a:r>
            <a:r>
              <a:rPr lang="en-US" sz="4000" dirty="0"/>
              <a:t>: </a:t>
            </a:r>
            <a:r>
              <a:rPr lang="en-US" sz="4000" dirty="0">
                <a:highlight>
                  <a:srgbClr val="FFFF00"/>
                </a:highlight>
              </a:rPr>
              <a:t>What are the best ways to communicate with parents?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10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/>
          <a:lstStyle/>
          <a:p>
            <a:r>
              <a:rPr lang="en-US" dirty="0"/>
              <a:t>Communicating with Parents</a:t>
            </a:r>
          </a:p>
        </p:txBody>
      </p:sp>
      <p:pic>
        <p:nvPicPr>
          <p:cNvPr id="3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5AA41B7C-69C1-4FB3-BFEE-B2D814342D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69620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Five Steps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Begin to gain their trust and faith in you in the small things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Try to open up to your parents about the things going on in your life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effectLst>
                  <a:outerShdw blurRad="50800" dist="50800" dir="5400000" sx="0" sy="0" algn="ctr">
                    <a:schemeClr val="accent4">
                      <a:lumMod val="75000"/>
                    </a:schemeClr>
                  </a:outerShdw>
                </a:effectLst>
              </a:rPr>
              <a:t>Ask your parents for advice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effectLst>
                  <a:outerShdw blurRad="50800" dist="50800" dir="5400000" sx="0" sy="0" algn="ctr">
                    <a:schemeClr val="accent4">
                      <a:lumMod val="75000"/>
                    </a:schemeClr>
                  </a:outerShdw>
                </a:effectLst>
              </a:rPr>
              <a:t>Be honest with your parents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>
                <a:effectLst>
                  <a:outerShdw blurRad="50800" dist="50800" dir="5400000" sx="0" sy="0" algn="ctr">
                    <a:schemeClr val="accent4">
                      <a:lumMod val="75000"/>
                    </a:schemeClr>
                  </a:outerShdw>
                </a:effectLst>
              </a:rPr>
              <a:t>Remember that your parents have your best interest in 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0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/>
              <a:t>Five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7543800" cy="48307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Begin to gain their trust and faith in you in the small things</a:t>
            </a:r>
          </a:p>
          <a:p>
            <a:pPr marL="914400" lvl="1" indent="-514350"/>
            <a:r>
              <a:rPr lang="en-US" dirty="0"/>
              <a:t>Personal integrity – keep your word</a:t>
            </a:r>
          </a:p>
          <a:p>
            <a:pPr marL="914400" lvl="1" indent="-514350"/>
            <a:r>
              <a:rPr lang="en-US" dirty="0"/>
              <a:t>Dependability – follow through with your 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up about your life</a:t>
            </a:r>
          </a:p>
          <a:p>
            <a:pPr marL="914400" lvl="1" indent="-514350">
              <a:buFont typeface="Calibri" panose="020F0502020204030204" pitchFamily="34" charset="0"/>
              <a:buChar char="‒"/>
            </a:pPr>
            <a:r>
              <a:rPr lang="en-US" dirty="0"/>
              <a:t>General info about your friends and activities</a:t>
            </a:r>
          </a:p>
        </p:txBody>
      </p:sp>
      <p:pic>
        <p:nvPicPr>
          <p:cNvPr id="5" name="Picture 4" descr="A group of people walking on a beach&#10;&#10;Description generated with very high confidence">
            <a:extLst>
              <a:ext uri="{FF2B5EF4-FFF2-40B4-BE49-F238E27FC236}">
                <a16:creationId xmlns:a16="http://schemas.microsoft.com/office/drawing/2014/main" id="{134DC9E1-8304-4ECD-90DE-86F2B8EF1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29000"/>
            <a:ext cx="18288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924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ground, person&#10;&#10;Description generated with very high confidence">
            <a:extLst>
              <a:ext uri="{FF2B5EF4-FFF2-40B4-BE49-F238E27FC236}">
                <a16:creationId xmlns:a16="http://schemas.microsoft.com/office/drawing/2014/main" id="{682207C2-7CE1-4E50-AD06-49D4AEF90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4305"/>
            <a:ext cx="2226212" cy="23502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C0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61368"/>
            <a:ext cx="76200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Ask for advice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Your parents were teenagers once too! Use their hindsight to your advantage</a:t>
            </a:r>
          </a:p>
          <a:p>
            <a:pPr marL="0" indent="0">
              <a:buNone/>
            </a:pPr>
            <a:r>
              <a:rPr lang="en-US" dirty="0"/>
              <a:t>4. Be honest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Lying cuts off communication</a:t>
            </a:r>
          </a:p>
          <a:p>
            <a:pPr marL="0" indent="0">
              <a:buNone/>
            </a:pPr>
            <a:r>
              <a:rPr lang="en-US" dirty="0"/>
              <a:t>5. Remember that they have your best interest in mind</a:t>
            </a:r>
          </a:p>
          <a:p>
            <a:pPr lvl="1">
              <a:buFont typeface="Calibri" panose="020F0502020204030204" pitchFamily="34" charset="0"/>
              <a:buChar char="‒"/>
            </a:pPr>
            <a:r>
              <a:rPr lang="en-US" dirty="0"/>
              <a:t>Your parents are not out to get you!</a:t>
            </a:r>
          </a:p>
        </p:txBody>
      </p:sp>
    </p:spTree>
    <p:extLst>
      <p:ext uri="{BB962C8B-B14F-4D97-AF65-F5344CB8AC3E}">
        <p14:creationId xmlns:p14="http://schemas.microsoft.com/office/powerpoint/2010/main" val="2544941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altLang="en-US" dirty="0"/>
              <a:t>T/F? Lying cuts off communication</a:t>
            </a:r>
          </a:p>
          <a:p>
            <a:pPr marL="514350" indent="-51435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altLang="en-US" dirty="0"/>
              <a:t>Gaining your parents’ trust requires ______________ &amp; _____________.</a:t>
            </a:r>
          </a:p>
          <a:p>
            <a:pPr marL="514350" indent="-514350">
              <a:lnSpc>
                <a:spcPct val="1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altLang="en-US" dirty="0"/>
              <a:t>Name three of the five steps of communicating with parents.</a:t>
            </a:r>
          </a:p>
        </p:txBody>
      </p:sp>
    </p:spTree>
    <p:extLst>
      <p:ext uri="{BB962C8B-B14F-4D97-AF65-F5344CB8AC3E}">
        <p14:creationId xmlns:p14="http://schemas.microsoft.com/office/powerpoint/2010/main" val="267134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Communicating with </a:t>
            </a:r>
            <a:r>
              <a:rPr lang="en-US" dirty="0" err="1">
                <a:hlinkClick r:id="rId2" action="ppaction://hlinksldjump"/>
              </a:rPr>
              <a:t>TEachers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0930" y="4419600"/>
            <a:ext cx="7937269" cy="1500187"/>
          </a:xfrm>
        </p:spPr>
        <p:txBody>
          <a:bodyPr/>
          <a:lstStyle/>
          <a:p>
            <a:r>
              <a:rPr lang="en-US" dirty="0"/>
              <a:t>A3. Know the seven strategies of communicating effectively with teachers</a:t>
            </a:r>
          </a:p>
        </p:txBody>
      </p:sp>
    </p:spTree>
    <p:extLst>
      <p:ext uri="{BB962C8B-B14F-4D97-AF65-F5344CB8AC3E}">
        <p14:creationId xmlns:p14="http://schemas.microsoft.com/office/powerpoint/2010/main" val="1962523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56EA-9139-4B29-8D6C-0F14399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&amp; Cooperating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1F3F-AD82-416A-AEA2-05E3D7D0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/>
              <a:t>Objectives</a:t>
            </a:r>
            <a:endParaRPr lang="en-US" sz="4000" dirty="0"/>
          </a:p>
          <a:p>
            <a:pPr marL="0" indent="0">
              <a:buNone/>
            </a:pPr>
            <a:r>
              <a:rPr lang="en-US" i="1" dirty="0"/>
              <a:t>90% of Unit Cadets are able to effectively listen and communicate with parents, teachers, and peers.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six components to the HURIER model for effective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steps to communicating effectively with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Know the seven strategies of communicating effectively with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ten rules of communicating effectively with peers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key questions of media literacy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Essential Question</a:t>
            </a:r>
            <a:r>
              <a:rPr lang="en-US" sz="4000" dirty="0"/>
              <a:t>: </a:t>
            </a:r>
            <a:r>
              <a:rPr lang="en-US" sz="4000" dirty="0">
                <a:highlight>
                  <a:srgbClr val="FFFF00"/>
                </a:highlight>
              </a:rPr>
              <a:t>What are the ways I can best communicate with my teachers?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8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56EA-9139-4B29-8D6C-0F14399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&amp; Cooperating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1F3F-AD82-416A-AEA2-05E3D7D0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/>
              <a:t>Objectives</a:t>
            </a:r>
            <a:endParaRPr lang="en-US" sz="4000" dirty="0"/>
          </a:p>
          <a:p>
            <a:pPr marL="0" indent="0">
              <a:buNone/>
            </a:pPr>
            <a:r>
              <a:rPr lang="en-US" i="1" dirty="0"/>
              <a:t>90% of Unit Cadets are able to effectively listen and communicate with parents, teachers, and peers.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Know the six components to the HURIER model for effective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steps to communicating effectively with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seven strategies of communicating effectively with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ten rules of communicating effectively with peers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key questions of media literacy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Essential Question</a:t>
            </a:r>
            <a:r>
              <a:rPr lang="en-US" sz="4000" dirty="0"/>
              <a:t>: What are the essential listening skills?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89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Teachers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B93F92-BAF9-4AFF-B1E5-67BA977BE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040" y="1427390"/>
            <a:ext cx="7239000" cy="51559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Seven Strategies</a:t>
            </a:r>
          </a:p>
          <a:p>
            <a:pPr lvl="1"/>
            <a:r>
              <a:rPr lang="en-US" dirty="0"/>
              <a:t>Make eye contact with the teacher as often as possible </a:t>
            </a:r>
          </a:p>
          <a:p>
            <a:pPr lvl="1"/>
            <a:r>
              <a:rPr lang="en-US" dirty="0"/>
              <a:t>Let the teacher know if you are having problems understanding material </a:t>
            </a:r>
          </a:p>
          <a:p>
            <a:pPr lvl="1"/>
            <a:r>
              <a:rPr lang="en-US" dirty="0"/>
              <a:t>Ask questions </a:t>
            </a:r>
            <a:r>
              <a:rPr lang="en-US" i="1" dirty="0"/>
              <a:t>before</a:t>
            </a:r>
            <a:r>
              <a:rPr lang="en-US" dirty="0"/>
              <a:t> assignments are due</a:t>
            </a:r>
          </a:p>
          <a:p>
            <a:pPr lvl="1"/>
            <a:r>
              <a:rPr lang="en-US" dirty="0"/>
              <a:t>Think about your non-verbal communication with the teacher</a:t>
            </a:r>
          </a:p>
          <a:p>
            <a:pPr lvl="1"/>
            <a:r>
              <a:rPr lang="en-US" dirty="0"/>
              <a:t>Admit your mistakes and make </a:t>
            </a:r>
            <a:r>
              <a:rPr lang="en-US" i="1" dirty="0"/>
              <a:t>sincere</a:t>
            </a:r>
            <a:r>
              <a:rPr lang="en-US" dirty="0"/>
              <a:t> apologies</a:t>
            </a:r>
          </a:p>
          <a:p>
            <a:pPr lvl="1"/>
            <a:r>
              <a:rPr lang="en-US" dirty="0"/>
              <a:t>Use “I” statements rather than “you” statements</a:t>
            </a:r>
          </a:p>
          <a:p>
            <a:pPr lvl="1"/>
            <a:r>
              <a:rPr lang="en-US" dirty="0"/>
              <a:t>Be friendly</a:t>
            </a:r>
          </a:p>
        </p:txBody>
      </p:sp>
      <p:pic>
        <p:nvPicPr>
          <p:cNvPr id="7" name="Picture 6" descr="A group of people sitting in a room&#10;&#10;Description generated with very high confidence">
            <a:extLst>
              <a:ext uri="{FF2B5EF4-FFF2-40B4-BE49-F238E27FC236}">
                <a16:creationId xmlns:a16="http://schemas.microsoft.com/office/drawing/2014/main" id="{EFDB155D-3E9C-4296-9F2E-6F4AF472A1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8076"/>
            <a:ext cx="1839351" cy="2514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85414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71D85091-15B7-466F-8E40-075108ADB4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6984"/>
            <a:ext cx="4419600" cy="1858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"/>
            <a:ext cx="7162800" cy="1143000"/>
          </a:xfrm>
        </p:spPr>
        <p:txBody>
          <a:bodyPr/>
          <a:lstStyle/>
          <a:p>
            <a:r>
              <a:rPr lang="en-US" b="1" dirty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Seven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151" y="2133600"/>
            <a:ext cx="7543800" cy="3962400"/>
          </a:xfrm>
        </p:spPr>
        <p:txBody>
          <a:bodyPr/>
          <a:lstStyle/>
          <a:p>
            <a:r>
              <a:rPr lang="en-US" dirty="0"/>
              <a:t>Make eye contact with the teacher as often as possible </a:t>
            </a:r>
          </a:p>
          <a:p>
            <a:pPr lvl="1"/>
            <a:r>
              <a:rPr lang="en-US" dirty="0"/>
              <a:t>Show that you’re paying attention</a:t>
            </a:r>
          </a:p>
          <a:p>
            <a:r>
              <a:rPr lang="en-US" dirty="0"/>
              <a:t>Let the teacher know if you are having problems understanding material </a:t>
            </a:r>
          </a:p>
          <a:p>
            <a:pPr lvl="1"/>
            <a:r>
              <a:rPr lang="en-US" dirty="0"/>
              <a:t>Be specific, so the teacher can pinpoint your struggles and clarify for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63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mountain road&#10;&#10;Description generated with very high confidence">
            <a:extLst>
              <a:ext uri="{FF2B5EF4-FFF2-40B4-BE49-F238E27FC236}">
                <a16:creationId xmlns:a16="http://schemas.microsoft.com/office/drawing/2014/main" id="{9DCAEFF1-764C-46D4-A557-805B1FB7B4D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6454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Ask questions </a:t>
            </a:r>
            <a:r>
              <a:rPr lang="en-US" i="1" dirty="0"/>
              <a:t>before</a:t>
            </a:r>
            <a:r>
              <a:rPr lang="en-US" dirty="0"/>
              <a:t> assignments are due</a:t>
            </a:r>
          </a:p>
          <a:p>
            <a:pPr lvl="1"/>
            <a:r>
              <a:rPr lang="en-US" dirty="0"/>
              <a:t>Give the teacher time to help you!</a:t>
            </a:r>
          </a:p>
          <a:p>
            <a:r>
              <a:rPr lang="en-US" dirty="0"/>
              <a:t>Think about your non-verbal communication with the teacher</a:t>
            </a:r>
          </a:p>
          <a:p>
            <a:pPr lvl="1"/>
            <a:r>
              <a:rPr lang="en-US" dirty="0"/>
              <a:t>Body language and facial expressions are important</a:t>
            </a:r>
          </a:p>
          <a:p>
            <a:r>
              <a:rPr lang="en-US" dirty="0"/>
              <a:t>Admit your mistakes and make </a:t>
            </a:r>
            <a:r>
              <a:rPr lang="en-US" i="1" dirty="0"/>
              <a:t>sincere</a:t>
            </a:r>
            <a:r>
              <a:rPr lang="en-US" dirty="0"/>
              <a:t> apologies</a:t>
            </a:r>
          </a:p>
          <a:p>
            <a:pPr lvl="1"/>
            <a:r>
              <a:rPr lang="en-US" dirty="0"/>
              <a:t>Excuses are a waste of energy, follow through with your promises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61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/>
              <a:t>Use “I” statements rather than “you” statements</a:t>
            </a:r>
          </a:p>
          <a:p>
            <a:pPr lvl="1"/>
            <a:r>
              <a:rPr lang="en-US" dirty="0"/>
              <a:t>Explain, don’t accuse</a:t>
            </a:r>
          </a:p>
          <a:p>
            <a:r>
              <a:rPr lang="en-US" dirty="0"/>
              <a:t>Be friendly</a:t>
            </a:r>
          </a:p>
          <a:p>
            <a:pPr lvl="1"/>
            <a:r>
              <a:rPr lang="en-US" dirty="0"/>
              <a:t>Greet your teacher when you see them, and have a positive attitude about their class</a:t>
            </a:r>
          </a:p>
        </p:txBody>
      </p:sp>
      <p:pic>
        <p:nvPicPr>
          <p:cNvPr id="5" name="Picture 4" descr="A group of people in uniform&#10;&#10;Description generated with very high confidence">
            <a:extLst>
              <a:ext uri="{FF2B5EF4-FFF2-40B4-BE49-F238E27FC236}">
                <a16:creationId xmlns:a16="http://schemas.microsoft.com/office/drawing/2014/main" id="{B1BE8984-A599-4373-9447-D6DB00A8C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25755"/>
          <a:stretch/>
        </p:blipFill>
        <p:spPr>
          <a:xfrm>
            <a:off x="2133600" y="4648200"/>
            <a:ext cx="5105400" cy="1935162"/>
          </a:xfrm>
          <a:prstGeom prst="roundRect">
            <a:avLst>
              <a:gd name="adj" fmla="val 2743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3369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6054"/>
            <a:ext cx="7696200" cy="42973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When should you ask the teacher for help with an assignment?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When you turn it in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US" dirty="0"/>
              <a:t>During the test</a:t>
            </a:r>
          </a:p>
          <a:p>
            <a:pPr marL="914400" lvl="1" indent="-514350"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Before it’s due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at least four ways you should communicate with your teacher.</a:t>
            </a:r>
          </a:p>
        </p:txBody>
      </p:sp>
    </p:spTree>
    <p:extLst>
      <p:ext uri="{BB962C8B-B14F-4D97-AF65-F5344CB8AC3E}">
        <p14:creationId xmlns:p14="http://schemas.microsoft.com/office/powerpoint/2010/main" val="1771295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7162800" cy="11430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prstClr val="black"/>
                </a:solidFill>
                <a:hlinkClick r:id="rId2" action="ppaction://hlinksldjump"/>
              </a:rPr>
              <a:t>Communicating with Peers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B8F2D-56AF-43D3-8C44-B7DA709BDA2C}"/>
              </a:ext>
            </a:extLst>
          </p:cNvPr>
          <p:cNvSpPr txBox="1"/>
          <p:nvPr/>
        </p:nvSpPr>
        <p:spPr>
          <a:xfrm>
            <a:off x="990600" y="5619690"/>
            <a:ext cx="71628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A4. Know the ten rules of communicating effectively with peers </a:t>
            </a:r>
          </a:p>
        </p:txBody>
      </p:sp>
    </p:spTree>
    <p:extLst>
      <p:ext uri="{BB962C8B-B14F-4D97-AF65-F5344CB8AC3E}">
        <p14:creationId xmlns:p14="http://schemas.microsoft.com/office/powerpoint/2010/main" val="1604773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56EA-9139-4B29-8D6C-0F14399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&amp; Cooperating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1F3F-AD82-416A-AEA2-05E3D7D0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/>
              <a:t>Objectives</a:t>
            </a:r>
            <a:endParaRPr lang="en-US" sz="4000" dirty="0"/>
          </a:p>
          <a:p>
            <a:pPr marL="0" indent="0">
              <a:buNone/>
            </a:pPr>
            <a:r>
              <a:rPr lang="en-US" i="1" dirty="0"/>
              <a:t>90% of Unit Cadets are able to effectively listen and communicate with parents, teachers, and peers.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six components to the HURIER model for effective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steps to communicating effectively with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seven strategies of communicating effectively with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Know the ten rules of communicating effectively with peers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key questions of media literacy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Essential Question</a:t>
            </a:r>
            <a:r>
              <a:rPr lang="en-US" sz="4000" dirty="0"/>
              <a:t>: </a:t>
            </a:r>
            <a:r>
              <a:rPr lang="en-US" sz="4000" dirty="0">
                <a:highlight>
                  <a:srgbClr val="FFFF00"/>
                </a:highlight>
              </a:rPr>
              <a:t>How can I best communicate with my peers?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0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9095"/>
            <a:ext cx="7162800" cy="1143000"/>
          </a:xfrm>
        </p:spPr>
        <p:txBody>
          <a:bodyPr/>
          <a:lstStyle/>
          <a:p>
            <a:r>
              <a:rPr lang="en-US" dirty="0"/>
              <a:t>Communicating with Peers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4838"/>
            <a:ext cx="8153400" cy="49831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Ten Rules</a:t>
            </a:r>
          </a:p>
          <a:p>
            <a:pPr marL="457200" lvl="1" indent="0">
              <a:buNone/>
            </a:pPr>
            <a:r>
              <a:rPr lang="en-US" dirty="0"/>
              <a:t>1.	Understand your communication style</a:t>
            </a:r>
          </a:p>
          <a:p>
            <a:pPr marL="457200" lvl="1" indent="0">
              <a:buNone/>
            </a:pPr>
            <a:r>
              <a:rPr lang="en-US" dirty="0"/>
              <a:t>2.	Reflect on how others react to your communications</a:t>
            </a:r>
          </a:p>
          <a:p>
            <a:pPr marL="457200" lvl="1" indent="0">
              <a:buNone/>
            </a:pPr>
            <a:r>
              <a:rPr lang="en-US" dirty="0"/>
              <a:t>3.	Share the best way for others to communicate with you</a:t>
            </a:r>
          </a:p>
          <a:p>
            <a:pPr marL="457200" lvl="1" indent="0">
              <a:buNone/>
            </a:pPr>
            <a:r>
              <a:rPr lang="en-US" dirty="0"/>
              <a:t>4.	Communicate on the other person’s channel</a:t>
            </a:r>
          </a:p>
          <a:p>
            <a:pPr marL="457200" lvl="1" indent="0">
              <a:buNone/>
            </a:pPr>
            <a:r>
              <a:rPr lang="en-US" dirty="0"/>
              <a:t>5.	Learn how stress impacts communications</a:t>
            </a:r>
          </a:p>
          <a:p>
            <a:pPr marL="457200" lvl="1" indent="0">
              <a:buNone/>
            </a:pPr>
            <a:r>
              <a:rPr lang="en-US" dirty="0"/>
              <a:t>6.	Deliver messages at the right moments</a:t>
            </a:r>
          </a:p>
          <a:p>
            <a:pPr marL="457200" lvl="1" indent="0">
              <a:buNone/>
            </a:pPr>
            <a:r>
              <a:rPr lang="en-US" dirty="0"/>
              <a:t>7.	Use the proper tools</a:t>
            </a:r>
          </a:p>
          <a:p>
            <a:pPr marL="457200" lvl="1" indent="0">
              <a:buNone/>
            </a:pPr>
            <a:r>
              <a:rPr lang="en-US" dirty="0"/>
              <a:t>8.	Recognize others in a way that makes them feel good</a:t>
            </a:r>
          </a:p>
          <a:p>
            <a:pPr marL="457200" lvl="1" indent="0">
              <a:buNone/>
            </a:pPr>
            <a:r>
              <a:rPr lang="en-US" dirty="0"/>
              <a:t>9.	Be empathetic</a:t>
            </a:r>
          </a:p>
          <a:p>
            <a:pPr marL="457200" lvl="1" indent="0">
              <a:buNone/>
            </a:pPr>
            <a:r>
              <a:rPr lang="en-US" dirty="0"/>
              <a:t>10.	 If the communication falters, don’t let it fester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62E01-AB77-4459-A357-67BE9042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61" y="1149351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7162800" cy="51657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Understand your communication style</a:t>
            </a:r>
          </a:p>
          <a:p>
            <a:pPr marL="914400" lvl="1" indent="-514350"/>
            <a:r>
              <a:rPr lang="en-US" dirty="0"/>
              <a:t>Know yourself and understand your personal approach to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Reflect on how others react to your communications</a:t>
            </a:r>
          </a:p>
          <a:p>
            <a:pPr marL="914400" lvl="1" indent="-514350"/>
            <a:r>
              <a:rPr lang="en-US" dirty="0"/>
              <a:t>Think about conversational successes and failures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 the best way for others to communicate with you</a:t>
            </a:r>
          </a:p>
          <a:p>
            <a:pPr marL="914400" lvl="1" indent="-514350"/>
            <a:r>
              <a:rPr lang="en-US" dirty="0"/>
              <a:t>Help others communicate with you and avoid misunderstandings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F3786-9901-4B0E-9E96-FFE4A466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981200"/>
            <a:ext cx="18745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3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8153400" cy="5165724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4"/>
            </a:pPr>
            <a:r>
              <a:rPr lang="en-US" dirty="0"/>
              <a:t>Communicate on the other person’s channel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/>
              <a:t>Understand and utilize their personal communication style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Learn how stress impacts communications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/>
              <a:t>Stress creates problems with message delivery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dirty="0"/>
              <a:t>Deliver messages at the right moments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/>
              <a:t>Pay attention to how the people around you receive information</a:t>
            </a:r>
          </a:p>
          <a:p>
            <a:pPr marL="914400" lvl="1" indent="-514350"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 descr="A group of people sitting in front of a building&#10;&#10;Description generated with very high confidence">
            <a:extLst>
              <a:ext uri="{FF2B5EF4-FFF2-40B4-BE49-F238E27FC236}">
                <a16:creationId xmlns:a16="http://schemas.microsoft.com/office/drawing/2014/main" id="{B322646B-9D7D-4D41-B217-1B37B4142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25400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187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LISTENING 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A1. Know the six components to the HURIER model for effective listening</a:t>
            </a:r>
          </a:p>
        </p:txBody>
      </p:sp>
    </p:spTree>
    <p:extLst>
      <p:ext uri="{BB962C8B-B14F-4D97-AF65-F5344CB8AC3E}">
        <p14:creationId xmlns:p14="http://schemas.microsoft.com/office/powerpoint/2010/main" val="1099224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F3D6-1B0B-4921-95E3-3037A57A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F1639-CB76-4E99-9F4D-68DDB389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17638"/>
            <a:ext cx="7696200" cy="51657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Use the proper tools</a:t>
            </a:r>
          </a:p>
          <a:p>
            <a:pPr marL="914400" lvl="1" indent="-514350"/>
            <a:r>
              <a:rPr lang="en-US" dirty="0"/>
              <a:t>Email, phone, meetings, etc.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Recognize others in a way that makes them feel good</a:t>
            </a:r>
          </a:p>
          <a:p>
            <a:pPr marL="914400" lvl="1" indent="-514350"/>
            <a:r>
              <a:rPr lang="en-US" dirty="0"/>
              <a:t>Congratulate peers for personal achievement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Be empathetic</a:t>
            </a:r>
          </a:p>
          <a:p>
            <a:pPr marL="914400" lvl="1" indent="-514350"/>
            <a:r>
              <a:rPr lang="en-US" dirty="0"/>
              <a:t>Put yourself in their shoes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dirty="0"/>
              <a:t> If the communication falters, don’t let it fester</a:t>
            </a:r>
          </a:p>
          <a:p>
            <a:pPr marL="914400" lvl="1" indent="-514350"/>
            <a:r>
              <a:rPr lang="en-US" dirty="0"/>
              <a:t>Admit and fix your miscommunications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</p:txBody>
      </p:sp>
      <p:pic>
        <p:nvPicPr>
          <p:cNvPr id="5" name="Picture 4" descr="A group of people standing around a plane&#10;&#10;Description generated with high confidence">
            <a:extLst>
              <a:ext uri="{FF2B5EF4-FFF2-40B4-BE49-F238E27FC236}">
                <a16:creationId xmlns:a16="http://schemas.microsoft.com/office/drawing/2014/main" id="{E81DCFA0-4565-48F1-A9CC-D626DEC02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20671" r="23332" b="26666"/>
          <a:stretch/>
        </p:blipFill>
        <p:spPr>
          <a:xfrm>
            <a:off x="6400800" y="30480"/>
            <a:ext cx="2286000" cy="2445543"/>
          </a:xfrm>
          <a:prstGeom prst="rect">
            <a:avLst/>
          </a:prstGeom>
          <a:effectLst>
            <a:glow rad="190500">
              <a:schemeClr val="accent4">
                <a:alpha val="40000"/>
              </a:schemeClr>
            </a:glo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8448830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on Learning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52596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Name three of the ten rules for communicating with peers.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is it important to understand your personal communication style?</a:t>
            </a:r>
          </a:p>
        </p:txBody>
      </p:sp>
    </p:spTree>
    <p:extLst>
      <p:ext uri="{BB962C8B-B14F-4D97-AF65-F5344CB8AC3E}">
        <p14:creationId xmlns:p14="http://schemas.microsoft.com/office/powerpoint/2010/main" val="742708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7162800" cy="11430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prstClr val="black"/>
                </a:solidFill>
                <a:hlinkClick r:id="rId2" action="ppaction://hlinksldjump"/>
              </a:rPr>
              <a:t>Media literacy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B8F2D-56AF-43D3-8C44-B7DA709BDA2C}"/>
              </a:ext>
            </a:extLst>
          </p:cNvPr>
          <p:cNvSpPr txBox="1"/>
          <p:nvPr/>
        </p:nvSpPr>
        <p:spPr>
          <a:xfrm>
            <a:off x="990600" y="5619690"/>
            <a:ext cx="71628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A5. Know the five key questions of media literacy</a:t>
            </a:r>
          </a:p>
        </p:txBody>
      </p:sp>
    </p:spTree>
    <p:extLst>
      <p:ext uri="{BB962C8B-B14F-4D97-AF65-F5344CB8AC3E}">
        <p14:creationId xmlns:p14="http://schemas.microsoft.com/office/powerpoint/2010/main" val="1360535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56EA-9139-4B29-8D6C-0F14399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&amp; Cooperating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1F3F-AD82-416A-AEA2-05E3D7D0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/>
              <a:t>Objectives</a:t>
            </a:r>
            <a:endParaRPr lang="en-US" sz="4000" dirty="0"/>
          </a:p>
          <a:p>
            <a:pPr marL="0" indent="0">
              <a:buNone/>
            </a:pPr>
            <a:r>
              <a:rPr lang="en-US" i="1" dirty="0"/>
              <a:t>90% of Unit Cadets are able to effectively listen and communicate with parents, teachers, and peers.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six components to the HURIER model for effective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steps to communicating effectively with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seven strategies of communicating effectively with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ten rules of communicating effectively with peers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Know the five key questions of media literacy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Essential Question</a:t>
            </a:r>
            <a:r>
              <a:rPr lang="en-US" sz="4000" dirty="0"/>
              <a:t>: </a:t>
            </a:r>
            <a:r>
              <a:rPr lang="en-US" sz="4000" dirty="0">
                <a:highlight>
                  <a:srgbClr val="FFFF00"/>
                </a:highlight>
              </a:rPr>
              <a:t>How do I understand the meaning of a media message?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65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F438-C19B-49D2-B6B7-E1075AEB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Literacy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95102-AC98-4FCD-A24E-E5ACD19E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involves all communication media</a:t>
            </a:r>
          </a:p>
          <a:p>
            <a:r>
              <a:rPr lang="en-US" dirty="0"/>
              <a:t>enables an understanding of the communication media used in society</a:t>
            </a:r>
          </a:p>
          <a:p>
            <a:r>
              <a:rPr lang="en-US" dirty="0"/>
              <a:t>ensures that people learn how to:</a:t>
            </a:r>
          </a:p>
          <a:p>
            <a:pPr lvl="1"/>
            <a:r>
              <a:rPr lang="en-US" dirty="0"/>
              <a:t>Analyze</a:t>
            </a:r>
          </a:p>
          <a:p>
            <a:pPr lvl="1"/>
            <a:r>
              <a:rPr lang="en-US" dirty="0"/>
              <a:t>identify the sources</a:t>
            </a:r>
          </a:p>
          <a:p>
            <a:pPr lvl="1"/>
            <a:r>
              <a:rPr lang="en-US" dirty="0"/>
              <a:t>interpret the messages and values</a:t>
            </a:r>
          </a:p>
          <a:p>
            <a:pPr lvl="1"/>
            <a:r>
              <a:rPr lang="en-US" dirty="0"/>
              <a:t>select appropriate media for communicating their own messages </a:t>
            </a:r>
          </a:p>
          <a:p>
            <a:pPr lvl="1"/>
            <a:r>
              <a:rPr lang="en-US" dirty="0"/>
              <a:t>gain or demand access to media (UNESCO, 1999, p.273-274 </a:t>
            </a:r>
            <a:r>
              <a:rPr lang="en-US" dirty="0" err="1"/>
              <a:t>ctd</a:t>
            </a:r>
            <a:r>
              <a:rPr lang="en-US" dirty="0"/>
              <a:t>. in </a:t>
            </a:r>
            <a:r>
              <a:rPr lang="en-US" dirty="0" err="1"/>
              <a:t>Fedorov</a:t>
            </a:r>
            <a:r>
              <a:rPr lang="en-US" dirty="0"/>
              <a:t>, 2015).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88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4061-EF85-450A-B039-E3FDEDDA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A02DA-211E-4A23-95B6-B3E476056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983162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“Who created this message?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creative techniques are used to attract my attention?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might different people understand this message differently than me?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values, lifestyles and points of view are represented in, or omitted from, this message?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Why is this message being sent?” (Five Key Questions of Media Literacy).</a:t>
            </a:r>
          </a:p>
        </p:txBody>
      </p:sp>
      <p:pic>
        <p:nvPicPr>
          <p:cNvPr id="5" name="Picture 4" descr="A group of people sitting at a table with a computer&#10;&#10;Description generated with very high confidence">
            <a:extLst>
              <a:ext uri="{FF2B5EF4-FFF2-40B4-BE49-F238E27FC236}">
                <a16:creationId xmlns:a16="http://schemas.microsoft.com/office/drawing/2014/main" id="{5F58C70F-09E0-4E65-88B1-9112A6BD5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6200"/>
            <a:ext cx="226695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4276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A73E9DC5-5F42-433E-B4FB-76ED3912E8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6" b="15000"/>
          <a:stretch/>
        </p:blipFill>
        <p:spPr>
          <a:xfrm>
            <a:off x="990600" y="1600200"/>
            <a:ext cx="7772400" cy="498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398D1-C172-4459-A43D-3616D20E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5AD99-F45F-43BA-9000-8863DD30E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51054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Who created this message?</a:t>
            </a:r>
          </a:p>
          <a:p>
            <a:pPr marL="914400" lvl="1" indent="-514350"/>
            <a:r>
              <a:rPr lang="en-US" sz="3200" dirty="0"/>
              <a:t>All messages are ‘constructed.’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What creative techniques are used to attract my attention?</a:t>
            </a:r>
          </a:p>
          <a:p>
            <a:pPr marL="914400" lvl="1" indent="-514350"/>
            <a:r>
              <a:rPr lang="en-US" sz="3200" dirty="0"/>
              <a:t>Media messages are constructed using a creative language with its own rules.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How might different people understand this message differently than me?</a:t>
            </a:r>
          </a:p>
          <a:p>
            <a:pPr marL="914400" lvl="1" indent="-514350"/>
            <a:r>
              <a:rPr lang="en-US" sz="3200" dirty="0"/>
              <a:t>Different people experience the same media message differently.</a:t>
            </a:r>
          </a:p>
        </p:txBody>
      </p:sp>
    </p:spTree>
    <p:extLst>
      <p:ext uri="{BB962C8B-B14F-4D97-AF65-F5344CB8AC3E}">
        <p14:creationId xmlns:p14="http://schemas.microsoft.com/office/powerpoint/2010/main" val="3148844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E090-E0C2-43B5-8FBC-01D6F88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818C-D869-4CF1-A5F4-1F0F889E8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4983162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3600" dirty="0"/>
              <a:t>What values, lifestyles and points of view are represented in, or omitted from, this message?</a:t>
            </a:r>
          </a:p>
          <a:p>
            <a:pPr marL="914400" lvl="1" indent="-514350"/>
            <a:r>
              <a:rPr lang="en-US" sz="3200" dirty="0"/>
              <a:t>Media have embedded values and points of view.</a:t>
            </a:r>
          </a:p>
          <a:p>
            <a:pPr marL="514350" lvl="0" indent="-514350">
              <a:buFont typeface="+mj-lt"/>
              <a:buAutoNum type="arabicPeriod" startAt="4"/>
            </a:pPr>
            <a:r>
              <a:rPr lang="en-US" sz="3600" dirty="0"/>
              <a:t>Why is this message being sent?</a:t>
            </a:r>
          </a:p>
          <a:p>
            <a:pPr marL="914400" lvl="1" indent="-514350"/>
            <a:r>
              <a:rPr lang="en-US" sz="3200" dirty="0"/>
              <a:t>Most media messages are organized to gain profit and/or power.</a:t>
            </a:r>
          </a:p>
        </p:txBody>
      </p:sp>
    </p:spTree>
    <p:extLst>
      <p:ext uri="{BB962C8B-B14F-4D97-AF65-F5344CB8AC3E}">
        <p14:creationId xmlns:p14="http://schemas.microsoft.com/office/powerpoint/2010/main" val="132749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9046-9509-4C0E-9AA6-94DEBFB5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130F-6BEA-4D9F-A536-EC26A584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T/F?: Different people experience the same media message differently.</a:t>
            </a:r>
          </a:p>
          <a:p>
            <a:pPr marL="0" indent="0">
              <a:buNone/>
            </a:pPr>
            <a:endParaRPr lang="en-US" sz="36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600" dirty="0"/>
              <a:t>What is one key question of media literacy?</a:t>
            </a:r>
          </a:p>
        </p:txBody>
      </p:sp>
    </p:spTree>
    <p:extLst>
      <p:ext uri="{BB962C8B-B14F-4D97-AF65-F5344CB8AC3E}">
        <p14:creationId xmlns:p14="http://schemas.microsoft.com/office/powerpoint/2010/main" val="90682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Listening Skills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417638"/>
            <a:ext cx="7620000" cy="4419600"/>
          </a:xfrm>
        </p:spPr>
        <p:txBody>
          <a:bodyPr>
            <a:normAutofit/>
          </a:bodyPr>
          <a:lstStyle/>
          <a:p>
            <a:r>
              <a:rPr lang="en-US" altLang="en-US" dirty="0"/>
              <a:t>Listening is not just hearing</a:t>
            </a:r>
          </a:p>
          <a:p>
            <a:pPr lvl="1"/>
            <a:r>
              <a:rPr lang="en-US" altLang="en-US" dirty="0"/>
              <a:t>Involves receiving, assessing, and analyzing communications</a:t>
            </a:r>
          </a:p>
          <a:p>
            <a:r>
              <a:rPr lang="en-US" altLang="en-US" dirty="0"/>
              <a:t>Affects daily life and performance</a:t>
            </a:r>
          </a:p>
          <a:p>
            <a:pPr lvl="1"/>
            <a:r>
              <a:rPr lang="en-US" altLang="en-US" dirty="0"/>
              <a:t>Interacting with society</a:t>
            </a:r>
          </a:p>
          <a:p>
            <a:pPr lvl="1"/>
            <a:r>
              <a:rPr lang="en-US" altLang="en-US" dirty="0"/>
              <a:t>Listening to instruction</a:t>
            </a:r>
          </a:p>
          <a:p>
            <a:pPr lvl="1"/>
            <a:r>
              <a:rPr lang="en-US" altLang="en-US" dirty="0"/>
              <a:t>Receiving and retaining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BEEDC-E869-4334-B28C-33F451A8E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1"/>
            <a:ext cx="2017643" cy="32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7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56EA-9139-4B29-8D6C-0F143990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&amp; Cooperating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1F3F-AD82-416A-AEA2-05E3D7D0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u="sng" dirty="0"/>
              <a:t>Objectives</a:t>
            </a:r>
            <a:endParaRPr lang="en-US" sz="4000" dirty="0"/>
          </a:p>
          <a:p>
            <a:pPr marL="0" indent="0">
              <a:buNone/>
            </a:pPr>
            <a:r>
              <a:rPr lang="en-US" i="1" dirty="0"/>
              <a:t>90% of Unit Cadets are able to effectively listen and communicate with parents, teachers, and peers.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six components to the HURIER model for effective listening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steps to communicating effectively with parents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seven strategies of communicating effectively with teachers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ten rules of communicating effectively with peers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the five key questions of media literacy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Essential Question</a:t>
            </a:r>
            <a:r>
              <a:rPr lang="en-US" sz="4000" dirty="0"/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1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HURIER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620000" cy="40687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Six components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Hearing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Understanding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Remembering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Interpreting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Evaluating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Responding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0C030-A7BE-494C-B361-4080741F6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05824"/>
            <a:ext cx="4078357" cy="29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AC6B3-0644-4483-897E-0B4DCB05E5BB}"/>
              </a:ext>
            </a:extLst>
          </p:cNvPr>
          <p:cNvSpPr txBox="1"/>
          <p:nvPr/>
        </p:nvSpPr>
        <p:spPr>
          <a:xfrm>
            <a:off x="609600" y="1767006"/>
            <a:ext cx="7543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Receiving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Discrimination between sounds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/>
              <a:t>Focus &amp; Concentration on information</a:t>
            </a:r>
          </a:p>
          <a:p>
            <a:endParaRPr lang="en-US"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C8D3B-306E-4CB6-8D6A-721371CB2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4392067"/>
            <a:ext cx="4191000" cy="217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Understanding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17639"/>
            <a:ext cx="7162800" cy="3840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400" dirty="0"/>
              <a:t>Listening Comprehension</a:t>
            </a:r>
          </a:p>
          <a:p>
            <a:pPr>
              <a:lnSpc>
                <a:spcPct val="90000"/>
              </a:lnSpc>
            </a:pPr>
            <a:r>
              <a:rPr lang="en-US" altLang="en-US" sz="4400" dirty="0"/>
              <a:t>Grasping informational points</a:t>
            </a:r>
          </a:p>
          <a:p>
            <a:pPr>
              <a:lnSpc>
                <a:spcPct val="90000"/>
              </a:lnSpc>
            </a:pPr>
            <a:r>
              <a:rPr lang="en-US" altLang="en-US" sz="4400" dirty="0"/>
              <a:t>“Setting the stage” for the rest of the interaction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066D2-8227-4290-8A4E-2AD6256B8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748404"/>
            <a:ext cx="4800600" cy="18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12170</TotalTime>
  <Words>1760</Words>
  <Application>Microsoft Office PowerPoint</Application>
  <PresentationFormat>On-screen Show (4:3)</PresentationFormat>
  <Paragraphs>311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California Cadet Corps Curriculum on Communications</vt:lpstr>
      <vt:lpstr>PowerPoint Presentation</vt:lpstr>
      <vt:lpstr>Listening &amp; Cooperating</vt:lpstr>
      <vt:lpstr>LISTENING SKILLS</vt:lpstr>
      <vt:lpstr>Listening Skills</vt:lpstr>
      <vt:lpstr>Listening &amp; Cooperating</vt:lpstr>
      <vt:lpstr>The HURIER model</vt:lpstr>
      <vt:lpstr>Hearing</vt:lpstr>
      <vt:lpstr>Understanding</vt:lpstr>
      <vt:lpstr>Remembering</vt:lpstr>
      <vt:lpstr>Interpreting</vt:lpstr>
      <vt:lpstr>Evaluating</vt:lpstr>
      <vt:lpstr>Responding</vt:lpstr>
      <vt:lpstr>Self-Assessment</vt:lpstr>
      <vt:lpstr>Check on Learning</vt:lpstr>
      <vt:lpstr>Check on Learning</vt:lpstr>
      <vt:lpstr>Check on Learning</vt:lpstr>
      <vt:lpstr>Check on Learning</vt:lpstr>
      <vt:lpstr>Check on Learning</vt:lpstr>
      <vt:lpstr>Check on Learning</vt:lpstr>
      <vt:lpstr>Check on Learning</vt:lpstr>
      <vt:lpstr>Communicating with Parents</vt:lpstr>
      <vt:lpstr>Listening &amp; Cooperating</vt:lpstr>
      <vt:lpstr>Communicating with Parents</vt:lpstr>
      <vt:lpstr>Five Steps</vt:lpstr>
      <vt:lpstr>Five Steps</vt:lpstr>
      <vt:lpstr>Check on Learning</vt:lpstr>
      <vt:lpstr>Communicating with TEachers</vt:lpstr>
      <vt:lpstr>Listening &amp; Cooperating</vt:lpstr>
      <vt:lpstr>Communicating with Teachers</vt:lpstr>
      <vt:lpstr>Seven Strategies</vt:lpstr>
      <vt:lpstr>Seven Strategies</vt:lpstr>
      <vt:lpstr>Seven Strategies</vt:lpstr>
      <vt:lpstr>Check on Learning</vt:lpstr>
      <vt:lpstr>Communicating with Peers</vt:lpstr>
      <vt:lpstr>Listening &amp; Cooperating</vt:lpstr>
      <vt:lpstr>Communicating with Peers</vt:lpstr>
      <vt:lpstr>Ten Rules</vt:lpstr>
      <vt:lpstr>Ten Rules</vt:lpstr>
      <vt:lpstr>Ten Rules</vt:lpstr>
      <vt:lpstr>Check on Learning</vt:lpstr>
      <vt:lpstr>Media literacy</vt:lpstr>
      <vt:lpstr>Listening &amp; Cooperating</vt:lpstr>
      <vt:lpstr>Media Literacy defined</vt:lpstr>
      <vt:lpstr>Five Key Questions</vt:lpstr>
      <vt:lpstr>Five Key Questions</vt:lpstr>
      <vt:lpstr>Five Key Questions</vt:lpstr>
      <vt:lpstr>Check on Learning</vt:lpstr>
    </vt:vector>
  </TitlesOfParts>
  <Company>California National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</dc:creator>
  <cp:lastModifiedBy>Rene Kelley</cp:lastModifiedBy>
  <cp:revision>351</cp:revision>
  <dcterms:created xsi:type="dcterms:W3CDTF">2017-01-16T19:23:23Z</dcterms:created>
  <dcterms:modified xsi:type="dcterms:W3CDTF">2019-02-20T00:24:02Z</dcterms:modified>
</cp:coreProperties>
</file>