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3"/>
  </p:notesMasterIdLst>
  <p:handoutMasterIdLst>
    <p:handoutMasterId r:id="rId134"/>
  </p:handoutMasterIdLst>
  <p:sldIdLst>
    <p:sldId id="1800" r:id="rId5"/>
    <p:sldId id="299" r:id="rId6"/>
    <p:sldId id="1836" r:id="rId7"/>
    <p:sldId id="1837" r:id="rId8"/>
    <p:sldId id="320" r:id="rId9"/>
    <p:sldId id="532" r:id="rId10"/>
    <p:sldId id="1802" r:id="rId11"/>
    <p:sldId id="1839" r:id="rId12"/>
    <p:sldId id="1840" r:id="rId13"/>
    <p:sldId id="1841" r:id="rId14"/>
    <p:sldId id="1842" r:id="rId15"/>
    <p:sldId id="1920" r:id="rId16"/>
    <p:sldId id="1843" r:id="rId17"/>
    <p:sldId id="1844" r:id="rId18"/>
    <p:sldId id="1845" r:id="rId19"/>
    <p:sldId id="1838" r:id="rId20"/>
    <p:sldId id="1846" r:id="rId21"/>
    <p:sldId id="1847" r:id="rId22"/>
    <p:sldId id="1848" r:id="rId23"/>
    <p:sldId id="1903" r:id="rId24"/>
    <p:sldId id="1851" r:id="rId25"/>
    <p:sldId id="1849" r:id="rId26"/>
    <p:sldId id="1803" r:id="rId27"/>
    <p:sldId id="1804" r:id="rId28"/>
    <p:sldId id="1904" r:id="rId29"/>
    <p:sldId id="1852" r:id="rId30"/>
    <p:sldId id="1850" r:id="rId31"/>
    <p:sldId id="1805" r:id="rId32"/>
    <p:sldId id="1921" r:id="rId33"/>
    <p:sldId id="1806" r:id="rId34"/>
    <p:sldId id="1853" r:id="rId35"/>
    <p:sldId id="1854" r:id="rId36"/>
    <p:sldId id="1905" r:id="rId37"/>
    <p:sldId id="1923" r:id="rId38"/>
    <p:sldId id="1875" r:id="rId39"/>
    <p:sldId id="1876" r:id="rId40"/>
    <p:sldId id="1809" r:id="rId41"/>
    <p:sldId id="1807" r:id="rId42"/>
    <p:sldId id="1855" r:id="rId43"/>
    <p:sldId id="1856" r:id="rId44"/>
    <p:sldId id="1906" r:id="rId45"/>
    <p:sldId id="1877" r:id="rId46"/>
    <p:sldId id="1878" r:id="rId47"/>
    <p:sldId id="1820" r:id="rId48"/>
    <p:sldId id="1810" r:id="rId49"/>
    <p:sldId id="1857" r:id="rId50"/>
    <p:sldId id="1858" r:id="rId51"/>
    <p:sldId id="1859" r:id="rId52"/>
    <p:sldId id="1907" r:id="rId53"/>
    <p:sldId id="1922" r:id="rId54"/>
    <p:sldId id="1879" r:id="rId55"/>
    <p:sldId id="1880" r:id="rId56"/>
    <p:sldId id="1811" r:id="rId57"/>
    <p:sldId id="1812" r:id="rId58"/>
    <p:sldId id="1860" r:id="rId59"/>
    <p:sldId id="1908" r:id="rId60"/>
    <p:sldId id="1881" r:id="rId61"/>
    <p:sldId id="1884" r:id="rId62"/>
    <p:sldId id="1813" r:id="rId63"/>
    <p:sldId id="1814" r:id="rId64"/>
    <p:sldId id="1909" r:id="rId65"/>
    <p:sldId id="1883" r:id="rId66"/>
    <p:sldId id="1882" r:id="rId67"/>
    <p:sldId id="1815" r:id="rId68"/>
    <p:sldId id="1816" r:id="rId69"/>
    <p:sldId id="1910" r:id="rId70"/>
    <p:sldId id="1924" r:id="rId71"/>
    <p:sldId id="1885" r:id="rId72"/>
    <p:sldId id="1886" r:id="rId73"/>
    <p:sldId id="1817" r:id="rId74"/>
    <p:sldId id="1818" r:id="rId75"/>
    <p:sldId id="1861" r:id="rId76"/>
    <p:sldId id="1911" r:id="rId77"/>
    <p:sldId id="1887" r:id="rId78"/>
    <p:sldId id="1888" r:id="rId79"/>
    <p:sldId id="1819" r:id="rId80"/>
    <p:sldId id="1808" r:id="rId81"/>
    <p:sldId id="1912" r:id="rId82"/>
    <p:sldId id="1889" r:id="rId83"/>
    <p:sldId id="1890" r:id="rId84"/>
    <p:sldId id="1821" r:id="rId85"/>
    <p:sldId id="1822" r:id="rId86"/>
    <p:sldId id="1862" r:id="rId87"/>
    <p:sldId id="1913" r:id="rId88"/>
    <p:sldId id="1891" r:id="rId89"/>
    <p:sldId id="1892" r:id="rId90"/>
    <p:sldId id="1823" r:id="rId91"/>
    <p:sldId id="1824" r:id="rId92"/>
    <p:sldId id="1863" r:id="rId93"/>
    <p:sldId id="1914" r:id="rId94"/>
    <p:sldId id="1893" r:id="rId95"/>
    <p:sldId id="1894" r:id="rId96"/>
    <p:sldId id="1825" r:id="rId97"/>
    <p:sldId id="1826" r:id="rId98"/>
    <p:sldId id="1864" r:id="rId99"/>
    <p:sldId id="1865" r:id="rId100"/>
    <p:sldId id="1915" r:id="rId101"/>
    <p:sldId id="1895" r:id="rId102"/>
    <p:sldId id="1896" r:id="rId103"/>
    <p:sldId id="1827" r:id="rId104"/>
    <p:sldId id="1828" r:id="rId105"/>
    <p:sldId id="1866" r:id="rId106"/>
    <p:sldId id="1916" r:id="rId107"/>
    <p:sldId id="1925" r:id="rId108"/>
    <p:sldId id="1926" r:id="rId109"/>
    <p:sldId id="1897" r:id="rId110"/>
    <p:sldId id="1898" r:id="rId111"/>
    <p:sldId id="1829" r:id="rId112"/>
    <p:sldId id="1830" r:id="rId113"/>
    <p:sldId id="1867" r:id="rId114"/>
    <p:sldId id="1868" r:id="rId115"/>
    <p:sldId id="1869" r:id="rId116"/>
    <p:sldId id="1917" r:id="rId117"/>
    <p:sldId id="1899" r:id="rId118"/>
    <p:sldId id="1900" r:id="rId119"/>
    <p:sldId id="1831" r:id="rId120"/>
    <p:sldId id="1832" r:id="rId121"/>
    <p:sldId id="1870" r:id="rId122"/>
    <p:sldId id="1871" r:id="rId123"/>
    <p:sldId id="1918" r:id="rId124"/>
    <p:sldId id="1901" r:id="rId125"/>
    <p:sldId id="1902" r:id="rId126"/>
    <p:sldId id="1834" r:id="rId127"/>
    <p:sldId id="1833" r:id="rId128"/>
    <p:sldId id="1872" r:id="rId129"/>
    <p:sldId id="1873" r:id="rId130"/>
    <p:sldId id="1919" r:id="rId131"/>
    <p:sldId id="1874" r:id="rId132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01"/>
    <a:srgbClr val="FFCC00"/>
    <a:srgbClr val="BFB550"/>
    <a:srgbClr val="BBB24F"/>
    <a:srgbClr val="FFF1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189" autoAdjust="0"/>
    <p:restoredTop sz="89946" autoAdjust="0"/>
  </p:normalViewPr>
  <p:slideViewPr>
    <p:cSldViewPr>
      <p:cViewPr varScale="1">
        <p:scale>
          <a:sx n="65" d="100"/>
          <a:sy n="65" d="100"/>
        </p:scale>
        <p:origin x="60" y="13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notesMaster" Target="notesMasters/notesMaster1.xml"/><Relationship Id="rId138" Type="http://schemas.openxmlformats.org/officeDocument/2006/relationships/tableStyles" Target="tableStyles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26" Type="http://schemas.openxmlformats.org/officeDocument/2006/relationships/slide" Target="slides/slide122.xml"/><Relationship Id="rId134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13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30" Type="http://schemas.openxmlformats.org/officeDocument/2006/relationships/slide" Target="slides/slide126.xml"/><Relationship Id="rId13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viewProps" Target="view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601A4-CC88-48A6-9B7D-539429C8ECEF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D0752-3E85-42C8-B02F-7E6DF29A75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07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14559-057E-4323-8467-AB2D2C4A315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B14D2-E08D-4CFC-9F58-A103582B4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9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6" descr="California Cadet Corps Centennial Celebration 3 | by Thomas Wasp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" y="-646777"/>
            <a:ext cx="9930581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604837"/>
            <a:ext cx="7772400" cy="1470025"/>
          </a:xfrm>
        </p:spPr>
        <p:txBody>
          <a:bodyPr/>
          <a:lstStyle>
            <a:lvl1pPr>
              <a:defRPr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3390" y="6414163"/>
            <a:ext cx="2133600" cy="365125"/>
          </a:xfrm>
        </p:spPr>
        <p:txBody>
          <a:bodyPr/>
          <a:lstStyle/>
          <a:p>
            <a:fld id="{60DF8A1D-3DFB-4112-A7CF-DB4360141C03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8737"/>
            <a:ext cx="2895600" cy="365125"/>
          </a:xfrm>
        </p:spPr>
        <p:txBody>
          <a:bodyPr/>
          <a:lstStyle>
            <a:lvl1pPr>
              <a:defRPr sz="2000">
                <a:solidFill>
                  <a:srgbClr val="FFFF00"/>
                </a:solidFill>
              </a:defRPr>
            </a:lvl1pPr>
          </a:lstStyle>
          <a:p>
            <a:r>
              <a:rPr lang="en-US" b="1" dirty="0">
                <a:ln w="22225">
                  <a:solidFill>
                    <a:schemeClr val="tx1"/>
                  </a:solidFill>
                  <a:prstDash val="solid"/>
                </a:ln>
              </a:rPr>
              <a:t>Since 1911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7010" y="6408736"/>
            <a:ext cx="2133600" cy="365125"/>
          </a:xfrm>
        </p:spPr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23900" y="6172200"/>
            <a:ext cx="7696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984"/>
            <a:ext cx="1132114" cy="14903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25146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1" y="4419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3050"/>
            <a:ext cx="7010400" cy="1327150"/>
          </a:xfrm>
        </p:spPr>
        <p:txBody>
          <a:bodyPr anchor="ctr">
            <a:normAutofit/>
          </a:bodyPr>
          <a:lstStyle>
            <a:lvl1pPr algn="ctr">
              <a:defRPr sz="4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465455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117850" cy="45259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4687" y="274638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F8A1D-3DFB-4112-A7CF-DB4360141C03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Creating Leaders Since 1911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DAA14-995F-4E62-BD20-27ACA0165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984"/>
            <a:ext cx="1132114" cy="14903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51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5" Type="http://schemas.openxmlformats.org/officeDocument/2006/relationships/slide" Target="slide35.xml"/><Relationship Id="rId4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Uteflg9wPj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7" Type="http://schemas.openxmlformats.org/officeDocument/2006/relationships/slide" Target="slide85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9.xml"/><Relationship Id="rId5" Type="http://schemas.openxmlformats.org/officeDocument/2006/relationships/slide" Target="slide74.xml"/><Relationship Id="rId4" Type="http://schemas.openxmlformats.org/officeDocument/2006/relationships/slide" Target="slide6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cacadets.org/sites/default/files/Regulations/CR%203-21.5%20D%26C%201%20Jan%2019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8.xml"/><Relationship Id="rId2" Type="http://schemas.openxmlformats.org/officeDocument/2006/relationships/slide" Target="slide9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1.xml"/><Relationship Id="rId5" Type="http://schemas.openxmlformats.org/officeDocument/2006/relationships/slide" Target="slide114.xml"/><Relationship Id="rId4" Type="http://schemas.openxmlformats.org/officeDocument/2006/relationships/slide" Target="slide10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nancynwilson.com/amazing-you-manage-your-time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instagram.com/p/BzZDgyABt9f/" TargetMode="Externa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2BF5E-AD05-4C3E-8C92-A35A1480A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7848600" cy="14478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California Cadet Corps</a:t>
            </a:r>
            <a:br>
              <a:rPr lang="en-US" dirty="0"/>
            </a:br>
            <a:r>
              <a:rPr lang="en-US" dirty="0"/>
              <a:t>Curriculum on Leadership Roles</a:t>
            </a:r>
          </a:p>
        </p:txBody>
      </p:sp>
      <p:pic>
        <p:nvPicPr>
          <p:cNvPr id="4" name="image2.jpeg">
            <a:extLst>
              <a:ext uri="{FF2B5EF4-FFF2-40B4-BE49-F238E27FC236}">
                <a16:creationId xmlns:a16="http://schemas.microsoft.com/office/drawing/2014/main" id="{38968E0F-3107-4D29-BE23-A4DB5744553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147" y="1990384"/>
            <a:ext cx="3735705" cy="3276600"/>
          </a:xfrm>
          <a:prstGeom prst="rect">
            <a:avLst/>
          </a:prstGeom>
          <a:ln w="101600" cmpd="tri">
            <a:solidFill>
              <a:schemeClr val="tx1"/>
            </a:solidFill>
            <a:miter lim="8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781423C-1133-4BBC-9FE5-121440E350CC}"/>
              </a:ext>
            </a:extLst>
          </p:cNvPr>
          <p:cNvSpPr/>
          <p:nvPr/>
        </p:nvSpPr>
        <p:spPr>
          <a:xfrm>
            <a:off x="0" y="5635918"/>
            <a:ext cx="9144000" cy="542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“Move up through Ranks, Positions, and Experiences”  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92DE29-F2C4-4843-B42E-C09C0D4FAF6C}"/>
              </a:ext>
            </a:extLst>
          </p:cNvPr>
          <p:cNvSpPr txBox="1"/>
          <p:nvPr/>
        </p:nvSpPr>
        <p:spPr>
          <a:xfrm>
            <a:off x="13741" y="617850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L3/A: Leadership Roles at the School Level</a:t>
            </a:r>
          </a:p>
        </p:txBody>
      </p:sp>
    </p:spTree>
    <p:extLst>
      <p:ext uri="{BB962C8B-B14F-4D97-AF65-F5344CB8AC3E}">
        <p14:creationId xmlns:p14="http://schemas.microsoft.com/office/powerpoint/2010/main" val="1963657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52D0-FD0A-4552-9427-FAB2DD88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Staff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45FD-4A90-493A-8524-718C7D089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Common Staff procedures to all NCOs:</a:t>
            </a:r>
          </a:p>
          <a:p>
            <a:r>
              <a:rPr lang="en-US" dirty="0"/>
              <a:t>Visits and inspections</a:t>
            </a:r>
          </a:p>
          <a:p>
            <a:r>
              <a:rPr lang="en-US" dirty="0"/>
              <a:t>Meetings</a:t>
            </a:r>
          </a:p>
          <a:p>
            <a:r>
              <a:rPr lang="en-US" dirty="0"/>
              <a:t>Briefings</a:t>
            </a:r>
          </a:p>
          <a:p>
            <a:r>
              <a:rPr lang="en-US" dirty="0"/>
              <a:t>Reports, and…</a:t>
            </a:r>
          </a:p>
        </p:txBody>
      </p:sp>
    </p:spTree>
    <p:extLst>
      <p:ext uri="{BB962C8B-B14F-4D97-AF65-F5344CB8AC3E}">
        <p14:creationId xmlns:p14="http://schemas.microsoft.com/office/powerpoint/2010/main" val="389870899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F8808-25AD-4C91-A9D0-E38837CF8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391400" cy="1143000"/>
          </a:xfrm>
        </p:spPr>
        <p:txBody>
          <a:bodyPr/>
          <a:lstStyle/>
          <a:p>
            <a:r>
              <a:rPr lang="en-US" dirty="0"/>
              <a:t>S6: Communications and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1E881-65FC-4AF1-9867-129AB3BB7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59846"/>
            <a:ext cx="7696200" cy="1269154"/>
          </a:xfrm>
        </p:spPr>
        <p:txBody>
          <a:bodyPr>
            <a:normAutofit/>
          </a:bodyPr>
          <a:lstStyle/>
          <a:p>
            <a:r>
              <a:rPr lang="en-US" dirty="0"/>
              <a:t>Responsible for the entire communication system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E70C73-22DB-405B-8492-0ED9652E17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5300" y="2971800"/>
            <a:ext cx="4161205" cy="34572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2C9179-B16E-40F7-A54D-E2DD1922FF16}"/>
              </a:ext>
            </a:extLst>
          </p:cNvPr>
          <p:cNvSpPr/>
          <p:nvPr/>
        </p:nvSpPr>
        <p:spPr>
          <a:xfrm>
            <a:off x="484239" y="3429000"/>
            <a:ext cx="36305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Plan for all facets of communication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155841747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09098-5CDE-4D99-BE9D-5E77DDCE1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/>
          <a:lstStyle/>
          <a:p>
            <a:r>
              <a:rPr lang="en-US" dirty="0"/>
              <a:t>S6: Communications and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11416-869C-4639-B626-2E575F91C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Advise commander on information technology, communication electronics and computers</a:t>
            </a:r>
          </a:p>
          <a:p>
            <a:pPr lvl="0"/>
            <a:r>
              <a:rPr lang="en-US" dirty="0"/>
              <a:t>Develop and implement radio communication protocols</a:t>
            </a:r>
          </a:p>
          <a:p>
            <a:pPr lvl="0"/>
            <a:r>
              <a:rPr lang="en-US" dirty="0"/>
              <a:t>Serve as the staff “expert” on computer hardware, software, and peripherals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0271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09098-5CDE-4D99-BE9D-5E77DDCE1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/>
          <a:lstStyle/>
          <a:p>
            <a:r>
              <a:rPr lang="en-US" dirty="0"/>
              <a:t>S6: Communications and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11416-869C-4639-B626-2E575F91C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700" y="1600200"/>
            <a:ext cx="4328100" cy="498316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Maintain unit website</a:t>
            </a:r>
          </a:p>
          <a:p>
            <a:pPr lvl="0"/>
            <a:r>
              <a:rPr lang="en-US" dirty="0"/>
              <a:t>Ensure security of data maintained on computers</a:t>
            </a:r>
          </a:p>
          <a:p>
            <a:r>
              <a:rPr lang="en-US" dirty="0"/>
              <a:t>Maintain and manage other electronic equipment </a:t>
            </a:r>
          </a:p>
          <a:p>
            <a:pPr lvl="1"/>
            <a:r>
              <a:rPr lang="en-US" dirty="0"/>
              <a:t>Copiers, camcorders, cameras, etc.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ED8BB2-21F2-4677-8FB0-F52223F8CD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2057400"/>
            <a:ext cx="3814800" cy="3352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997904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52D0-FD0A-4552-9427-FAB2DD88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on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45FD-4A90-493A-8524-718C7D089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T/F:  Is it not the responsibility of the S6 to plan for all areas of communication and technology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The S6 is responsible for which of the following:</a:t>
            </a:r>
          </a:p>
          <a:p>
            <a:pPr marL="914400" lvl="1" indent="-514350">
              <a:buAutoNum type="alphaLcPeriod"/>
            </a:pPr>
            <a:r>
              <a:rPr lang="en-US" dirty="0"/>
              <a:t>Maintain unit social media</a:t>
            </a:r>
          </a:p>
          <a:p>
            <a:pPr marL="914400" lvl="1" indent="-514350">
              <a:buAutoNum type="alphaLcPeriod"/>
            </a:pPr>
            <a:r>
              <a:rPr lang="en-US" dirty="0"/>
              <a:t>Maintain unit website</a:t>
            </a:r>
          </a:p>
          <a:p>
            <a:pPr marL="914400" lvl="1" indent="-514350">
              <a:buAutoNum type="alphaLcPeriod"/>
            </a:pPr>
            <a:r>
              <a:rPr lang="en-US" dirty="0"/>
              <a:t>Maintain electronic equipment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3402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52D0-FD0A-4552-9427-FAB2DD88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Staff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45FD-4A90-493A-8524-718C7D089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44958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b="1" i="1" u="sng" dirty="0"/>
              <a:t>Practical Exercise (10 minutes)</a:t>
            </a:r>
          </a:p>
          <a:p>
            <a:pPr marL="457200" lvl="1" indent="0" algn="ctr">
              <a:buNone/>
            </a:pPr>
            <a:r>
              <a:rPr lang="en-US" u="sng" dirty="0"/>
              <a:t>Play a Game</a:t>
            </a:r>
          </a:p>
          <a:p>
            <a:pPr marL="457200" lvl="1" indent="0">
              <a:buNone/>
            </a:pPr>
            <a:endParaRPr lang="en-US" dirty="0"/>
          </a:p>
          <a:p>
            <a:pPr marL="971550" lvl="1" indent="-514350">
              <a:buAutoNum type="arabicPeriod"/>
            </a:pPr>
            <a:r>
              <a:rPr lang="en-US" dirty="0"/>
              <a:t>Divide class into two groups</a:t>
            </a:r>
          </a:p>
          <a:p>
            <a:pPr marL="971550" lvl="1" indent="-514350">
              <a:buAutoNum type="arabicPeriod"/>
            </a:pPr>
            <a:r>
              <a:rPr lang="en-US" dirty="0"/>
              <a:t>Have each group assign a spokesperson</a:t>
            </a:r>
          </a:p>
          <a:p>
            <a:pPr marL="971550" lvl="1" indent="-514350">
              <a:buAutoNum type="arabicPeriod"/>
            </a:pPr>
            <a:r>
              <a:rPr lang="en-US" dirty="0"/>
              <a:t>Each group calls out which S unit is responsible for that item</a:t>
            </a:r>
          </a:p>
          <a:p>
            <a:pPr marL="971550" lvl="1" indent="-514350">
              <a:buAutoNum type="arabicPeriod"/>
            </a:pPr>
            <a:r>
              <a:rPr lang="en-US" dirty="0"/>
              <a:t>The group that calls out the most correct answers wins!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9240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52D0-FD0A-4552-9427-FAB2DD88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Staff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45FD-4A90-493A-8524-718C7D089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28800"/>
            <a:ext cx="4191000" cy="44958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750888" lvl="1" indent="-514350">
              <a:buAutoNum type="arabicPeriod"/>
            </a:pPr>
            <a:r>
              <a:rPr lang="en-US" dirty="0"/>
              <a:t>Form 13</a:t>
            </a:r>
          </a:p>
          <a:p>
            <a:pPr marL="750888" lvl="1" indent="-514350">
              <a:buAutoNum type="arabicPeriod"/>
            </a:pPr>
            <a:r>
              <a:rPr lang="en-US" dirty="0"/>
              <a:t>Report of Survey</a:t>
            </a:r>
          </a:p>
          <a:p>
            <a:pPr marL="750888" lvl="1" indent="-514350">
              <a:buAutoNum type="arabicPeriod"/>
            </a:pPr>
            <a:r>
              <a:rPr lang="en-US" dirty="0"/>
              <a:t>Set up Bivouac</a:t>
            </a:r>
          </a:p>
          <a:p>
            <a:pPr marL="750888" lvl="1" indent="-514350">
              <a:buAutoNum type="arabicPeriod"/>
            </a:pPr>
            <a:r>
              <a:rPr lang="en-US" dirty="0"/>
              <a:t>Permanent Orders</a:t>
            </a:r>
          </a:p>
          <a:p>
            <a:pPr marL="750888" lvl="1" indent="-514350">
              <a:buAutoNum type="arabicPeriod"/>
            </a:pPr>
            <a:r>
              <a:rPr lang="en-US" dirty="0"/>
              <a:t>Color Guard Roster</a:t>
            </a:r>
          </a:p>
          <a:p>
            <a:pPr marL="750888" lvl="1" indent="-514350">
              <a:buAutoNum type="arabicPeriod"/>
            </a:pPr>
            <a:r>
              <a:rPr lang="en-US" dirty="0"/>
              <a:t>Risk Assessment</a:t>
            </a:r>
          </a:p>
          <a:p>
            <a:pPr marL="750888" lvl="1" indent="-514350">
              <a:buAutoNum type="arabicPeriod"/>
            </a:pPr>
            <a:r>
              <a:rPr lang="en-US" dirty="0"/>
              <a:t>Charging Radios</a:t>
            </a:r>
          </a:p>
          <a:p>
            <a:pPr marL="750888" lvl="1" indent="-514350">
              <a:buAutoNum type="arabicPeriod"/>
            </a:pPr>
            <a:r>
              <a:rPr lang="en-US" dirty="0"/>
              <a:t>Provide Extension Cords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8B3D5D-AEE7-4BDE-8D48-CA141DCF7C8E}"/>
              </a:ext>
            </a:extLst>
          </p:cNvPr>
          <p:cNvSpPr txBox="1">
            <a:spLocks/>
          </p:cNvSpPr>
          <p:nvPr/>
        </p:nvSpPr>
        <p:spPr>
          <a:xfrm>
            <a:off x="4572000" y="1828800"/>
            <a:ext cx="4191000" cy="449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50888" lvl="1" indent="-514350">
              <a:buAutoNum type="arabicPeriod" startAt="9"/>
            </a:pPr>
            <a:r>
              <a:rPr lang="en-US" dirty="0"/>
              <a:t>Interview a Veteran</a:t>
            </a:r>
          </a:p>
          <a:p>
            <a:pPr marL="750888" lvl="1" indent="-514350">
              <a:buAutoNum type="arabicPeriod" startAt="9"/>
            </a:pPr>
            <a:r>
              <a:rPr lang="en-US" dirty="0"/>
              <a:t>Storing Rifles</a:t>
            </a:r>
          </a:p>
          <a:p>
            <a:pPr marL="750888" lvl="1" indent="-514350">
              <a:buAutoNum type="arabicPeriod" startAt="9"/>
            </a:pPr>
            <a:r>
              <a:rPr lang="en-US" dirty="0"/>
              <a:t>Class on Tying Knots</a:t>
            </a:r>
          </a:p>
          <a:p>
            <a:pPr marL="750888" lvl="1" indent="-514350">
              <a:buAutoNum type="arabicPeriod" startAt="9"/>
            </a:pPr>
            <a:r>
              <a:rPr lang="en-US" dirty="0"/>
              <a:t>Ribbon Chart</a:t>
            </a:r>
          </a:p>
          <a:p>
            <a:pPr marL="750888" lvl="1" indent="-514350">
              <a:buAutoNum type="arabicPeriod" startAt="9"/>
            </a:pPr>
            <a:r>
              <a:rPr lang="en-US" dirty="0"/>
              <a:t>Attend District Meeting</a:t>
            </a:r>
          </a:p>
          <a:p>
            <a:pPr marL="750888" lvl="1" indent="-514350">
              <a:buAutoNum type="arabicPeriod" startAt="9"/>
            </a:pPr>
            <a:r>
              <a:rPr lang="en-US" dirty="0"/>
              <a:t>Post Articles on Unit Website</a:t>
            </a:r>
          </a:p>
          <a:p>
            <a:pPr marL="750888" lvl="1" indent="-514350">
              <a:buAutoNum type="arabicPeriod" startAt="9"/>
            </a:pPr>
            <a:r>
              <a:rPr lang="en-US" dirty="0"/>
              <a:t>Establish First-Aid Station</a:t>
            </a:r>
          </a:p>
          <a:p>
            <a:pPr marL="236538" lvl="1" indent="0">
              <a:buFont typeface="Arial" pitchFamily="34" charset="0"/>
              <a:buNone/>
            </a:pPr>
            <a:endParaRPr lang="en-US" dirty="0"/>
          </a:p>
          <a:p>
            <a:pPr marL="457200" lvl="1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73714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514600"/>
            <a:ext cx="9143999" cy="1362075"/>
          </a:xfrm>
        </p:spPr>
        <p:txBody>
          <a:bodyPr>
            <a:normAutofit/>
          </a:bodyPr>
          <a:lstStyle/>
          <a:p>
            <a:pPr indent="3175">
              <a:lnSpc>
                <a:spcPct val="110000"/>
              </a:lnSpc>
              <a:spcAft>
                <a:spcPts val="600"/>
              </a:spcAft>
            </a:pPr>
            <a:r>
              <a:rPr lang="en-US" cap="none" dirty="0">
                <a:hlinkClick r:id="rId2" action="ppaction://hlinksldjump"/>
              </a:rPr>
              <a:t>BATTALION EXECUTIVE OFFICER (XO)</a:t>
            </a:r>
            <a:endParaRPr lang="en-US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A15. Battalion Executive Officer (XO)</a:t>
            </a:r>
          </a:p>
        </p:txBody>
      </p:sp>
    </p:spTree>
    <p:extLst>
      <p:ext uri="{BB962C8B-B14F-4D97-AF65-F5344CB8AC3E}">
        <p14:creationId xmlns:p14="http://schemas.microsoft.com/office/powerpoint/2010/main" val="101693669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E5FE2C-C941-4E3B-BCB8-59241C27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Leadership Roles at the School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/>
              <a:t>OBJECTIVES</a:t>
            </a:r>
          </a:p>
          <a:p>
            <a:pPr marL="0" indent="0">
              <a:buNone/>
            </a:pPr>
            <a:r>
              <a:rPr lang="en-US" i="1" dirty="0"/>
              <a:t>Cadets will be prepared to work within the structure of the cadet battalion or brigade, and serve successfully in leadership positions within the California Cadet Corps.</a:t>
            </a:r>
            <a:endParaRPr lang="en-US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Plan of Action</a:t>
            </a:r>
            <a:endParaRPr lang="en-US" dirty="0"/>
          </a:p>
          <a:p>
            <a:pPr marL="0" lvl="0" indent="0">
              <a:buNone/>
            </a:pPr>
            <a:r>
              <a:rPr lang="en-US" dirty="0">
                <a:highlight>
                  <a:srgbClr val="FFFF00"/>
                </a:highlight>
              </a:rPr>
              <a:t>Describe the role and responsibilities of the cadet leadership position in California Cadet Corps Battalions: Battalion Executive Officer (XO).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Essential Question</a:t>
            </a:r>
            <a:r>
              <a:rPr lang="en-US" dirty="0"/>
              <a:t>: </a:t>
            </a:r>
            <a:r>
              <a:rPr lang="en-US" dirty="0">
                <a:highlight>
                  <a:srgbClr val="FFFF00"/>
                </a:highlight>
              </a:rPr>
              <a:t>What is the role of the Battalion Executive Officer (XO)?</a:t>
            </a:r>
            <a:endParaRPr lang="en-US" sz="4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1289109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6B78F-DA04-42C9-9225-D31DD9CEF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620000" cy="1143000"/>
          </a:xfrm>
        </p:spPr>
        <p:txBody>
          <a:bodyPr/>
          <a:lstStyle/>
          <a:p>
            <a:r>
              <a:rPr lang="en-US"/>
              <a:t>Battalion Executive Officer (XO)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9BFBF-B6CF-4AE2-8E8D-4C5C1514F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983162"/>
          </a:xfrm>
        </p:spPr>
        <p:txBody>
          <a:bodyPr>
            <a:normAutofit/>
          </a:bodyPr>
          <a:lstStyle/>
          <a:p>
            <a:r>
              <a:rPr lang="en-US" dirty="0"/>
              <a:t>Primary duties: </a:t>
            </a:r>
          </a:p>
          <a:p>
            <a:pPr lvl="1"/>
            <a:r>
              <a:rPr lang="en-US" dirty="0"/>
              <a:t>Supervise  Battalion staff</a:t>
            </a:r>
          </a:p>
          <a:p>
            <a:pPr lvl="1"/>
            <a:r>
              <a:rPr lang="en-US" dirty="0"/>
              <a:t>Ensure directives of Battalion Commander are carried out </a:t>
            </a:r>
          </a:p>
          <a:p>
            <a:r>
              <a:rPr lang="en-US" dirty="0"/>
              <a:t>Plan and provide battalion support</a:t>
            </a:r>
          </a:p>
          <a:p>
            <a:r>
              <a:rPr lang="en-US" dirty="0"/>
              <a:t>Second in command of the Battalion</a:t>
            </a:r>
          </a:p>
        </p:txBody>
      </p:sp>
      <p:pic>
        <p:nvPicPr>
          <p:cNvPr id="6" name="image18.jpeg">
            <a:extLst>
              <a:ext uri="{FF2B5EF4-FFF2-40B4-BE49-F238E27FC236}">
                <a16:creationId xmlns:a16="http://schemas.microsoft.com/office/drawing/2014/main" id="{05D1C8B6-0DE9-4939-A784-2F1921E8B7D5}"/>
              </a:ext>
            </a:extLst>
          </p:cNvPr>
          <p:cNvPicPr/>
          <p:nvPr/>
        </p:nvPicPr>
        <p:blipFill rotWithShape="1">
          <a:blip r:embed="rId2" cstate="print"/>
          <a:srcRect l="7729" r="7756" b="48631"/>
          <a:stretch/>
        </p:blipFill>
        <p:spPr bwMode="auto">
          <a:xfrm>
            <a:off x="5687961" y="2262981"/>
            <a:ext cx="3200400" cy="3657600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xmlns="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22284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0D304-2CA4-43A6-94D7-4E3D0738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Battalion XO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C1676-70B8-4454-8321-692D81C5E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Prepared to assume command of unit when Commander or Deputy Commander is absent</a:t>
            </a:r>
          </a:p>
          <a:p>
            <a:pPr lvl="0"/>
            <a:r>
              <a:rPr lang="en-US" dirty="0"/>
              <a:t>Supervise staff operations and activities</a:t>
            </a:r>
          </a:p>
          <a:p>
            <a:pPr lvl="0"/>
            <a:r>
              <a:rPr lang="en-US" dirty="0"/>
              <a:t>Supervise preparation and submission of required reports</a:t>
            </a:r>
          </a:p>
          <a:p>
            <a:pPr lvl="0"/>
            <a:r>
              <a:rPr lang="en-US" dirty="0"/>
              <a:t>Provide instruction and counseling to staff officers regarding staff function and effective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302136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52D0-FD0A-4552-9427-FAB2DD88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Staff Procedures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006945-102D-491E-8F69-DCCAEF5E480E}"/>
              </a:ext>
            </a:extLst>
          </p:cNvPr>
          <p:cNvSpPr/>
          <p:nvPr/>
        </p:nvSpPr>
        <p:spPr>
          <a:xfrm>
            <a:off x="762000" y="1784260"/>
            <a:ext cx="7772400" cy="163036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45FD-4A90-493A-8524-718C7D089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/>
              <a:t>…Staff Coordination – the process of making certain that all pieces of a staff action fit together</a:t>
            </a:r>
          </a:p>
          <a:p>
            <a:pPr marL="0" indent="0" algn="ctr">
              <a:buNone/>
            </a:pPr>
            <a:endParaRPr lang="en-US" b="1" i="1" dirty="0"/>
          </a:p>
          <a:p>
            <a:r>
              <a:rPr lang="en-US" dirty="0"/>
              <a:t>Each staff section examines plan</a:t>
            </a:r>
          </a:p>
          <a:p>
            <a:r>
              <a:rPr lang="en-US" dirty="0"/>
              <a:t>Make adjustments to plan</a:t>
            </a:r>
          </a:p>
          <a:p>
            <a:r>
              <a:rPr lang="en-US" dirty="0"/>
              <a:t>Ensure adjustments fit with overall plan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92323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0D304-2CA4-43A6-94D7-4E3D0738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Battalion XO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C1676-70B8-4454-8321-692D81C5E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182880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Ensure proper lateral staff coordination and communications </a:t>
            </a:r>
          </a:p>
          <a:p>
            <a:pPr lvl="0"/>
            <a:r>
              <a:rPr lang="en-US" dirty="0"/>
              <a:t>Designate appropriate staff section to: </a:t>
            </a:r>
          </a:p>
        </p:txBody>
      </p:sp>
      <p:pic>
        <p:nvPicPr>
          <p:cNvPr id="5" name="Picture 4" descr="A couple of people that are standing in the grass&#10;&#10;Description automatically generated">
            <a:extLst>
              <a:ext uri="{FF2B5EF4-FFF2-40B4-BE49-F238E27FC236}">
                <a16:creationId xmlns:a16="http://schemas.microsoft.com/office/drawing/2014/main" id="{0B7341BF-4F2C-4313-A482-44D97B5765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"/>
          <a:stretch/>
        </p:blipFill>
        <p:spPr>
          <a:xfrm>
            <a:off x="465978" y="3429000"/>
            <a:ext cx="4200525" cy="30562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54F8EB-D844-45A5-9606-CDF2B419E1ED}"/>
              </a:ext>
            </a:extLst>
          </p:cNvPr>
          <p:cNvSpPr/>
          <p:nvPr/>
        </p:nvSpPr>
        <p:spPr>
          <a:xfrm>
            <a:off x="4876119" y="3429000"/>
            <a:ext cx="358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lvl="1" indent="-236538">
              <a:buFont typeface="Arial" panose="020B0604020202020204" pitchFamily="34" charset="0"/>
              <a:buChar char="•"/>
            </a:pPr>
            <a:r>
              <a:rPr lang="en-US" sz="3200" dirty="0"/>
              <a:t>Conduct project planning</a:t>
            </a:r>
          </a:p>
          <a:p>
            <a:pPr marL="236538" lvl="1" indent="-236538">
              <a:buFont typeface="Arial" panose="020B0604020202020204" pitchFamily="34" charset="0"/>
              <a:buChar char="•"/>
            </a:pPr>
            <a:r>
              <a:rPr lang="en-US" sz="3200" dirty="0"/>
              <a:t>Coordinate actions of subordinate units</a:t>
            </a:r>
          </a:p>
        </p:txBody>
      </p:sp>
    </p:spTree>
    <p:extLst>
      <p:ext uri="{BB962C8B-B14F-4D97-AF65-F5344CB8AC3E}">
        <p14:creationId xmlns:p14="http://schemas.microsoft.com/office/powerpoint/2010/main" val="48880617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0D304-2CA4-43A6-94D7-4E3D0738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Battalion XO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C1676-70B8-4454-8321-692D81C5E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/>
              <a:t>Make recommendations to unit commander for officer appointment and retention</a:t>
            </a:r>
          </a:p>
          <a:p>
            <a:r>
              <a:rPr lang="en-US" dirty="0"/>
              <a:t>Coordinate recommendations for promotions and awards; submit to Battalion Commander for approval</a:t>
            </a:r>
          </a:p>
          <a:p>
            <a:pPr lvl="0"/>
            <a:r>
              <a:rPr lang="en-US" dirty="0"/>
              <a:t>Coordinate command inspection program (including AGI)</a:t>
            </a:r>
          </a:p>
        </p:txBody>
      </p:sp>
    </p:spTree>
    <p:extLst>
      <p:ext uri="{BB962C8B-B14F-4D97-AF65-F5344CB8AC3E}">
        <p14:creationId xmlns:p14="http://schemas.microsoft.com/office/powerpoint/2010/main" val="397286739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0D304-2CA4-43A6-94D7-4E3D0738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Battalion XO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C1676-70B8-4454-8321-692D81C5E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/>
              <a:t>Supervise preparation and delivery of command briefings to visitors and inspectors</a:t>
            </a:r>
          </a:p>
          <a:p>
            <a:pPr lvl="0"/>
            <a:r>
              <a:rPr lang="en-US" dirty="0"/>
              <a:t>Assist unit commander as required</a:t>
            </a:r>
          </a:p>
          <a:p>
            <a:pPr lvl="0"/>
            <a:r>
              <a:rPr lang="en-US" dirty="0"/>
              <a:t>Serve as Commander of Troops at Pass in Review ceremonies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12880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52D0-FD0A-4552-9427-FAB2DD88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on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45FD-4A90-493A-8524-718C7D089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Battalion XO is responsible for which of the following:</a:t>
            </a:r>
          </a:p>
          <a:p>
            <a:pPr marL="914400" lvl="1" indent="-514350">
              <a:buAutoNum type="alphaLcPeriod"/>
            </a:pPr>
            <a:r>
              <a:rPr lang="en-US" dirty="0"/>
              <a:t>Supervise Battalion staff</a:t>
            </a:r>
          </a:p>
          <a:p>
            <a:pPr marL="914400" lvl="1" indent="-514350">
              <a:buAutoNum type="alphaLcPeriod"/>
            </a:pPr>
            <a:r>
              <a:rPr lang="en-US" dirty="0"/>
              <a:t>Ensure directives of Battalion Commander are carried out</a:t>
            </a:r>
          </a:p>
          <a:p>
            <a:pPr marL="914400" lvl="1" indent="-514350">
              <a:buAutoNum type="alphaLcPeriod"/>
            </a:pPr>
            <a:r>
              <a:rPr lang="en-US" dirty="0"/>
              <a:t>Serves as Commander of Troops at Pass in Review ceremonies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T/F:  The Battalion XO coordinates command inspection program (AGI).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4948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514600"/>
            <a:ext cx="9143999" cy="1362075"/>
          </a:xfrm>
        </p:spPr>
        <p:txBody>
          <a:bodyPr>
            <a:normAutofit fontScale="90000"/>
          </a:bodyPr>
          <a:lstStyle/>
          <a:p>
            <a:pPr indent="3175">
              <a:lnSpc>
                <a:spcPct val="110000"/>
              </a:lnSpc>
              <a:spcAft>
                <a:spcPts val="600"/>
              </a:spcAft>
            </a:pPr>
            <a:r>
              <a:rPr lang="en-US" cap="none" dirty="0">
                <a:hlinkClick r:id="rId2" action="ppaction://hlinksldjump"/>
              </a:rPr>
              <a:t>BATTALION </a:t>
            </a:r>
            <a:br>
              <a:rPr lang="en-US" cap="none" dirty="0">
                <a:hlinkClick r:id="rId2" action="ppaction://hlinksldjump"/>
              </a:rPr>
            </a:br>
            <a:r>
              <a:rPr lang="en-US" cap="none" dirty="0">
                <a:hlinkClick r:id="rId2" action="ppaction://hlinksldjump"/>
              </a:rPr>
              <a:t>COMMAND SERGEANT MAJOR (CSM)</a:t>
            </a:r>
            <a:endParaRPr lang="en-US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A16. Battalion Command Sergeant Major (CSM)</a:t>
            </a:r>
          </a:p>
        </p:txBody>
      </p:sp>
    </p:spTree>
    <p:extLst>
      <p:ext uri="{BB962C8B-B14F-4D97-AF65-F5344CB8AC3E}">
        <p14:creationId xmlns:p14="http://schemas.microsoft.com/office/powerpoint/2010/main" val="234047624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E5FE2C-C941-4E3B-BCB8-59241C27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Leadership Roles at the School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/>
              <a:t>OBJECTIVES</a:t>
            </a:r>
          </a:p>
          <a:p>
            <a:pPr marL="0" indent="0">
              <a:buNone/>
            </a:pPr>
            <a:r>
              <a:rPr lang="en-US" i="1" dirty="0"/>
              <a:t>Cadets will be prepared to work within the structure of the cadet battalion or brigade, and serve successfully in leadership positions within the California Cadet Corps.</a:t>
            </a:r>
            <a:endParaRPr lang="en-US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Plan of Action</a:t>
            </a:r>
            <a:endParaRPr lang="en-US" dirty="0"/>
          </a:p>
          <a:p>
            <a:pPr marL="0" lvl="0" indent="0">
              <a:buNone/>
            </a:pPr>
            <a:r>
              <a:rPr lang="en-US" dirty="0">
                <a:highlight>
                  <a:srgbClr val="FFFF00"/>
                </a:highlight>
              </a:rPr>
              <a:t>Describe the role and responsibilities of the cadet leadership position in California Cadet Corps Battalions: Battalion Command Sergeant Major (CSM).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Essential Question</a:t>
            </a:r>
            <a:r>
              <a:rPr lang="en-US" dirty="0"/>
              <a:t>: </a:t>
            </a:r>
            <a:r>
              <a:rPr lang="en-US" dirty="0">
                <a:highlight>
                  <a:srgbClr val="FFFF00"/>
                </a:highlight>
              </a:rPr>
              <a:t>What is the role of the Battalion Command Sergeant Major (CSM)?</a:t>
            </a:r>
            <a:endParaRPr lang="en-US" sz="4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6597474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2EBA7-95C2-40DC-8147-23024340B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Battalion Command Sergeant Major (CSM)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4E9B-351C-447C-942F-33B3F35AB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/>
          </a:bodyPr>
          <a:lstStyle/>
          <a:p>
            <a:r>
              <a:rPr lang="en-US" dirty="0"/>
              <a:t>Senior enlisted member of the Battalion.  </a:t>
            </a:r>
          </a:p>
          <a:p>
            <a:r>
              <a:rPr lang="en-US" dirty="0"/>
              <a:t>Supervise NCOs and enlisted Cadets</a:t>
            </a:r>
          </a:p>
          <a:p>
            <a:r>
              <a:rPr lang="en-US" dirty="0"/>
              <a:t>Advise Battalion Commander on all matters regarding Cadets and NCOs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C6A877-59DC-4610-90EC-341704F91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2"/>
          <a:stretch/>
        </p:blipFill>
        <p:spPr>
          <a:xfrm>
            <a:off x="6172200" y="1805781"/>
            <a:ext cx="2643554" cy="4114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835841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8B29E-C8D3-4FB6-AAA8-4EEE9164D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Battalion CSM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7787E-BA9D-41C6-886C-1982CE980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Senior non-commissioned officer representative </a:t>
            </a:r>
          </a:p>
          <a:p>
            <a:pPr lvl="0"/>
            <a:r>
              <a:rPr lang="en-US" dirty="0"/>
              <a:t>Advisor to commander, especially in matters of training and discipline</a:t>
            </a:r>
          </a:p>
          <a:p>
            <a:pPr lvl="0"/>
            <a:r>
              <a:rPr lang="en-US" dirty="0"/>
              <a:t>Design and implement unit NCO development programs</a:t>
            </a:r>
          </a:p>
          <a:p>
            <a:pPr lvl="0"/>
            <a:r>
              <a:rPr lang="en-US" dirty="0"/>
              <a:t>Management of battalion headquarters (staff NCOs) along with XO</a:t>
            </a:r>
          </a:p>
        </p:txBody>
      </p:sp>
    </p:spTree>
    <p:extLst>
      <p:ext uri="{BB962C8B-B14F-4D97-AF65-F5344CB8AC3E}">
        <p14:creationId xmlns:p14="http://schemas.microsoft.com/office/powerpoint/2010/main" val="117818335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8B29E-C8D3-4FB6-AAA8-4EEE9164D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Battalion CSM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7787E-BA9D-41C6-886C-1982CE980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Keep high standards of cadet uniform wear and military courtesies</a:t>
            </a:r>
          </a:p>
          <a:p>
            <a:pPr lvl="0"/>
            <a:r>
              <a:rPr lang="en-US" dirty="0"/>
              <a:t>Assist S-2 in proper implementation of safety program</a:t>
            </a:r>
          </a:p>
          <a:p>
            <a:pPr lvl="0"/>
            <a:r>
              <a:rPr lang="en-US" dirty="0"/>
              <a:t>Help train and counsel NCOs and enlisted cadets regarding attitude, appearance, military courtesy, and discipline; reports serious cases to Battalion Commander</a:t>
            </a:r>
          </a:p>
          <a:p>
            <a:pPr lvl="0"/>
            <a:r>
              <a:rPr lang="en-US" dirty="0"/>
              <a:t>Supervise Color Guard, flag detail and teams to the highest standards of training and appearance</a:t>
            </a:r>
          </a:p>
        </p:txBody>
      </p:sp>
    </p:spTree>
    <p:extLst>
      <p:ext uri="{BB962C8B-B14F-4D97-AF65-F5344CB8AC3E}">
        <p14:creationId xmlns:p14="http://schemas.microsoft.com/office/powerpoint/2010/main" val="59519799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8B29E-C8D3-4FB6-AAA8-4EEE9164D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687" y="274638"/>
            <a:ext cx="68580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Battalion CSM</a:t>
            </a:r>
          </a:p>
        </p:txBody>
      </p:sp>
      <p:pic>
        <p:nvPicPr>
          <p:cNvPr id="5" name="Picture 4" descr="A group of people standing in front of a sign&#10;&#10;Description automatically generated">
            <a:extLst>
              <a:ext uri="{FF2B5EF4-FFF2-40B4-BE49-F238E27FC236}">
                <a16:creationId xmlns:a16="http://schemas.microsoft.com/office/drawing/2014/main" id="{3EB8C185-2EDD-479F-A309-0EEB71827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7787E-BA9D-41C6-886C-1982CE980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43881"/>
            <a:ext cx="4038600" cy="428228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Conduct periodic inspection of the CACC area for cleanness</a:t>
            </a:r>
          </a:p>
          <a:p>
            <a:pPr lvl="0"/>
            <a:r>
              <a:rPr lang="en-US" dirty="0"/>
              <a:t>Manage accountability activities</a:t>
            </a:r>
          </a:p>
          <a:p>
            <a:pPr lvl="0"/>
            <a:r>
              <a:rPr lang="en-US" dirty="0"/>
              <a:t>Manage formations and ceremonies</a:t>
            </a:r>
          </a:p>
        </p:txBody>
      </p:sp>
    </p:spTree>
    <p:extLst>
      <p:ext uri="{BB962C8B-B14F-4D97-AF65-F5344CB8AC3E}">
        <p14:creationId xmlns:p14="http://schemas.microsoft.com/office/powerpoint/2010/main" val="3488948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52D0-FD0A-4552-9427-FAB2DD88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Staff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45FD-4A90-493A-8524-718C7D089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44958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b="1" i="1" u="sng" dirty="0"/>
              <a:t>Practical Exercise (20 minutes)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u="sng" dirty="0"/>
              <a:t>Create a Plan – School Club Fundraiser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 groups of 4, take 15 minutes to develop a plan to raise money for the cadet corps at a school club event. (Student leaders may help students stay on task.)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For the remainder 5 minutes, each group presents their plan to the class.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25236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52D0-FD0A-4552-9427-FAB2DD88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on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45FD-4A90-493A-8524-718C7D089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T/F:  The Command Sergeant Major the senior NCO member of the Battalion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The CSM is responsible for which of the following:</a:t>
            </a:r>
          </a:p>
          <a:p>
            <a:pPr marL="914400" lvl="1" indent="-514350">
              <a:buAutoNum type="alphaLcPeriod"/>
            </a:pPr>
            <a:r>
              <a:rPr lang="en-US" dirty="0"/>
              <a:t>Design unit NCO development programs</a:t>
            </a:r>
          </a:p>
          <a:p>
            <a:pPr marL="914400" lvl="1" indent="-514350">
              <a:buAutoNum type="alphaLcPeriod"/>
            </a:pPr>
            <a:r>
              <a:rPr lang="en-US" dirty="0"/>
              <a:t>Supervisor Color Guard and flag detail</a:t>
            </a:r>
          </a:p>
          <a:p>
            <a:pPr marL="914400" lvl="1" indent="-514350">
              <a:buAutoNum type="alphaLcPeriod"/>
            </a:pPr>
            <a:r>
              <a:rPr lang="en-US" dirty="0"/>
              <a:t>Manage formations and ceremonies</a:t>
            </a:r>
          </a:p>
          <a:p>
            <a:pPr marL="914400" lvl="1" indent="-514350">
              <a:buAutoNum type="alphaLcPeriod"/>
            </a:pPr>
            <a:r>
              <a:rPr lang="en-US" dirty="0"/>
              <a:t>Gives command briefings to visitors and inspectors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2660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514600"/>
            <a:ext cx="9143999" cy="1362075"/>
          </a:xfrm>
        </p:spPr>
        <p:txBody>
          <a:bodyPr>
            <a:normAutofit/>
          </a:bodyPr>
          <a:lstStyle/>
          <a:p>
            <a:pPr indent="3175">
              <a:lnSpc>
                <a:spcPct val="110000"/>
              </a:lnSpc>
              <a:spcAft>
                <a:spcPts val="600"/>
              </a:spcAft>
            </a:pPr>
            <a:r>
              <a:rPr lang="en-US" cap="none" dirty="0">
                <a:hlinkClick r:id="rId2" action="ppaction://hlinksldjump"/>
              </a:rPr>
              <a:t>BATTALION COMMANDER (CO)</a:t>
            </a:r>
            <a:endParaRPr lang="en-US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A17. Battalion Commander (CO)</a:t>
            </a:r>
          </a:p>
        </p:txBody>
      </p:sp>
    </p:spTree>
    <p:extLst>
      <p:ext uri="{BB962C8B-B14F-4D97-AF65-F5344CB8AC3E}">
        <p14:creationId xmlns:p14="http://schemas.microsoft.com/office/powerpoint/2010/main" val="295375267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E5FE2C-C941-4E3B-BCB8-59241C27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Leadership Roles at the School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/>
              <a:t>OBJECTIVES</a:t>
            </a:r>
          </a:p>
          <a:p>
            <a:pPr marL="0" indent="0">
              <a:buNone/>
            </a:pPr>
            <a:r>
              <a:rPr lang="en-US" i="1" dirty="0"/>
              <a:t>Cadets will be prepared to work within the structure of the cadet battalion or brigade, and serve successfully in leadership positions within the California Cadet Corps.</a:t>
            </a:r>
            <a:endParaRPr lang="en-US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Plan of Action</a:t>
            </a:r>
            <a:endParaRPr lang="en-US" dirty="0"/>
          </a:p>
          <a:p>
            <a:pPr marL="0" lvl="0" indent="0">
              <a:buNone/>
            </a:pPr>
            <a:r>
              <a:rPr lang="en-US" dirty="0">
                <a:highlight>
                  <a:srgbClr val="FFFF00"/>
                </a:highlight>
              </a:rPr>
              <a:t>Describe the role and responsibilities of the cadet leadership position in California Cadet Corps Battalions: Battalion Commander (CO).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Essential Question</a:t>
            </a:r>
            <a:r>
              <a:rPr lang="en-US" dirty="0"/>
              <a:t>: </a:t>
            </a:r>
            <a:r>
              <a:rPr lang="en-US" dirty="0">
                <a:highlight>
                  <a:srgbClr val="FFFF00"/>
                </a:highlight>
              </a:rPr>
              <a:t>What is the role of the Battalion Commander (CO)?</a:t>
            </a:r>
            <a:endParaRPr lang="en-US" sz="4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690963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D8E13-8AF4-4D1B-BF9E-BACE0B3B5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Battalion Commander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A4F39-E739-4812-B21C-AA8F76530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/>
              <a:t>Responsible for everything that the Battalion does or fails to do</a:t>
            </a:r>
          </a:p>
          <a:p>
            <a:r>
              <a:rPr lang="en-US" dirty="0"/>
              <a:t>Directs subordinate units through Company Commanders, and  </a:t>
            </a:r>
          </a:p>
          <a:p>
            <a:pPr marL="339725" indent="0">
              <a:spcBef>
                <a:spcPts val="0"/>
              </a:spcBef>
              <a:buNone/>
            </a:pPr>
            <a:r>
              <a:rPr lang="en-US" dirty="0"/>
              <a:t>staff through the </a:t>
            </a:r>
          </a:p>
          <a:p>
            <a:pPr marL="339725" indent="0">
              <a:spcBef>
                <a:spcPts val="0"/>
              </a:spcBef>
              <a:buNone/>
            </a:pPr>
            <a:r>
              <a:rPr lang="en-US" dirty="0"/>
              <a:t>Executive Officer</a:t>
            </a:r>
          </a:p>
          <a:p>
            <a:r>
              <a:rPr lang="en-US" dirty="0"/>
              <a:t>Provide unit vision</a:t>
            </a:r>
          </a:p>
          <a:p>
            <a:pPr marL="339725" indent="0">
              <a:spcBef>
                <a:spcPts val="0"/>
              </a:spcBef>
              <a:buNone/>
            </a:pPr>
            <a:r>
              <a:rPr lang="en-US" dirty="0"/>
              <a:t>and goals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BA69B2-2C48-4BE1-A64C-5145FA57FE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8871" y="3476684"/>
            <a:ext cx="3810000" cy="27214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164606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BBD4C-DEDE-434C-A58F-6A3A94490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Battalion Commander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7984A-5931-466F-B9ED-6F31F0A0E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Command the Battalion at parades and ceremonies</a:t>
            </a:r>
          </a:p>
          <a:p>
            <a:pPr lvl="0"/>
            <a:r>
              <a:rPr lang="en-US" dirty="0"/>
              <a:t>Set the vision and goals for the unit</a:t>
            </a:r>
          </a:p>
          <a:p>
            <a:pPr lvl="0"/>
            <a:r>
              <a:rPr lang="en-US" dirty="0"/>
              <a:t>Lead unit in accomplishment of missions and projects</a:t>
            </a:r>
          </a:p>
          <a:p>
            <a:pPr lvl="0"/>
            <a:r>
              <a:rPr lang="en-US" dirty="0"/>
              <a:t>Establish a climate that promotes mutual respect and confidence</a:t>
            </a:r>
          </a:p>
        </p:txBody>
      </p:sp>
    </p:spTree>
    <p:extLst>
      <p:ext uri="{BB962C8B-B14F-4D97-AF65-F5344CB8AC3E}">
        <p14:creationId xmlns:p14="http://schemas.microsoft.com/office/powerpoint/2010/main" val="146526948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BBD4C-DEDE-434C-A58F-6A3A94490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Battalion Commander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7984A-5931-466F-B9ED-6F31F0A0E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Supervise the Battalion Executive Officer, Company Commanders, and Battalion Command Sergeant Major</a:t>
            </a:r>
          </a:p>
          <a:p>
            <a:pPr lvl="1"/>
            <a:r>
              <a:rPr lang="en-US" dirty="0"/>
              <a:t>Ensure fully trained to perform duties                       </a:t>
            </a:r>
          </a:p>
          <a:p>
            <a:pPr lvl="0"/>
            <a:r>
              <a:rPr lang="en-US" dirty="0"/>
              <a:t>Ensure high morale throughout the unit</a:t>
            </a:r>
          </a:p>
          <a:p>
            <a:pPr lvl="0"/>
            <a:r>
              <a:rPr lang="en-US" dirty="0"/>
              <a:t>Determine scope of unit command inspection programs; conduct command inspections</a:t>
            </a:r>
          </a:p>
        </p:txBody>
      </p:sp>
    </p:spTree>
    <p:extLst>
      <p:ext uri="{BB962C8B-B14F-4D97-AF65-F5344CB8AC3E}">
        <p14:creationId xmlns:p14="http://schemas.microsoft.com/office/powerpoint/2010/main" val="233759045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BBD4C-DEDE-434C-A58F-6A3A94490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Battalion Commander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7984A-5931-466F-B9ED-6F31F0A0E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Implement unit discipline policy and program</a:t>
            </a:r>
          </a:p>
          <a:p>
            <a:pPr lvl="0"/>
            <a:r>
              <a:rPr lang="en-US" dirty="0"/>
              <a:t>Make recommendations to the Commandant on matters affecting the battalion</a:t>
            </a:r>
          </a:p>
          <a:p>
            <a:pPr lvl="1"/>
            <a:r>
              <a:rPr lang="en-US" dirty="0"/>
              <a:t>Staffing, promotions, awards and operations</a:t>
            </a:r>
          </a:p>
          <a:p>
            <a:pPr lvl="0"/>
            <a:r>
              <a:rPr lang="en-US" dirty="0"/>
              <a:t>Provide instruction and counseling to subordinate commanders concerning command and leadership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2790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52D0-FD0A-4552-9427-FAB2DD88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on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45FD-4A90-493A-8524-718C7D089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T/F:  The Battalion Commander is responsible for everything the Battalion does or fails to do.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Is the BC responsible for promoting mutual respect and confidence in the Battalion?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The BC directly supervisors which of the following:</a:t>
            </a:r>
          </a:p>
          <a:p>
            <a:pPr marL="914400" lvl="1" indent="-514350">
              <a:buAutoNum type="alphaLcPeriod"/>
            </a:pPr>
            <a:r>
              <a:rPr lang="en-US" dirty="0"/>
              <a:t>Executive Officer</a:t>
            </a:r>
          </a:p>
          <a:p>
            <a:pPr marL="914400" lvl="1" indent="-514350">
              <a:buAutoNum type="alphaLcPeriod"/>
            </a:pPr>
            <a:r>
              <a:rPr lang="en-US" dirty="0"/>
              <a:t>Company Commanders</a:t>
            </a:r>
          </a:p>
          <a:p>
            <a:pPr marL="914400" lvl="1" indent="-514350">
              <a:buAutoNum type="alphaLcPeriod"/>
            </a:pPr>
            <a:r>
              <a:rPr lang="en-US" dirty="0"/>
              <a:t>Sergeant Major</a:t>
            </a:r>
          </a:p>
          <a:p>
            <a:pPr marL="914400" lvl="1" indent="-514350">
              <a:buAutoNum type="alphaL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50952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7A0F8E-ACEE-4CAF-8538-6605C2721C6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2" b="19463"/>
          <a:stretch/>
        </p:blipFill>
        <p:spPr bwMode="auto">
          <a:xfrm>
            <a:off x="1143000" y="1676400"/>
            <a:ext cx="6858000" cy="4724399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=""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5628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52D0-FD0A-4552-9427-FAB2DD88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Staff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45FD-4A90-493A-8524-718C7D089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4419600"/>
          </a:xfrm>
        </p:spPr>
        <p:txBody>
          <a:bodyPr>
            <a:normAutofit/>
          </a:bodyPr>
          <a:lstStyle/>
          <a:p>
            <a:r>
              <a:rPr lang="en-US" dirty="0"/>
              <a:t>Staff officers make visits to</a:t>
            </a:r>
          </a:p>
          <a:p>
            <a:pPr lvl="1"/>
            <a:r>
              <a:rPr lang="en-US" dirty="0"/>
              <a:t>Obtain information for commander</a:t>
            </a:r>
          </a:p>
          <a:p>
            <a:pPr lvl="1"/>
            <a:r>
              <a:rPr lang="en-US" dirty="0"/>
              <a:t>Observe execution of orders</a:t>
            </a:r>
          </a:p>
          <a:p>
            <a:pPr lvl="1"/>
            <a:r>
              <a:rPr lang="en-US" dirty="0"/>
              <a:t>Assist subordinate unit commanders</a:t>
            </a:r>
          </a:p>
          <a:p>
            <a:r>
              <a:rPr lang="en-US" dirty="0"/>
              <a:t>Examples include</a:t>
            </a:r>
          </a:p>
          <a:p>
            <a:pPr lvl="1"/>
            <a:r>
              <a:rPr lang="en-US" dirty="0"/>
              <a:t>S1 visits a company to assess personnel files</a:t>
            </a:r>
          </a:p>
          <a:p>
            <a:pPr lvl="1"/>
            <a:r>
              <a:rPr lang="en-US" dirty="0"/>
              <a:t>S2 visits a potential bivouac site to assess training</a:t>
            </a:r>
          </a:p>
          <a:p>
            <a:pPr lvl="1"/>
            <a:r>
              <a:rPr lang="en-US" dirty="0"/>
              <a:t>S5 visits a local newspaper for a press release</a:t>
            </a:r>
          </a:p>
        </p:txBody>
      </p:sp>
    </p:spTree>
    <p:extLst>
      <p:ext uri="{BB962C8B-B14F-4D97-AF65-F5344CB8AC3E}">
        <p14:creationId xmlns:p14="http://schemas.microsoft.com/office/powerpoint/2010/main" val="4104710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52D0-FD0A-4552-9427-FAB2DD88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Staff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45FD-4A90-493A-8524-718C7D089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4419600"/>
          </a:xfrm>
        </p:spPr>
        <p:txBody>
          <a:bodyPr>
            <a:normAutofit/>
          </a:bodyPr>
          <a:lstStyle/>
          <a:p>
            <a:r>
              <a:rPr lang="en-US" dirty="0"/>
              <a:t>Information obtained tells commander </a:t>
            </a:r>
          </a:p>
          <a:p>
            <a:pPr lvl="1"/>
            <a:r>
              <a:rPr lang="en-US" dirty="0"/>
              <a:t>How the units are performing</a:t>
            </a:r>
          </a:p>
          <a:p>
            <a:pPr lvl="1"/>
            <a:r>
              <a:rPr lang="en-US" dirty="0"/>
              <a:t>Give options in planning process</a:t>
            </a:r>
          </a:p>
          <a:p>
            <a:pPr lvl="1"/>
            <a:endParaRPr lang="en-US" dirty="0"/>
          </a:p>
          <a:p>
            <a:r>
              <a:rPr lang="en-US" dirty="0"/>
              <a:t>Important part of staff officer’s job</a:t>
            </a:r>
          </a:p>
          <a:p>
            <a:pPr lvl="1"/>
            <a:r>
              <a:rPr lang="en-US" dirty="0"/>
              <a:t>Discover and help subordinates to resolve problems</a:t>
            </a:r>
          </a:p>
        </p:txBody>
      </p:sp>
    </p:spTree>
    <p:extLst>
      <p:ext uri="{BB962C8B-B14F-4D97-AF65-F5344CB8AC3E}">
        <p14:creationId xmlns:p14="http://schemas.microsoft.com/office/powerpoint/2010/main" val="3332925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92AC38-B35D-4C52-9D77-1EFCFA822A03}"/>
              </a:ext>
            </a:extLst>
          </p:cNvPr>
          <p:cNvSpPr/>
          <p:nvPr/>
        </p:nvSpPr>
        <p:spPr>
          <a:xfrm>
            <a:off x="419100" y="4549697"/>
            <a:ext cx="8305800" cy="18466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BB52D0-FD0A-4552-9427-FAB2DD88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Staff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45FD-4A90-493A-8524-718C7D089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2743200"/>
          </a:xfrm>
        </p:spPr>
        <p:txBody>
          <a:bodyPr>
            <a:normAutofit/>
          </a:bodyPr>
          <a:lstStyle/>
          <a:p>
            <a:r>
              <a:rPr lang="en-US" dirty="0"/>
              <a:t>Commanders and staff conduct inspections</a:t>
            </a:r>
          </a:p>
          <a:p>
            <a:pPr lvl="1"/>
            <a:r>
              <a:rPr lang="en-US" dirty="0"/>
              <a:t>To determine readiness of unit to accomplish mission</a:t>
            </a:r>
          </a:p>
          <a:p>
            <a:r>
              <a:rPr lang="en-US" dirty="0"/>
              <a:t>Example:  Annual General Inspection (AGI)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17CF88-A101-44F9-82EA-025941BAE60B}"/>
              </a:ext>
            </a:extLst>
          </p:cNvPr>
          <p:cNvSpPr txBox="1"/>
          <p:nvPr/>
        </p:nvSpPr>
        <p:spPr>
          <a:xfrm>
            <a:off x="533400" y="4640698"/>
            <a:ext cx="8001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AGI is an inspection conducted by Headquarters of the CACC to assess the status of the program throughout the state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22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52D0-FD0A-4552-9427-FAB2DD88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Staff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45FD-4A90-493A-8524-718C7D089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Commanders and Staff Officers frequently participate in:</a:t>
            </a:r>
          </a:p>
          <a:p>
            <a:r>
              <a:rPr lang="en-US" dirty="0"/>
              <a:t>Staff Meetings</a:t>
            </a:r>
          </a:p>
          <a:p>
            <a:pPr lvl="1"/>
            <a:r>
              <a:rPr lang="en-US" dirty="0"/>
              <a:t>Determine and evaluate facts</a:t>
            </a:r>
          </a:p>
          <a:p>
            <a:pPr lvl="1"/>
            <a:r>
              <a:rPr lang="en-US" dirty="0"/>
              <a:t>Solve problems</a:t>
            </a:r>
          </a:p>
          <a:p>
            <a:pPr lvl="1"/>
            <a:r>
              <a:rPr lang="en-US" dirty="0"/>
              <a:t>Coordinate actions</a:t>
            </a:r>
          </a:p>
          <a:p>
            <a:pPr lvl="1"/>
            <a:r>
              <a:rPr lang="en-US" dirty="0"/>
              <a:t>Instruct, counsel, advise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EE108F-F5BA-4994-BBE2-E8AA1E5195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5"/>
          <a:stretch/>
        </p:blipFill>
        <p:spPr>
          <a:xfrm>
            <a:off x="4953000" y="4202164"/>
            <a:ext cx="3962400" cy="2133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1091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52D0-FD0A-4552-9427-FAB2DD88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Staff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45FD-4A90-493A-8524-718C7D089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Commanders and Staff Officers frequently participate in:</a:t>
            </a:r>
          </a:p>
          <a:p>
            <a:r>
              <a:rPr lang="en-US" dirty="0"/>
              <a:t>Staff Briefings</a:t>
            </a:r>
          </a:p>
          <a:p>
            <a:pPr lvl="1"/>
            <a:r>
              <a:rPr lang="en-US" dirty="0"/>
              <a:t>Staff updates commander</a:t>
            </a:r>
          </a:p>
          <a:p>
            <a:pPr lvl="1"/>
            <a:r>
              <a:rPr lang="en-US" dirty="0"/>
              <a:t>XO usually presides</a:t>
            </a:r>
          </a:p>
          <a:p>
            <a:pPr lvl="1"/>
            <a:r>
              <a:rPr lang="en-US" dirty="0"/>
              <a:t>Staff sections provide updated information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75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52D0-FD0A-4552-9427-FAB2DD88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Staff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45FD-4A90-493A-8524-718C7D089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Staff Sections prepare reports, for example:</a:t>
            </a:r>
          </a:p>
          <a:p>
            <a:r>
              <a:rPr lang="en-US" dirty="0"/>
              <a:t>S1 prepares Strength and Activities Reports (SAR)</a:t>
            </a:r>
          </a:p>
          <a:p>
            <a:r>
              <a:rPr lang="en-US" dirty="0"/>
              <a:t>S2 prepares Intrusion Reports</a:t>
            </a:r>
          </a:p>
          <a:p>
            <a:r>
              <a:rPr lang="en-US" dirty="0"/>
              <a:t>S4 prepares Supply Inventory Reports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34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52D0-FD0A-4552-9427-FAB2DD88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Staff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45FD-4A90-493A-8524-718C7D089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Uses CACC Cadet Activity Planning Process in CR3-14</a:t>
            </a:r>
          </a:p>
          <a:p>
            <a:pPr lvl="1"/>
            <a:r>
              <a:rPr lang="en-US" dirty="0"/>
              <a:t>Plan cadet activities</a:t>
            </a:r>
          </a:p>
          <a:p>
            <a:pPr lvl="1"/>
            <a:r>
              <a:rPr lang="en-US" dirty="0"/>
              <a:t>Prepare Warning Orders</a:t>
            </a:r>
          </a:p>
          <a:p>
            <a:pPr lvl="1"/>
            <a:r>
              <a:rPr lang="en-US" dirty="0"/>
              <a:t>Prepare Operations Orders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84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80796" y="1905000"/>
            <a:ext cx="7620000" cy="4343400"/>
          </a:xfrm>
        </p:spPr>
        <p:txBody>
          <a:bodyPr>
            <a:normAutofit fontScale="77500" lnSpcReduction="20000"/>
          </a:bodyPr>
          <a:lstStyle/>
          <a:p>
            <a:pPr marL="630238" indent="-630238">
              <a:lnSpc>
                <a:spcPct val="110000"/>
              </a:lnSpc>
              <a:spcAft>
                <a:spcPts val="600"/>
              </a:spcAft>
              <a:buNone/>
              <a:tabLst>
                <a:tab pos="630238" algn="l"/>
              </a:tabLst>
            </a:pPr>
            <a:r>
              <a:rPr lang="en-US" sz="4000" dirty="0">
                <a:hlinkClick r:id="rId2" action="ppaction://hlinksldjump"/>
              </a:rPr>
              <a:t>A1. 	Introduction to Leadership Roles and Responsibilities</a:t>
            </a:r>
            <a:endParaRPr lang="en-US" sz="4000" dirty="0"/>
          </a:p>
          <a:p>
            <a:pPr marL="630238" indent="-630238">
              <a:lnSpc>
                <a:spcPct val="110000"/>
              </a:lnSpc>
              <a:spcAft>
                <a:spcPts val="600"/>
              </a:spcAft>
              <a:buNone/>
              <a:tabLst>
                <a:tab pos="630238" algn="l"/>
              </a:tabLst>
            </a:pPr>
            <a:r>
              <a:rPr lang="en-US" sz="4000" dirty="0">
                <a:hlinkClick r:id="rId3" action="ppaction://hlinksldjump"/>
              </a:rPr>
              <a:t>A2.	Assistant Squad Leader and Guidon Bearer</a:t>
            </a:r>
            <a:endParaRPr lang="en-US" sz="4000" dirty="0"/>
          </a:p>
          <a:p>
            <a:pPr marL="630238" indent="-630238">
              <a:lnSpc>
                <a:spcPct val="110000"/>
              </a:lnSpc>
              <a:spcAft>
                <a:spcPts val="600"/>
              </a:spcAft>
              <a:buNone/>
              <a:tabLst>
                <a:tab pos="630238" algn="l"/>
              </a:tabLst>
            </a:pPr>
            <a:r>
              <a:rPr lang="en-US" sz="4000" dirty="0">
                <a:hlinkClick r:id="rId4" action="ppaction://hlinksldjump"/>
              </a:rPr>
              <a:t>A3.	Squad Leader</a:t>
            </a:r>
            <a:endParaRPr lang="en-US" sz="4000" dirty="0"/>
          </a:p>
          <a:p>
            <a:pPr marL="630238" indent="-630238">
              <a:lnSpc>
                <a:spcPct val="110000"/>
              </a:lnSpc>
              <a:spcAft>
                <a:spcPts val="600"/>
              </a:spcAft>
              <a:buNone/>
              <a:tabLst>
                <a:tab pos="630238" algn="l"/>
              </a:tabLst>
            </a:pPr>
            <a:r>
              <a:rPr lang="en-US" sz="4000" dirty="0">
                <a:hlinkClick r:id="rId5" action="ppaction://hlinksldjump"/>
              </a:rPr>
              <a:t>A4.	Platoon Sergeant</a:t>
            </a:r>
            <a:endParaRPr lang="en-US" sz="4000" dirty="0"/>
          </a:p>
          <a:p>
            <a:pPr marL="630238" indent="-630238">
              <a:lnSpc>
                <a:spcPct val="110000"/>
              </a:lnSpc>
              <a:spcAft>
                <a:spcPts val="600"/>
              </a:spcAft>
              <a:buNone/>
              <a:tabLst>
                <a:tab pos="630238" algn="l"/>
              </a:tabLst>
            </a:pPr>
            <a:r>
              <a:rPr lang="en-US" sz="4000" dirty="0">
                <a:hlinkClick r:id="rId6" action="ppaction://hlinksldjump"/>
              </a:rPr>
              <a:t>A5.	Platoon Leader</a:t>
            </a:r>
            <a:endParaRPr lang="en-US" sz="4000" dirty="0"/>
          </a:p>
          <a:p>
            <a:pPr marL="630238" indent="-630238">
              <a:lnSpc>
                <a:spcPct val="110000"/>
              </a:lnSpc>
              <a:spcAft>
                <a:spcPts val="600"/>
              </a:spcAft>
              <a:buNone/>
              <a:tabLst>
                <a:tab pos="630238" algn="l"/>
              </a:tabLst>
            </a:pPr>
            <a:r>
              <a:rPr lang="en-US" sz="4000" dirty="0">
                <a:hlinkClick r:id="rId7" action="ppaction://hlinksldjump"/>
              </a:rPr>
              <a:t>A6.	First Sergeant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07696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52D0-FD0A-4552-9427-FAB2DD88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on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45FD-4A90-493A-8524-718C7D089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What is the Cadet Corps’ primary objective?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T/F: “Staff Coordination” is the process of making certain that all pieces of a staff action fit together.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What does “experiential learning” mean?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928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514600"/>
            <a:ext cx="9143999" cy="1362075"/>
          </a:xfrm>
        </p:spPr>
        <p:txBody>
          <a:bodyPr>
            <a:normAutofit fontScale="90000"/>
          </a:bodyPr>
          <a:lstStyle/>
          <a:p>
            <a:pPr indent="3175"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hlinkClick r:id="rId2" action="ppaction://hlinksldjump"/>
              </a:rPr>
              <a:t>Assistant Squad Leader </a:t>
            </a:r>
            <a:br>
              <a:rPr lang="en-US" dirty="0">
                <a:hlinkClick r:id="rId2" action="ppaction://hlinksldjump"/>
              </a:rPr>
            </a:br>
            <a:r>
              <a:rPr lang="en-US" dirty="0">
                <a:hlinkClick r:id="rId2" action="ppaction://hlinksldjump"/>
              </a:rPr>
              <a:t>and Guidon Bearer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A2. Assistant Squad Leader and Guidon Bearer</a:t>
            </a:r>
          </a:p>
        </p:txBody>
      </p:sp>
    </p:spTree>
    <p:extLst>
      <p:ext uri="{BB962C8B-B14F-4D97-AF65-F5344CB8AC3E}">
        <p14:creationId xmlns:p14="http://schemas.microsoft.com/office/powerpoint/2010/main" val="3789373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E5FE2C-C941-4E3B-BCB8-59241C27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Leadership Roles at the School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/>
              <a:t>OBJECTIVES</a:t>
            </a:r>
          </a:p>
          <a:p>
            <a:pPr marL="0" indent="0">
              <a:buNone/>
            </a:pPr>
            <a:r>
              <a:rPr lang="en-US" i="1" dirty="0"/>
              <a:t>Cadets will be prepared to work within the structure of the cadet battalion or brigade, and serve successfully in leadership positions within the California Cadet Corps.</a:t>
            </a:r>
            <a:endParaRPr lang="en-US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Plan of Action</a:t>
            </a:r>
            <a:endParaRPr lang="en-US" dirty="0"/>
          </a:p>
          <a:p>
            <a:pPr marL="0" lvl="0" indent="0">
              <a:buNone/>
            </a:pPr>
            <a:r>
              <a:rPr lang="en-US" dirty="0">
                <a:highlight>
                  <a:srgbClr val="FFFF00"/>
                </a:highlight>
              </a:rPr>
              <a:t>Describe the role and responsibilities of the cadet leadership position in California Cadet Corps Battalions: Assistant Squad Leader and Guidon Bearer.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Essential Question</a:t>
            </a:r>
            <a:r>
              <a:rPr lang="en-US" dirty="0"/>
              <a:t>: </a:t>
            </a:r>
            <a:r>
              <a:rPr lang="en-US" dirty="0">
                <a:highlight>
                  <a:srgbClr val="FFFF00"/>
                </a:highlight>
              </a:rPr>
              <a:t>What are the roles of the Assistant Squad Leader and Guidon Bearer?</a:t>
            </a:r>
            <a:endParaRPr lang="en-US" sz="4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30107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6287C-46E2-4386-90F7-725BDBAA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Assistant Squad Leader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D8545-07E0-4879-90CB-C84195FE0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Entry-level leadership position</a:t>
            </a:r>
          </a:p>
          <a:p>
            <a:r>
              <a:rPr lang="en-US" dirty="0"/>
              <a:t>Chance to show your leadership qualities</a:t>
            </a:r>
          </a:p>
          <a:p>
            <a:r>
              <a:rPr lang="en-US" dirty="0"/>
              <a:t>The Assistant Squad Leader:</a:t>
            </a:r>
          </a:p>
          <a:p>
            <a:pPr lvl="1"/>
            <a:r>
              <a:rPr lang="en-US" dirty="0"/>
              <a:t>Sets the example</a:t>
            </a:r>
          </a:p>
          <a:p>
            <a:pPr lvl="1"/>
            <a:r>
              <a:rPr lang="en-US" dirty="0"/>
              <a:t>Leads squad in absence of Squad Leader</a:t>
            </a:r>
          </a:p>
          <a:p>
            <a:pPr lvl="1"/>
            <a:r>
              <a:rPr lang="en-US" dirty="0"/>
              <a:t>Helps squad members when struggling</a:t>
            </a:r>
          </a:p>
          <a:p>
            <a:pPr lvl="1"/>
            <a:r>
              <a:rPr lang="en-US" dirty="0"/>
              <a:t>Hones own skills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796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923B-056D-4786-AE02-4A9BB68A3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Guidon Bearer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FE717-0C2B-41A4-80C9-3D004F0AD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>
            <a:normAutofit/>
          </a:bodyPr>
          <a:lstStyle/>
          <a:p>
            <a:r>
              <a:rPr lang="en-US" dirty="0"/>
              <a:t>Sharpest junior cadet in the unit</a:t>
            </a:r>
          </a:p>
          <a:p>
            <a:r>
              <a:rPr lang="en-US" dirty="0"/>
              <a:t>Carries the unit Guidon</a:t>
            </a:r>
          </a:p>
          <a:p>
            <a:r>
              <a:rPr lang="en-US" dirty="0"/>
              <a:t>Rally point for formation</a:t>
            </a:r>
          </a:p>
          <a:p>
            <a:r>
              <a:rPr lang="en-US" dirty="0"/>
              <a:t>Leads by example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Drill and Ceremonies: The Guidon Bearer</a:t>
            </a:r>
            <a:endParaRPr lang="en-US" dirty="0"/>
          </a:p>
          <a:p>
            <a:pPr marL="0" indent="0">
              <a:buNone/>
            </a:pPr>
            <a:r>
              <a:rPr lang="en-US" sz="1500" dirty="0">
                <a:hlinkClick r:id="rId2"/>
              </a:rPr>
              <a:t>https://www.youtube.com/watch?v=Uteflg9wPj4</a:t>
            </a:r>
            <a:endParaRPr lang="en-US" sz="1500" dirty="0"/>
          </a:p>
        </p:txBody>
      </p:sp>
      <p:pic>
        <p:nvPicPr>
          <p:cNvPr id="6" name="image5.jpeg">
            <a:extLst>
              <a:ext uri="{FF2B5EF4-FFF2-40B4-BE49-F238E27FC236}">
                <a16:creationId xmlns:a16="http://schemas.microsoft.com/office/drawing/2014/main" id="{7B94880D-439D-4259-ACD3-B13979AF086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800" y="1377745"/>
            <a:ext cx="2428568" cy="4970872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7593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52D0-FD0A-4552-9427-FAB2DD88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on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45FD-4A90-493A-8524-718C7D089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T/F:  The Assistant Squad Leader is an entry level leadership position.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What are two responsibilities of the Guidon Bearer?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565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514600"/>
            <a:ext cx="9143999" cy="1362075"/>
          </a:xfrm>
        </p:spPr>
        <p:txBody>
          <a:bodyPr>
            <a:normAutofit fontScale="90000"/>
          </a:bodyPr>
          <a:lstStyle/>
          <a:p>
            <a:pPr indent="3175"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hlinkClick r:id="rId2" action="ppaction://hlinksldjump"/>
              </a:rPr>
              <a:t>Squad Leader 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A3. Squad Leader</a:t>
            </a:r>
          </a:p>
        </p:txBody>
      </p:sp>
    </p:spTree>
    <p:extLst>
      <p:ext uri="{BB962C8B-B14F-4D97-AF65-F5344CB8AC3E}">
        <p14:creationId xmlns:p14="http://schemas.microsoft.com/office/powerpoint/2010/main" val="1919136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E5FE2C-C941-4E3B-BCB8-59241C27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Leadership Roles at the School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/>
              <a:t>OBJECTIVES</a:t>
            </a:r>
          </a:p>
          <a:p>
            <a:pPr marL="0" indent="0">
              <a:buNone/>
            </a:pPr>
            <a:r>
              <a:rPr lang="en-US" i="1" dirty="0"/>
              <a:t>Cadets will be prepared to work within the structure of the cadet battalion or brigade, and serve successfully in leadership positions within the California Cadet Corps.</a:t>
            </a:r>
            <a:endParaRPr lang="en-US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Plan of Action</a:t>
            </a:r>
            <a:endParaRPr lang="en-US" dirty="0"/>
          </a:p>
          <a:p>
            <a:pPr marL="0" lvl="0" indent="0">
              <a:buNone/>
            </a:pPr>
            <a:r>
              <a:rPr lang="en-US" dirty="0">
                <a:highlight>
                  <a:srgbClr val="FFFF00"/>
                </a:highlight>
              </a:rPr>
              <a:t>Describe the role and responsibilities of the cadet leadership position in California Cadet Corps Battalions: Squad Leader.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Essential Question</a:t>
            </a:r>
            <a:r>
              <a:rPr lang="en-US" dirty="0"/>
              <a:t>: </a:t>
            </a:r>
            <a:r>
              <a:rPr lang="en-US" dirty="0">
                <a:highlight>
                  <a:srgbClr val="FFFF00"/>
                </a:highlight>
              </a:rPr>
              <a:t>What is the role of the Squad Leader?</a:t>
            </a:r>
            <a:endParaRPr lang="en-US" sz="4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8207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498CE-E5DA-4414-9557-9F1C7C8E4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Squad Leader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0ED81-5EA3-42F3-88C0-CED368158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399"/>
            <a:ext cx="41910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Reports to Platoon Sergeant</a:t>
            </a:r>
          </a:p>
          <a:p>
            <a:r>
              <a:rPr lang="en-US" dirty="0"/>
              <a:t>Helps cadets learn to do well on tests and inspections, AGI </a:t>
            </a:r>
          </a:p>
          <a:p>
            <a:pPr lvl="0"/>
            <a:r>
              <a:rPr lang="en-US" dirty="0"/>
              <a:t>Practice drills for squad proficiency</a:t>
            </a:r>
          </a:p>
          <a:p>
            <a:pPr lvl="0"/>
            <a:r>
              <a:rPr lang="en-US" dirty="0"/>
              <a:t>Ensure squad uniforms in order</a:t>
            </a:r>
          </a:p>
        </p:txBody>
      </p:sp>
      <p:pic>
        <p:nvPicPr>
          <p:cNvPr id="6" name="image6.jpeg">
            <a:extLst>
              <a:ext uri="{FF2B5EF4-FFF2-40B4-BE49-F238E27FC236}">
                <a16:creationId xmlns:a16="http://schemas.microsoft.com/office/drawing/2014/main" id="{C2ABC828-FCC7-4175-A4DA-297E965CF522}"/>
              </a:ext>
            </a:extLst>
          </p:cNvPr>
          <p:cNvPicPr/>
          <p:nvPr/>
        </p:nvPicPr>
        <p:blipFill rotWithShape="1">
          <a:blip r:embed="rId2" cstate="print"/>
          <a:srcRect l="6765" r="3967"/>
          <a:stretch/>
        </p:blipFill>
        <p:spPr bwMode="auto">
          <a:xfrm>
            <a:off x="4724400" y="2099310"/>
            <a:ext cx="3962400" cy="26593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2963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498CE-E5DA-4414-9557-9F1C7C8E4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Squad Leader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0ED81-5EA3-42F3-88C0-CED368158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399"/>
            <a:ext cx="8153400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 good Squad Leader is responsible for:</a:t>
            </a:r>
          </a:p>
          <a:p>
            <a:pPr lvl="1"/>
            <a:r>
              <a:rPr lang="en-US" dirty="0"/>
              <a:t>Appearance</a:t>
            </a:r>
          </a:p>
          <a:p>
            <a:pPr lvl="1"/>
            <a:r>
              <a:rPr lang="en-US" dirty="0"/>
              <a:t>Conduct</a:t>
            </a:r>
          </a:p>
          <a:p>
            <a:pPr lvl="1"/>
            <a:r>
              <a:rPr lang="en-US" dirty="0"/>
              <a:t>Training</a:t>
            </a:r>
          </a:p>
          <a:p>
            <a:pPr lvl="1"/>
            <a:r>
              <a:rPr lang="en-US" dirty="0"/>
              <a:t>Discipline</a:t>
            </a:r>
          </a:p>
          <a:p>
            <a:r>
              <a:rPr lang="en-US" dirty="0"/>
              <a:t>Works with Assistant Squad Leader to ensure</a:t>
            </a:r>
          </a:p>
          <a:p>
            <a:pPr lvl="1"/>
            <a:r>
              <a:rPr lang="en-US" dirty="0"/>
              <a:t>Squad members maintain high standards of behavior</a:t>
            </a:r>
          </a:p>
        </p:txBody>
      </p:sp>
    </p:spTree>
    <p:extLst>
      <p:ext uri="{BB962C8B-B14F-4D97-AF65-F5344CB8AC3E}">
        <p14:creationId xmlns:p14="http://schemas.microsoft.com/office/powerpoint/2010/main" val="241345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80796" y="1905000"/>
            <a:ext cx="7620000" cy="4343400"/>
          </a:xfrm>
        </p:spPr>
        <p:txBody>
          <a:bodyPr>
            <a:normAutofit fontScale="92500" lnSpcReduction="20000"/>
          </a:bodyPr>
          <a:lstStyle/>
          <a:p>
            <a:pPr marL="630238" indent="-630238">
              <a:lnSpc>
                <a:spcPct val="110000"/>
              </a:lnSpc>
              <a:spcAft>
                <a:spcPts val="600"/>
              </a:spcAft>
              <a:buNone/>
              <a:tabLst>
                <a:tab pos="630238" algn="l"/>
              </a:tabLst>
            </a:pPr>
            <a:r>
              <a:rPr lang="en-US" sz="4000" dirty="0">
                <a:hlinkClick r:id="rId2" action="ppaction://hlinksldjump"/>
              </a:rPr>
              <a:t>A7.		Company Executive Officer</a:t>
            </a:r>
            <a:endParaRPr lang="en-US" sz="4000" dirty="0"/>
          </a:p>
          <a:p>
            <a:pPr marL="630238" indent="-630238">
              <a:lnSpc>
                <a:spcPct val="110000"/>
              </a:lnSpc>
              <a:spcAft>
                <a:spcPts val="600"/>
              </a:spcAft>
              <a:buNone/>
              <a:tabLst>
                <a:tab pos="630238" algn="l"/>
              </a:tabLst>
            </a:pPr>
            <a:r>
              <a:rPr lang="en-US" sz="4000" dirty="0">
                <a:hlinkClick r:id="rId3" action="ppaction://hlinksldjump"/>
              </a:rPr>
              <a:t>A8.		Company Commander</a:t>
            </a:r>
            <a:endParaRPr lang="en-US" sz="4000" dirty="0"/>
          </a:p>
          <a:p>
            <a:pPr marL="630238" indent="-630238">
              <a:lnSpc>
                <a:spcPct val="110000"/>
              </a:lnSpc>
              <a:spcAft>
                <a:spcPts val="600"/>
              </a:spcAft>
              <a:buNone/>
              <a:tabLst>
                <a:tab pos="630238" algn="l"/>
              </a:tabLst>
            </a:pPr>
            <a:r>
              <a:rPr lang="en-US" sz="4000" dirty="0">
                <a:hlinkClick r:id="rId4" action="ppaction://hlinksldjump"/>
              </a:rPr>
              <a:t>A9.		S1: Administration and Personnel</a:t>
            </a:r>
            <a:endParaRPr lang="en-US" sz="4000" dirty="0"/>
          </a:p>
          <a:p>
            <a:pPr marL="630238" indent="-630238">
              <a:lnSpc>
                <a:spcPct val="110000"/>
              </a:lnSpc>
              <a:spcAft>
                <a:spcPts val="600"/>
              </a:spcAft>
              <a:buNone/>
              <a:tabLst>
                <a:tab pos="630238" algn="l"/>
              </a:tabLst>
            </a:pPr>
            <a:r>
              <a:rPr lang="en-US" sz="4000" dirty="0">
                <a:hlinkClick r:id="rId5" action="ppaction://hlinksldjump"/>
              </a:rPr>
              <a:t>A10.	S2: Safety and Security</a:t>
            </a:r>
            <a:endParaRPr lang="en-US" sz="4000" dirty="0"/>
          </a:p>
          <a:p>
            <a:pPr marL="630238" indent="-630238">
              <a:lnSpc>
                <a:spcPct val="110000"/>
              </a:lnSpc>
              <a:spcAft>
                <a:spcPts val="600"/>
              </a:spcAft>
              <a:buNone/>
              <a:tabLst>
                <a:tab pos="630238" algn="l"/>
              </a:tabLst>
            </a:pPr>
            <a:r>
              <a:rPr lang="en-US" sz="4000" dirty="0">
                <a:hlinkClick r:id="rId6" action="ppaction://hlinksldjump"/>
              </a:rPr>
              <a:t>A11.	S3: Training and Operations</a:t>
            </a:r>
            <a:endParaRPr lang="en-US" sz="4000" dirty="0"/>
          </a:p>
          <a:p>
            <a:pPr marL="630238" indent="-630238">
              <a:lnSpc>
                <a:spcPct val="110000"/>
              </a:lnSpc>
              <a:spcAft>
                <a:spcPts val="600"/>
              </a:spcAft>
              <a:buNone/>
              <a:tabLst>
                <a:tab pos="630238" algn="l"/>
              </a:tabLst>
            </a:pPr>
            <a:r>
              <a:rPr lang="en-US" sz="4000" dirty="0">
                <a:hlinkClick r:id="rId7" action="ppaction://hlinksldjump"/>
              </a:rPr>
              <a:t>A12.	S4: Supply and Logistics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55991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7314F-9399-4A90-B49F-F789805D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Squad Leader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597BB-E9C5-4CC9-945F-DAE24DABD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Sets the example</a:t>
            </a:r>
          </a:p>
          <a:p>
            <a:pPr lvl="0"/>
            <a:r>
              <a:rPr lang="en-US" dirty="0"/>
              <a:t>Trains Assistant Squad Leader</a:t>
            </a:r>
          </a:p>
          <a:p>
            <a:pPr lvl="0"/>
            <a:r>
              <a:rPr lang="en-US" dirty="0"/>
              <a:t>Knows names and contact information of assigned squad members</a:t>
            </a:r>
          </a:p>
          <a:p>
            <a:pPr lvl="0"/>
            <a:r>
              <a:rPr lang="en-US" dirty="0"/>
              <a:t>Assists squad members with Cadet Corps matters </a:t>
            </a:r>
          </a:p>
          <a:p>
            <a:pPr lvl="0"/>
            <a:r>
              <a:rPr lang="en-US" dirty="0"/>
              <a:t>Find solutions to issues when possible; refer to the Platoon Sergeant/leader if needed</a:t>
            </a:r>
          </a:p>
          <a:p>
            <a:pPr lvl="0"/>
            <a:r>
              <a:rPr lang="en-US" dirty="0"/>
              <a:t>Forms squad correctly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00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7314F-9399-4A90-B49F-F789805DC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687" y="274638"/>
            <a:ext cx="68580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Squad Leader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597BB-E9C5-4CC9-945F-DAE24DABD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2200"/>
              <a:t>Accurate report of persons present at activities, company platoon/formations, etc.</a:t>
            </a:r>
          </a:p>
          <a:p>
            <a:pPr lvl="0">
              <a:lnSpc>
                <a:spcPct val="90000"/>
              </a:lnSpc>
            </a:pPr>
            <a:r>
              <a:rPr lang="en-US" sz="2200"/>
              <a:t>Conduct uniform inspection of squad; report uniform needs up chain of command</a:t>
            </a:r>
          </a:p>
          <a:p>
            <a:pPr lvl="0">
              <a:lnSpc>
                <a:spcPct val="90000"/>
              </a:lnSpc>
            </a:pPr>
            <a:r>
              <a:rPr lang="en-US" sz="2200"/>
              <a:t>Thoroughly familiar with individual, squad,  platoon drills</a:t>
            </a:r>
          </a:p>
          <a:p>
            <a:pPr lvl="0">
              <a:lnSpc>
                <a:spcPct val="90000"/>
              </a:lnSpc>
            </a:pPr>
            <a:r>
              <a:rPr lang="en-US" sz="2200"/>
              <a:t>Instruct/demonstrate drill movements, allow time for individual performance, supervise squad members for proper performance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/>
          </a:p>
        </p:txBody>
      </p:sp>
      <p:pic>
        <p:nvPicPr>
          <p:cNvPr id="5" name="Picture 4" descr="A group of people standing in the grass&#10;&#10;Description automatically generated">
            <a:extLst>
              <a:ext uri="{FF2B5EF4-FFF2-40B4-BE49-F238E27FC236}">
                <a16:creationId xmlns:a16="http://schemas.microsoft.com/office/drawing/2014/main" id="{CA067219-5977-435B-96CC-7E627C99A5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4286"/>
          <a:stretch/>
        </p:blipFill>
        <p:spPr>
          <a:xfrm>
            <a:off x="4517571" y="1600200"/>
            <a:ext cx="4038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0037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7314F-9399-4A90-B49F-F789805D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Squad Leader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597BB-E9C5-4CC9-945F-DAE24DABD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Develop responsibility and leadership in team leaders</a:t>
            </a:r>
          </a:p>
          <a:p>
            <a:pPr lvl="0"/>
            <a:r>
              <a:rPr lang="en-US" dirty="0"/>
              <a:t>Encourage squad members to seek promotion; help prepare for Promotion Task Assessments</a:t>
            </a:r>
          </a:p>
          <a:p>
            <a:pPr lvl="0"/>
            <a:r>
              <a:rPr lang="en-US" dirty="0"/>
              <a:t>Encourage squad members to attend activities, join Color Guard and Flag Detail, participate in Drill Team and Individual Major Awards competitions, and other opportunities</a:t>
            </a:r>
          </a:p>
          <a:p>
            <a:pPr lvl="0"/>
            <a:r>
              <a:rPr lang="en-US" dirty="0"/>
              <a:t>Motivate squad, provide goals and a vision,  grow esprit de corps within squad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70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52D0-FD0A-4552-9427-FAB2DD88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on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45FD-4A90-493A-8524-718C7D089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Who does the Squad Leader report to?</a:t>
            </a:r>
          </a:p>
          <a:p>
            <a:pPr marL="514350" indent="-514350">
              <a:buAutoNum type="arabicPeriod"/>
            </a:pPr>
            <a:r>
              <a:rPr lang="en-US" dirty="0"/>
              <a:t>A good Squad Leader is responsible for which of the following: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Appearance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Conduct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Training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Discipline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914400" lvl="1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7803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52D0-FD0A-4552-9427-FAB2DD88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Squad Leaders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45FD-4A90-493A-8524-718C7D089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44958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b="1" i="1" u="sng" dirty="0"/>
              <a:t>Practical Exercise (20 minutes)</a:t>
            </a:r>
          </a:p>
          <a:p>
            <a:pPr marL="457200" lvl="1" indent="0" algn="ctr">
              <a:buNone/>
            </a:pPr>
            <a:r>
              <a:rPr lang="en-US" u="sng" dirty="0"/>
              <a:t>Train Your Squad</a:t>
            </a:r>
          </a:p>
          <a:p>
            <a:pPr marL="457200" lvl="1" indent="0">
              <a:buNone/>
            </a:pPr>
            <a:r>
              <a:rPr lang="en-US" dirty="0"/>
              <a:t>Platoon Sergeants assign your Squad Leaders to train cadets in the following steps from the </a:t>
            </a:r>
            <a:r>
              <a:rPr lang="en-US" dirty="0">
                <a:hlinkClick r:id="rId2"/>
              </a:rPr>
              <a:t>Manual of the Guidon</a:t>
            </a:r>
            <a:r>
              <a:rPr lang="en-US" dirty="0"/>
              <a:t> (CR3-21.5, pg. 79):</a:t>
            </a:r>
          </a:p>
          <a:p>
            <a:pPr marL="857250" lvl="2" indent="0">
              <a:buNone/>
            </a:pPr>
            <a:r>
              <a:rPr lang="en-US" dirty="0"/>
              <a:t>1.  Order Guidon		4.  Raised Guidon</a:t>
            </a:r>
          </a:p>
          <a:p>
            <a:pPr marL="857250" lvl="2" indent="0">
              <a:buNone/>
            </a:pPr>
            <a:r>
              <a:rPr lang="en-US" dirty="0"/>
              <a:t>2.  Parade Rest			5.  Present Guidon</a:t>
            </a:r>
          </a:p>
          <a:p>
            <a:pPr marL="857250" lvl="2" indent="0">
              <a:buNone/>
            </a:pPr>
            <a:r>
              <a:rPr lang="en-US" dirty="0"/>
              <a:t>3.  Carry Guidon		6.  Guidon Bearer’s Salute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7728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514600"/>
            <a:ext cx="9143999" cy="1362075"/>
          </a:xfrm>
        </p:spPr>
        <p:txBody>
          <a:bodyPr>
            <a:normAutofit fontScale="90000"/>
          </a:bodyPr>
          <a:lstStyle/>
          <a:p>
            <a:pPr indent="3175"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hlinkClick r:id="rId2" action="ppaction://hlinksldjump"/>
              </a:rPr>
              <a:t>PLATOON SERGEANT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A4. Platoon Sergeant</a:t>
            </a:r>
          </a:p>
        </p:txBody>
      </p:sp>
    </p:spTree>
    <p:extLst>
      <p:ext uri="{BB962C8B-B14F-4D97-AF65-F5344CB8AC3E}">
        <p14:creationId xmlns:p14="http://schemas.microsoft.com/office/powerpoint/2010/main" val="23409098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E5FE2C-C941-4E3B-BCB8-59241C27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Leadership Roles at the School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/>
              <a:t>OBJECTIVES</a:t>
            </a:r>
          </a:p>
          <a:p>
            <a:pPr marL="0" indent="0">
              <a:buNone/>
            </a:pPr>
            <a:r>
              <a:rPr lang="en-US" i="1" dirty="0"/>
              <a:t>Cadets will be prepared to work within the structure of the cadet battalion or brigade, and serve successfully in leadership positions within the California Cadet Corps.</a:t>
            </a:r>
            <a:endParaRPr lang="en-US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Plan of Action</a:t>
            </a:r>
            <a:endParaRPr lang="en-US" dirty="0"/>
          </a:p>
          <a:p>
            <a:pPr marL="0" lvl="0" indent="0">
              <a:buNone/>
            </a:pPr>
            <a:r>
              <a:rPr lang="en-US" dirty="0">
                <a:highlight>
                  <a:srgbClr val="FFFF00"/>
                </a:highlight>
              </a:rPr>
              <a:t>Describe the role and responsibilities of the cadet leadership position in California Cadet Corps Battalions: Platoon Sergeant.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Essential Question</a:t>
            </a:r>
            <a:r>
              <a:rPr lang="en-US" dirty="0"/>
              <a:t>: </a:t>
            </a:r>
            <a:r>
              <a:rPr lang="en-US" dirty="0">
                <a:highlight>
                  <a:srgbClr val="FFFF00"/>
                </a:highlight>
              </a:rPr>
              <a:t>What is the role of the Platoon Sergeant?</a:t>
            </a:r>
            <a:endParaRPr lang="en-US" sz="4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858131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BAC0-CF20-43B6-A3AA-861638CF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Platoon Sergeant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BC42A-71B3-4A42-842F-2F6C861E2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5334000" cy="4495800"/>
          </a:xfrm>
        </p:spPr>
        <p:txBody>
          <a:bodyPr>
            <a:normAutofit/>
          </a:bodyPr>
          <a:lstStyle/>
          <a:p>
            <a:r>
              <a:rPr lang="en-US" sz="2800" dirty="0"/>
              <a:t>Primary assistant and advisor to Platoon Leader</a:t>
            </a:r>
          </a:p>
          <a:p>
            <a:r>
              <a:rPr lang="en-US" sz="2800" dirty="0"/>
              <a:t>Squad Leaders report to Platoon Sergeant</a:t>
            </a:r>
          </a:p>
          <a:p>
            <a:r>
              <a:rPr lang="en-US" sz="2800" b="1" dirty="0"/>
              <a:t>Responsible for training and caring for Cadets</a:t>
            </a:r>
          </a:p>
          <a:p>
            <a:r>
              <a:rPr lang="en-US" sz="2800" b="1" dirty="0"/>
              <a:t>Tasked with platoon readiness, drill and ceremonies, and accountability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1DC428-0B98-4EDF-8F88-DD72C5ABD7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1200" y="1984231"/>
            <a:ext cx="2667000" cy="37277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8982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20B21-C9CE-403F-AB52-FD219E635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Platoon Sergeant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E1BF9-89CA-46D8-A994-BAC547B1D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Sets example of discipline and positive attitude</a:t>
            </a:r>
          </a:p>
          <a:p>
            <a:pPr lvl="0"/>
            <a:r>
              <a:rPr lang="en-US" dirty="0"/>
              <a:t>Assist in supervision of the Squad Leaders as they conduct events; ensure safety of Cadets </a:t>
            </a:r>
          </a:p>
          <a:p>
            <a:pPr lvl="0"/>
            <a:r>
              <a:rPr lang="en-US" dirty="0"/>
              <a:t>Develop spirit of teamwork; give Squad Leaders sense of purpose</a:t>
            </a:r>
          </a:p>
          <a:p>
            <a:pPr lvl="0"/>
            <a:r>
              <a:rPr lang="en-US" dirty="0"/>
              <a:t>Submit absentee reports to Company First Sergeant for accurate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21541916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20B21-C9CE-403F-AB52-FD219E635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Platoon Sergeant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E1BF9-89CA-46D8-A994-BAC547B1D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5908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Assist Platoon Leader in training particularly in military courtesy and uniform wear</a:t>
            </a:r>
          </a:p>
          <a:p>
            <a:pPr lvl="0"/>
            <a:r>
              <a:rPr lang="en-US" dirty="0"/>
              <a:t>Counsel personnel at Squad Leader's request to help teach leadership</a:t>
            </a:r>
          </a:p>
          <a:p>
            <a:pPr lvl="0"/>
            <a:r>
              <a:rPr lang="en-US" dirty="0"/>
              <a:t>Assume control of  platoon in Platoon Leader’s absence</a:t>
            </a:r>
          </a:p>
          <a:p>
            <a:pPr lvl="0"/>
            <a:r>
              <a:rPr lang="en-US" dirty="0"/>
              <a:t>Oversee Cadet welfare and safety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F22160-F6FA-4402-ADE6-E2157E3281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6" b="11209"/>
          <a:stretch/>
        </p:blipFill>
        <p:spPr>
          <a:xfrm>
            <a:off x="2568046" y="1417638"/>
            <a:ext cx="4007908" cy="2209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20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1905000"/>
            <a:ext cx="7710196" cy="4343400"/>
          </a:xfrm>
        </p:spPr>
        <p:txBody>
          <a:bodyPr>
            <a:normAutofit fontScale="85000" lnSpcReduction="10000"/>
          </a:bodyPr>
          <a:lstStyle/>
          <a:p>
            <a:pPr marL="630238" indent="-630238">
              <a:lnSpc>
                <a:spcPct val="110000"/>
              </a:lnSpc>
              <a:spcAft>
                <a:spcPts val="600"/>
              </a:spcAft>
              <a:buNone/>
              <a:tabLst>
                <a:tab pos="630238" algn="l"/>
              </a:tabLst>
            </a:pPr>
            <a:r>
              <a:rPr lang="en-US" sz="4000" dirty="0">
                <a:hlinkClick r:id="rId2" action="ppaction://hlinksldjump"/>
              </a:rPr>
              <a:t>A13. S5: Civic, Public and Military Relations</a:t>
            </a:r>
            <a:endParaRPr lang="en-US" sz="4000" dirty="0"/>
          </a:p>
          <a:p>
            <a:pPr marL="630238" indent="-630238">
              <a:lnSpc>
                <a:spcPct val="110000"/>
              </a:lnSpc>
              <a:spcAft>
                <a:spcPts val="600"/>
              </a:spcAft>
              <a:buNone/>
              <a:tabLst>
                <a:tab pos="630238" algn="l"/>
              </a:tabLst>
            </a:pPr>
            <a:r>
              <a:rPr lang="en-US" sz="4000" dirty="0">
                <a:hlinkClick r:id="rId3" action="ppaction://hlinksldjump"/>
              </a:rPr>
              <a:t>A14. S6: Communications and IT</a:t>
            </a:r>
            <a:endParaRPr lang="en-US" sz="4000" dirty="0"/>
          </a:p>
          <a:p>
            <a:pPr marL="630238" indent="-630238">
              <a:lnSpc>
                <a:spcPct val="110000"/>
              </a:lnSpc>
              <a:spcAft>
                <a:spcPts val="600"/>
              </a:spcAft>
              <a:buNone/>
              <a:tabLst>
                <a:tab pos="630238" algn="l"/>
              </a:tabLst>
            </a:pPr>
            <a:r>
              <a:rPr lang="en-US" sz="4000" dirty="0">
                <a:hlinkClick r:id="rId4" action="ppaction://hlinksldjump"/>
              </a:rPr>
              <a:t>A15. Battalion Executive Officer (XO)</a:t>
            </a:r>
            <a:endParaRPr lang="en-US" sz="4000" dirty="0"/>
          </a:p>
          <a:p>
            <a:pPr marL="914400" indent="-914400">
              <a:lnSpc>
                <a:spcPct val="110000"/>
              </a:lnSpc>
              <a:spcAft>
                <a:spcPts val="600"/>
              </a:spcAft>
              <a:buNone/>
              <a:tabLst>
                <a:tab pos="914400" algn="l"/>
              </a:tabLst>
            </a:pPr>
            <a:r>
              <a:rPr lang="en-US" sz="4000" dirty="0">
                <a:hlinkClick r:id="rId5" action="ppaction://hlinksldjump"/>
              </a:rPr>
              <a:t>A16. Battalion Command Sergeant Major (CSM)</a:t>
            </a:r>
            <a:endParaRPr lang="en-US" sz="4000" dirty="0"/>
          </a:p>
          <a:p>
            <a:pPr marL="630238" indent="-630238">
              <a:lnSpc>
                <a:spcPct val="110000"/>
              </a:lnSpc>
              <a:spcAft>
                <a:spcPts val="600"/>
              </a:spcAft>
              <a:buNone/>
              <a:tabLst>
                <a:tab pos="630238" algn="l"/>
              </a:tabLst>
            </a:pPr>
            <a:r>
              <a:rPr lang="en-US" sz="4000" dirty="0">
                <a:hlinkClick r:id="rId6" action="ppaction://hlinksldjump"/>
              </a:rPr>
              <a:t>A17.	Battalion Commander (CO)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799507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20B21-C9CE-403F-AB52-FD219E635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Platoon Sergeant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E1BF9-89CA-46D8-A994-BAC547B1D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Assign, oversee, mentor Squad Leaders</a:t>
            </a:r>
          </a:p>
          <a:p>
            <a:pPr lvl="0"/>
            <a:r>
              <a:rPr lang="en-US" dirty="0"/>
              <a:t>Manage all tasks and guidance from Platoon Leader</a:t>
            </a:r>
          </a:p>
          <a:p>
            <a:pPr lvl="0"/>
            <a:r>
              <a:rPr lang="en-US" dirty="0"/>
              <a:t>Ensure Cadets comply with success and safety standards</a:t>
            </a:r>
          </a:p>
          <a:p>
            <a:pPr lvl="0"/>
            <a:r>
              <a:rPr lang="en-US" dirty="0"/>
              <a:t>Encourage platoon members to attend activities, march in parades, joining the Color Guard and Flag Detail, participate in the Drill Team and Individual Major Awards competitions, and other opportunities</a:t>
            </a:r>
          </a:p>
          <a:p>
            <a:pPr lvl="0"/>
            <a:r>
              <a:rPr lang="en-US" dirty="0"/>
              <a:t>Motivate platoon, provide goals and vision,  grow esprit de corps in platoon</a:t>
            </a:r>
          </a:p>
        </p:txBody>
      </p:sp>
    </p:spTree>
    <p:extLst>
      <p:ext uri="{BB962C8B-B14F-4D97-AF65-F5344CB8AC3E}">
        <p14:creationId xmlns:p14="http://schemas.microsoft.com/office/powerpoint/2010/main" val="20542784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52D0-FD0A-4552-9427-FAB2DD88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on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45FD-4A90-493A-8524-718C7D089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T/F:  The Platoon Sergeant is not responsible for training and caring for cadets.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The </a:t>
            </a:r>
            <a:r>
              <a:rPr lang="en-US" u="sng" dirty="0"/>
              <a:t>primary</a:t>
            </a:r>
            <a:r>
              <a:rPr lang="en-US" dirty="0"/>
              <a:t> task of a Platoon Sergeant is: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Platoon readiness, drill/ceremony, accountability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Squad formation 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Encourage cadets to attend activities, Color Guard, Flag Detail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668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514600"/>
            <a:ext cx="9143999" cy="1362075"/>
          </a:xfrm>
        </p:spPr>
        <p:txBody>
          <a:bodyPr>
            <a:normAutofit fontScale="90000"/>
          </a:bodyPr>
          <a:lstStyle/>
          <a:p>
            <a:pPr indent="3175"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hlinkClick r:id="rId2" action="ppaction://hlinksldjump"/>
              </a:rPr>
              <a:t>PLATOON LEADER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A5. Platoon Leader</a:t>
            </a:r>
          </a:p>
        </p:txBody>
      </p:sp>
    </p:spTree>
    <p:extLst>
      <p:ext uri="{BB962C8B-B14F-4D97-AF65-F5344CB8AC3E}">
        <p14:creationId xmlns:p14="http://schemas.microsoft.com/office/powerpoint/2010/main" val="938511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E5FE2C-C941-4E3B-BCB8-59241C27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Leadership Roles at the School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/>
              <a:t>OBJECTIVES</a:t>
            </a:r>
          </a:p>
          <a:p>
            <a:pPr marL="0" indent="0">
              <a:buNone/>
            </a:pPr>
            <a:r>
              <a:rPr lang="en-US" i="1" dirty="0"/>
              <a:t>Cadets will be prepared to work within the structure of the cadet battalion or brigade, and serve successfully in leadership positions within the California Cadet Corps.</a:t>
            </a:r>
            <a:endParaRPr lang="en-US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Plan of Action</a:t>
            </a:r>
            <a:endParaRPr lang="en-US" dirty="0"/>
          </a:p>
          <a:p>
            <a:pPr marL="0" lvl="0" indent="0">
              <a:buNone/>
            </a:pPr>
            <a:r>
              <a:rPr lang="en-US" dirty="0">
                <a:highlight>
                  <a:srgbClr val="FFFF00"/>
                </a:highlight>
              </a:rPr>
              <a:t>Describe the role and responsibilities of the cadet leadership position in California Cadet Corps Battalions: Platoon Leader.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Essential Question</a:t>
            </a:r>
            <a:r>
              <a:rPr lang="en-US" dirty="0"/>
              <a:t>: </a:t>
            </a:r>
            <a:r>
              <a:rPr lang="en-US" dirty="0">
                <a:highlight>
                  <a:srgbClr val="FFFF00"/>
                </a:highlight>
              </a:rPr>
              <a:t>What is the role of the Platoon Leader?</a:t>
            </a:r>
            <a:endParaRPr lang="en-US" sz="4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451883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4DF8-CFC3-478F-B1EE-4899B53B6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Platoon Leader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3AD10-7C21-40C1-90C0-DD9BC2441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/>
          </a:bodyPr>
          <a:lstStyle/>
          <a:p>
            <a:r>
              <a:rPr lang="en-US" dirty="0"/>
              <a:t>Directly responsible for platoon</a:t>
            </a:r>
          </a:p>
          <a:p>
            <a:r>
              <a:rPr lang="en-US" dirty="0"/>
              <a:t>Primary job – leadership, training, discipline</a:t>
            </a:r>
          </a:p>
          <a:p>
            <a:r>
              <a:rPr lang="en-US" dirty="0"/>
              <a:t>Opportunity and privilege to be role model, coach, counselor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67B425-0C81-4CB2-9DE0-6A3B848EA4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3333" r="20833"/>
          <a:stretch/>
        </p:blipFill>
        <p:spPr>
          <a:xfrm>
            <a:off x="5410200" y="1752600"/>
            <a:ext cx="3373783" cy="3581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28888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D0E97-AC57-42C9-A991-F6B75C399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Platoon Leader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2DE15-8748-4E31-B2FB-066647B11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83162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Keep Company Commander apprised of platoon status</a:t>
            </a:r>
          </a:p>
          <a:p>
            <a:pPr lvl="0"/>
            <a:r>
              <a:rPr lang="en-US" dirty="0"/>
              <a:t>Organize and maintain effective chain of command </a:t>
            </a:r>
          </a:p>
          <a:p>
            <a:pPr lvl="0"/>
            <a:r>
              <a:rPr lang="en-US" dirty="0"/>
              <a:t>Work closely with Platoon Sergeant to manage Cadets; knows Cadets’ strengths and weaknesses</a:t>
            </a:r>
          </a:p>
          <a:p>
            <a:pPr lvl="0"/>
            <a:r>
              <a:rPr lang="en-US" dirty="0"/>
              <a:t>Inspect platoon at formations; establish platoon standards</a:t>
            </a:r>
          </a:p>
          <a:p>
            <a:pPr lvl="0"/>
            <a:r>
              <a:rPr lang="en-US" dirty="0"/>
              <a:t>Responsible for Cadet readiness – physical fitness, 201 files, behavior and conduct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732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D0E97-AC57-42C9-A991-F6B75C39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687" y="274638"/>
            <a:ext cx="68580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Platoon Leader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3662129-97EC-43DA-8CBD-165B6A88A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3978"/>
            <a:ext cx="4038600" cy="401840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2DE15-8748-4E31-B2FB-066647B11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2" y="1600199"/>
            <a:ext cx="4038600" cy="4525963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2200" dirty="0"/>
              <a:t>Know cadet regulations; ensure platoon knows, follows </a:t>
            </a:r>
          </a:p>
          <a:p>
            <a:pPr lvl="0">
              <a:lnSpc>
                <a:spcPct val="90000"/>
              </a:lnSpc>
            </a:pPr>
            <a:r>
              <a:rPr lang="en-US" sz="2200" dirty="0"/>
              <a:t>Enforce orders from superiors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However, if you think an order is wrong, discuss with  chain of command or  instructor</a:t>
            </a:r>
          </a:p>
          <a:p>
            <a:pPr lvl="0">
              <a:lnSpc>
                <a:spcPct val="90000"/>
              </a:lnSpc>
            </a:pPr>
            <a:r>
              <a:rPr lang="en-US" sz="2200" dirty="0"/>
              <a:t>Develop spirit of teamwork; instill respect, obedience, cooperation</a:t>
            </a:r>
          </a:p>
          <a:p>
            <a:pPr lvl="0">
              <a:lnSpc>
                <a:spcPct val="90000"/>
              </a:lnSpc>
            </a:pPr>
            <a:r>
              <a:rPr lang="en-US" sz="2200" dirty="0"/>
              <a:t>Develop leadership through coaching, training, counseling, and mentorship</a:t>
            </a:r>
          </a:p>
        </p:txBody>
      </p:sp>
    </p:spTree>
    <p:extLst>
      <p:ext uri="{BB962C8B-B14F-4D97-AF65-F5344CB8AC3E}">
        <p14:creationId xmlns:p14="http://schemas.microsoft.com/office/powerpoint/2010/main" val="16013067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D0E97-AC57-42C9-A991-F6B75C399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Platoon Leader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2DE15-8748-4E31-B2FB-066647B11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8316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Know all phases of drill; able to supervise and conduct platoon drill</a:t>
            </a:r>
          </a:p>
          <a:p>
            <a:pPr lvl="0"/>
            <a:r>
              <a:rPr lang="en-US" dirty="0"/>
              <a:t>If the senior officer present in formation, able to conduct company drill </a:t>
            </a:r>
          </a:p>
          <a:p>
            <a:pPr lvl="0"/>
            <a:r>
              <a:rPr lang="en-US" dirty="0"/>
              <a:t>Promote cadet mastery of basic CACC knowledge</a:t>
            </a:r>
          </a:p>
          <a:p>
            <a:pPr lvl="0"/>
            <a:r>
              <a:rPr lang="en-US" dirty="0"/>
              <a:t>Set high standard of personal appearance and conduct</a:t>
            </a:r>
          </a:p>
        </p:txBody>
      </p:sp>
    </p:spTree>
    <p:extLst>
      <p:ext uri="{BB962C8B-B14F-4D97-AF65-F5344CB8AC3E}">
        <p14:creationId xmlns:p14="http://schemas.microsoft.com/office/powerpoint/2010/main" val="6308536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D0E97-AC57-42C9-A991-F6B75C399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Platoon Leader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2DE15-8748-4E31-B2FB-066647B11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8316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Resolve leadership, training, and disciplinary problems</a:t>
            </a:r>
          </a:p>
          <a:p>
            <a:pPr lvl="1"/>
            <a:r>
              <a:rPr lang="en-US" dirty="0"/>
              <a:t>If unable to solve a problem, seek advice and assistance of Company Commander, Company XO, or First Sergeant </a:t>
            </a:r>
          </a:p>
          <a:p>
            <a:pPr lvl="0"/>
            <a:r>
              <a:rPr lang="en-US" dirty="0"/>
              <a:t>Aid or provide counseling to personnel in the platoon as necessary</a:t>
            </a:r>
          </a:p>
          <a:p>
            <a:pPr lvl="0"/>
            <a:r>
              <a:rPr lang="en-US" dirty="0"/>
              <a:t>Know how to receive and give orders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4380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52D0-FD0A-4552-9427-FAB2DD88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on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45FD-4A90-493A-8524-718C7D089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Who is the Platoon Leader directly responsible for?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T/F:  The primary job of a Platoon Leader is leadership, training and discipline.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T/F:  It is not important for the Platoon Leader to know how to conduct drill.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94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514600"/>
            <a:ext cx="9143999" cy="1362075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hlinkClick r:id="rId2" action="ppaction://hlinksldjump"/>
              </a:rPr>
              <a:t>Introduction to Leadership Roles </a:t>
            </a:r>
            <a:br>
              <a:rPr lang="en-US" dirty="0">
                <a:hlinkClick r:id="rId2" action="ppaction://hlinksldjump"/>
              </a:rPr>
            </a:br>
            <a:r>
              <a:rPr lang="en-US" dirty="0">
                <a:hlinkClick r:id="rId2" action="ppaction://hlinksldjump"/>
              </a:rPr>
              <a:t>and Responsibilities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A1. Introduction to Leadership Roles and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10992249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52D0-FD0A-4552-9427-FAB2DD88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Platoon Sergeant</a:t>
            </a:r>
            <a:br>
              <a:rPr lang="en-US" dirty="0"/>
            </a:br>
            <a:r>
              <a:rPr lang="en-US" dirty="0"/>
              <a:t>Platoon Leader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45FD-4A90-493A-8524-718C7D089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44958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b="1" i="1" u="sng" dirty="0"/>
              <a:t>Practical Exercise (10 minutes)</a:t>
            </a:r>
          </a:p>
          <a:p>
            <a:pPr marL="457200" lvl="1" indent="0" algn="ctr">
              <a:buNone/>
            </a:pPr>
            <a:r>
              <a:rPr lang="en-US" u="sng" dirty="0"/>
              <a:t>Evaluate Your Squads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Platoon Sergeant(s) and Platoon Leader:</a:t>
            </a:r>
          </a:p>
          <a:p>
            <a:pPr marL="971550" lvl="1" indent="-514350">
              <a:buAutoNum type="arabicPeriod"/>
            </a:pPr>
            <a:r>
              <a:rPr lang="en-US" dirty="0"/>
              <a:t>Select cadets for demonstration of the Manual of the Guidon tasks assigned</a:t>
            </a:r>
          </a:p>
          <a:p>
            <a:pPr marL="971550" lvl="1" indent="-514350">
              <a:buAutoNum type="arabicPeriod"/>
            </a:pPr>
            <a:r>
              <a:rPr lang="en-US" dirty="0"/>
              <a:t>Give feedback to Cadets/Squad Leaders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3964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514600"/>
            <a:ext cx="9143999" cy="1362075"/>
          </a:xfrm>
        </p:spPr>
        <p:txBody>
          <a:bodyPr>
            <a:normAutofit fontScale="90000"/>
          </a:bodyPr>
          <a:lstStyle/>
          <a:p>
            <a:pPr indent="3175"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hlinkClick r:id="rId2" action="ppaction://hlinksldjump"/>
              </a:rPr>
              <a:t>FIRST SERGEANT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A6. First Sergeant</a:t>
            </a:r>
          </a:p>
        </p:txBody>
      </p:sp>
    </p:spTree>
    <p:extLst>
      <p:ext uri="{BB962C8B-B14F-4D97-AF65-F5344CB8AC3E}">
        <p14:creationId xmlns:p14="http://schemas.microsoft.com/office/powerpoint/2010/main" val="12635021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E5FE2C-C941-4E3B-BCB8-59241C27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Leadership Roles at the School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/>
              <a:t>OBJECTIVES</a:t>
            </a:r>
          </a:p>
          <a:p>
            <a:pPr marL="0" indent="0">
              <a:buNone/>
            </a:pPr>
            <a:r>
              <a:rPr lang="en-US" i="1" dirty="0"/>
              <a:t>Cadets will be prepared to work within the structure of the cadet battalion or brigade, and serve successfully in leadership positions within the California Cadet Corps.</a:t>
            </a:r>
            <a:endParaRPr lang="en-US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Plan of Action</a:t>
            </a:r>
            <a:endParaRPr lang="en-US" dirty="0"/>
          </a:p>
          <a:p>
            <a:pPr marL="0" lvl="0" indent="0">
              <a:buNone/>
            </a:pPr>
            <a:r>
              <a:rPr lang="en-US" dirty="0">
                <a:highlight>
                  <a:srgbClr val="FFFF00"/>
                </a:highlight>
              </a:rPr>
              <a:t>Describe the role and responsibilities of the cadet leadership position in California Cadet Corps Battalions: First Sergeant.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Essential Question</a:t>
            </a:r>
            <a:r>
              <a:rPr lang="en-US" dirty="0"/>
              <a:t>: </a:t>
            </a:r>
            <a:r>
              <a:rPr lang="en-US" dirty="0">
                <a:highlight>
                  <a:srgbClr val="FFFF00"/>
                </a:highlight>
              </a:rPr>
              <a:t>What is the role of the First Sergeant?</a:t>
            </a:r>
            <a:endParaRPr lang="en-US" sz="4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082620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A6268-E8B1-44C5-AB1E-3376E3AA7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Sergeant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0EF2E-284E-4145-89AC-AF9E602BF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2213388"/>
          </a:xfrm>
        </p:spPr>
        <p:txBody>
          <a:bodyPr>
            <a:normAutofit/>
          </a:bodyPr>
          <a:lstStyle/>
          <a:p>
            <a:r>
              <a:rPr lang="en-US" dirty="0"/>
              <a:t>The senior enlisted advisor of a company</a:t>
            </a:r>
          </a:p>
          <a:p>
            <a:r>
              <a:rPr lang="en-US" dirty="0"/>
              <a:t>Command leadership responsibilities</a:t>
            </a:r>
          </a:p>
          <a:p>
            <a:r>
              <a:rPr lang="en-US" dirty="0"/>
              <a:t>Handles NCO development of Cadets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DD4495-DBCC-4F24-9320-79D697BEFD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9" t="32371" r="15255" b="23884"/>
          <a:stretch/>
        </p:blipFill>
        <p:spPr>
          <a:xfrm>
            <a:off x="1828800" y="4042188"/>
            <a:ext cx="5486400" cy="24312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32084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E87E7-8FB4-479E-9C48-DBC991326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Sergeant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B097D-3731-4750-82B5-0BDF1CC7D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Maintain accountability of all Cadets</a:t>
            </a:r>
          </a:p>
          <a:p>
            <a:pPr lvl="0"/>
            <a:r>
              <a:rPr lang="en-US" dirty="0"/>
              <a:t>Recommend Cadets for special assignments within the unit</a:t>
            </a:r>
          </a:p>
          <a:p>
            <a:pPr lvl="0"/>
            <a:r>
              <a:rPr lang="en-US" dirty="0"/>
              <a:t>Manage promotions</a:t>
            </a:r>
          </a:p>
          <a:p>
            <a:pPr lvl="0"/>
            <a:r>
              <a:rPr lang="en-US" dirty="0"/>
              <a:t>Manages disciplinary issues</a:t>
            </a:r>
          </a:p>
          <a:p>
            <a:pPr marL="0" indent="-339725">
              <a:spcBef>
                <a:spcPts val="0"/>
              </a:spcBef>
            </a:pPr>
            <a:r>
              <a:rPr lang="en-US" dirty="0"/>
              <a:t>Primary time manager for the</a:t>
            </a:r>
          </a:p>
          <a:p>
            <a:pPr marL="339725" indent="0">
              <a:spcBef>
                <a:spcPts val="0"/>
              </a:spcBef>
              <a:buNone/>
            </a:pPr>
            <a:r>
              <a:rPr lang="en-US" dirty="0"/>
              <a:t>company, effecting timeliness</a:t>
            </a:r>
          </a:p>
          <a:p>
            <a:pPr marL="339725" indent="0">
              <a:spcBef>
                <a:spcPts val="0"/>
              </a:spcBef>
              <a:buNone/>
            </a:pPr>
            <a:r>
              <a:rPr lang="en-US" dirty="0"/>
              <a:t>through NCO Chain</a:t>
            </a:r>
          </a:p>
          <a:p>
            <a:pPr lvl="0"/>
            <a:endParaRPr lang="en-US" dirty="0"/>
          </a:p>
        </p:txBody>
      </p:sp>
      <p:pic>
        <p:nvPicPr>
          <p:cNvPr id="5" name="Picture 4" descr="A close up of a watch&#10;&#10;Description automatically generated">
            <a:extLst>
              <a:ext uri="{FF2B5EF4-FFF2-40B4-BE49-F238E27FC236}">
                <a16:creationId xmlns:a16="http://schemas.microsoft.com/office/drawing/2014/main" id="{37145E4B-F1A4-40C1-AE63-E0BC15F8AF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91200" y="4706389"/>
            <a:ext cx="2743200" cy="177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513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E87E7-8FB4-479E-9C48-DBC991326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Sergeant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B097D-3731-4750-82B5-0BDF1CC7D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Supervise unit support (admin, safety, supply, communications) operations</a:t>
            </a:r>
          </a:p>
          <a:p>
            <a:pPr lvl="0"/>
            <a:r>
              <a:rPr lang="en-US" dirty="0"/>
              <a:t>Supervise and communicate with Platoon Sergeants</a:t>
            </a:r>
          </a:p>
          <a:p>
            <a:pPr lvl="0"/>
            <a:r>
              <a:rPr lang="en-US" dirty="0"/>
              <a:t>Promote proper use of military courtesies - enforce unit discipline in conduct and uniform</a:t>
            </a:r>
          </a:p>
          <a:p>
            <a:pPr lvl="0"/>
            <a:r>
              <a:rPr lang="en-US" dirty="0"/>
              <a:t>Initiate Company formations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438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52D0-FD0A-4552-9427-FAB2DD88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on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45FD-4A90-493A-8524-718C7D089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T/F:  The First Sergeant handles leadership of Cadets, specifically NCO development. </a:t>
            </a:r>
          </a:p>
          <a:p>
            <a:pPr marL="514350" indent="-514350">
              <a:buAutoNum type="arabicPeriod"/>
            </a:pPr>
            <a:r>
              <a:rPr lang="en-US" dirty="0"/>
              <a:t>Does the First Sergeant initiate company formations?</a:t>
            </a:r>
          </a:p>
          <a:p>
            <a:pPr marL="514350" indent="-514350">
              <a:buAutoNum type="arabicPeriod"/>
            </a:pPr>
            <a:r>
              <a:rPr lang="en-US" dirty="0"/>
              <a:t>T/F:  It is not the responsibility of the First Sergeant to manage promotions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351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514600"/>
            <a:ext cx="9143999" cy="1362075"/>
          </a:xfrm>
        </p:spPr>
        <p:txBody>
          <a:bodyPr>
            <a:normAutofit fontScale="90000"/>
          </a:bodyPr>
          <a:lstStyle/>
          <a:p>
            <a:pPr indent="3175"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hlinkClick r:id="rId2" action="ppaction://hlinksldjump"/>
              </a:rPr>
              <a:t>COMPANY EXECUTIVE OFFICER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A7. Company Executive Officer</a:t>
            </a:r>
          </a:p>
        </p:txBody>
      </p:sp>
    </p:spTree>
    <p:extLst>
      <p:ext uri="{BB962C8B-B14F-4D97-AF65-F5344CB8AC3E}">
        <p14:creationId xmlns:p14="http://schemas.microsoft.com/office/powerpoint/2010/main" val="39325899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E5FE2C-C941-4E3B-BCB8-59241C27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Leadership Roles at the School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/>
              <a:t>OBJECTIVES</a:t>
            </a:r>
          </a:p>
          <a:p>
            <a:pPr marL="0" indent="0">
              <a:buNone/>
            </a:pPr>
            <a:r>
              <a:rPr lang="en-US" i="1" dirty="0"/>
              <a:t>Cadets will be prepared to work within the structure of the cadet battalion or brigade, and serve successfully in leadership positions within the California Cadet Corps.</a:t>
            </a:r>
            <a:endParaRPr lang="en-US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Plan of Action</a:t>
            </a:r>
            <a:endParaRPr lang="en-US" dirty="0"/>
          </a:p>
          <a:p>
            <a:pPr marL="0" lvl="0" indent="0">
              <a:buNone/>
            </a:pPr>
            <a:r>
              <a:rPr lang="en-US" dirty="0">
                <a:highlight>
                  <a:srgbClr val="FFFF00"/>
                </a:highlight>
              </a:rPr>
              <a:t>Describe the role and responsibilities of the cadet leadership position in California Cadet Corps Battalions: Company Executive Officer.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Essential Question</a:t>
            </a:r>
            <a:r>
              <a:rPr lang="en-US" dirty="0"/>
              <a:t>: </a:t>
            </a:r>
            <a:r>
              <a:rPr lang="en-US" dirty="0">
                <a:highlight>
                  <a:srgbClr val="FFFF00"/>
                </a:highlight>
              </a:rPr>
              <a:t>What is the role of the Company Executive Officer?</a:t>
            </a:r>
            <a:endParaRPr lang="en-US" sz="4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915508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9FAE1-BBFF-4A48-AED5-9AE7AAB33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Company Executive Officer (XO)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17250-5918-447C-98D5-E61CBB881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Manage staff</a:t>
            </a:r>
          </a:p>
          <a:p>
            <a:r>
              <a:rPr lang="en-US" dirty="0"/>
              <a:t>Report to the Commanding Officer</a:t>
            </a:r>
          </a:p>
          <a:p>
            <a:r>
              <a:rPr lang="en-US" dirty="0"/>
              <a:t>Ensure Commander’s message is communicated clearly and properly to  command staff</a:t>
            </a:r>
          </a:p>
          <a:p>
            <a:r>
              <a:rPr lang="en-US" dirty="0"/>
              <a:t>Typically responsible for management of day-to-day activities</a:t>
            </a:r>
          </a:p>
        </p:txBody>
      </p:sp>
    </p:spTree>
    <p:extLst>
      <p:ext uri="{BB962C8B-B14F-4D97-AF65-F5344CB8AC3E}">
        <p14:creationId xmlns:p14="http://schemas.microsoft.com/office/powerpoint/2010/main" val="1170413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E5FE2C-C941-4E3B-BCB8-59241C27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Leadership Roles at the School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/>
              <a:t>OBJECTIVES</a:t>
            </a:r>
          </a:p>
          <a:p>
            <a:pPr marL="0" indent="0">
              <a:buNone/>
            </a:pPr>
            <a:r>
              <a:rPr lang="en-US" i="1" dirty="0"/>
              <a:t>Cadets will be prepared to work within the structure of the cadet battalion or brigade, and serve successfully in leadership positions within the California Cadet Corps.</a:t>
            </a:r>
            <a:endParaRPr lang="en-US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Plan of Action</a:t>
            </a:r>
            <a:endParaRPr lang="en-US" dirty="0"/>
          </a:p>
          <a:p>
            <a:pPr marL="0" lvl="0" indent="0">
              <a:buNone/>
            </a:pPr>
            <a:r>
              <a:rPr lang="en-US" dirty="0">
                <a:highlight>
                  <a:srgbClr val="FFFF00"/>
                </a:highlight>
              </a:rPr>
              <a:t>Describe the role and responsibilities of the cadet leadership position in California Cadet Corps Battalions: Introduction to Leadership Roles and Responsibilities.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Essential Question</a:t>
            </a:r>
            <a:r>
              <a:rPr lang="en-US" dirty="0"/>
              <a:t>: </a:t>
            </a:r>
            <a:r>
              <a:rPr lang="en-US" dirty="0">
                <a:highlight>
                  <a:srgbClr val="FFFF00"/>
                </a:highlight>
              </a:rPr>
              <a:t>How does the CACC develop a leader?</a:t>
            </a:r>
            <a:endParaRPr lang="en-US" sz="4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073340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71316-E4B1-42C8-A8B7-EC68F9BB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XO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7D7D0-54B3-40FA-A3F9-B17436910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Second in command; assume command responsibilities in Company Commander's absence</a:t>
            </a:r>
          </a:p>
          <a:p>
            <a:pPr lvl="0"/>
            <a:r>
              <a:rPr lang="en-US" dirty="0"/>
              <a:t>Assign tasks to company staff NCOs</a:t>
            </a:r>
          </a:p>
          <a:p>
            <a:pPr lvl="0"/>
            <a:r>
              <a:rPr lang="en-US" dirty="0"/>
              <a:t>Supervise company awards program; promote company honor unit point attainment</a:t>
            </a:r>
          </a:p>
          <a:p>
            <a:pPr lvl="0"/>
            <a:r>
              <a:rPr lang="en-US" dirty="0"/>
              <a:t>Ensure dates and times met by platoon leaders</a:t>
            </a:r>
          </a:p>
          <a:p>
            <a:pPr lvl="0"/>
            <a:r>
              <a:rPr lang="en-US" dirty="0"/>
              <a:t>Safety and risk assessment of all company events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943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52D0-FD0A-4552-9427-FAB2DD88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on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45FD-4A90-493A-8524-718C7D089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What is the Company XO typically responsible for: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Management of day to day activities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Platoon formation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Safety and risk assessment at company events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T/F:  The Company XO ensures the Company Commander’s message is communicated somewhat to the command staff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506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514600"/>
            <a:ext cx="9143999" cy="1362075"/>
          </a:xfrm>
        </p:spPr>
        <p:txBody>
          <a:bodyPr>
            <a:normAutofit fontScale="90000"/>
          </a:bodyPr>
          <a:lstStyle/>
          <a:p>
            <a:pPr indent="3175"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hlinkClick r:id="rId2" action="ppaction://hlinksldjump"/>
              </a:rPr>
              <a:t>COMPANY COMMANDER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A8. Company Commander</a:t>
            </a:r>
          </a:p>
        </p:txBody>
      </p:sp>
    </p:spTree>
    <p:extLst>
      <p:ext uri="{BB962C8B-B14F-4D97-AF65-F5344CB8AC3E}">
        <p14:creationId xmlns:p14="http://schemas.microsoft.com/office/powerpoint/2010/main" val="24211464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E5FE2C-C941-4E3B-BCB8-59241C27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Leadership Roles at the School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/>
              <a:t>OBJECTIVES</a:t>
            </a:r>
          </a:p>
          <a:p>
            <a:pPr marL="0" indent="0">
              <a:buNone/>
            </a:pPr>
            <a:r>
              <a:rPr lang="en-US" i="1" dirty="0"/>
              <a:t>Cadets will be prepared to work within the structure of the cadet battalion or brigade, and serve successfully in leadership positions within the California Cadet Corps.</a:t>
            </a:r>
            <a:endParaRPr lang="en-US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Plan of Action</a:t>
            </a:r>
            <a:endParaRPr lang="en-US" dirty="0"/>
          </a:p>
          <a:p>
            <a:pPr marL="0" lvl="0" indent="0">
              <a:buNone/>
            </a:pPr>
            <a:r>
              <a:rPr lang="en-US" dirty="0">
                <a:highlight>
                  <a:srgbClr val="FFFF00"/>
                </a:highlight>
              </a:rPr>
              <a:t>Describe the role and responsibilities of the cadet leadership position in California Cadet Corps Battalions: Company Commander.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Essential Question</a:t>
            </a:r>
            <a:r>
              <a:rPr lang="en-US" dirty="0"/>
              <a:t>: </a:t>
            </a:r>
            <a:r>
              <a:rPr lang="en-US" dirty="0">
                <a:highlight>
                  <a:srgbClr val="FFFF00"/>
                </a:highlight>
              </a:rPr>
              <a:t>What is the role of the Company Commander?</a:t>
            </a:r>
            <a:endParaRPr lang="en-US" sz="4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750698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0E6D4-C121-49D5-A03E-7A43F7523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Commander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4CAEF-6609-47C5-821D-099513512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37539"/>
            <a:ext cx="5486400" cy="47542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Considered prestigious assignment</a:t>
            </a:r>
          </a:p>
          <a:p>
            <a:r>
              <a:rPr lang="en-US" dirty="0"/>
              <a:t>Full command and control over unit; may exercise authority over unit personnel</a:t>
            </a:r>
          </a:p>
          <a:p>
            <a:r>
              <a:rPr lang="en-US" dirty="0"/>
              <a:t>Ultimately responsible for safety, efficiency, and training of all under their command</a:t>
            </a:r>
          </a:p>
          <a:p>
            <a:r>
              <a:rPr lang="en-US" dirty="0"/>
              <a:t>Held accountable for actions of their Cadets</a:t>
            </a:r>
          </a:p>
          <a:p>
            <a:r>
              <a:rPr lang="en-US" dirty="0"/>
              <a:t>Oversee moral leadership of Cadets; present themselves as a positive moral influence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A133D5-8B49-4BED-BE37-70630AC8D5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r="46667" b="12694"/>
          <a:stretch/>
        </p:blipFill>
        <p:spPr>
          <a:xfrm>
            <a:off x="5867400" y="1219200"/>
            <a:ext cx="3124200" cy="528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136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4A4E-9A6E-42D6-8EC6-F5EA2AEC5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Commander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F1928-0EAA-401A-8D63-2FA78B319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Establish tone and command climate of company</a:t>
            </a:r>
          </a:p>
          <a:p>
            <a:pPr lvl="0"/>
            <a:r>
              <a:rPr lang="en-US" dirty="0"/>
              <a:t>Set priorities for company training and missions</a:t>
            </a:r>
          </a:p>
          <a:p>
            <a:pPr lvl="0"/>
            <a:r>
              <a:rPr lang="en-US" dirty="0"/>
              <a:t>Lead company at battalion formations, ensuring subordinates perform drill properly</a:t>
            </a:r>
          </a:p>
          <a:p>
            <a:pPr lvl="0"/>
            <a:r>
              <a:rPr lang="en-US" dirty="0"/>
              <a:t>Provide instruction and counseling to subordinate commanders concerning command and leadership</a:t>
            </a:r>
          </a:p>
          <a:p>
            <a:pPr lvl="0"/>
            <a:r>
              <a:rPr lang="en-US" dirty="0"/>
              <a:t>Ensure company is prepared for all missions and inspections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413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52D0-FD0A-4552-9427-FAB2DD88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on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45FD-4A90-493A-8524-718C7D089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T/F:  The Company Commander is held accountable for the actions of their Cadets.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Is the Company Commander ultimately responsible for safety, efficiency, and training of all under their command?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2720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52D0-FD0A-4552-9427-FAB2DD88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Sergeant, XO, 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45FD-4A90-493A-8524-718C7D089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44958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b="1" i="1" u="sng" dirty="0"/>
              <a:t>Practical Exercise (5-15 minutes)</a:t>
            </a:r>
          </a:p>
          <a:p>
            <a:pPr marL="457200" lvl="1" indent="0" algn="ctr">
              <a:buNone/>
            </a:pPr>
            <a:r>
              <a:rPr lang="en-US" u="sng" dirty="0"/>
              <a:t>Train the Trainers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The dynamics of leadership within each unit may be different.  Have the top class leaders provide a short briefing on the use and importance of the Cadet Regulations.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768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514600"/>
            <a:ext cx="9143999" cy="1362075"/>
          </a:xfrm>
        </p:spPr>
        <p:txBody>
          <a:bodyPr>
            <a:normAutofit fontScale="90000"/>
          </a:bodyPr>
          <a:lstStyle/>
          <a:p>
            <a:pPr indent="3175"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hlinkClick r:id="rId2" action="ppaction://hlinksldjump"/>
              </a:rPr>
              <a:t>S1: ADMINISTRATION and PERSONNEL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A9. S1: Administration and Personnel</a:t>
            </a:r>
          </a:p>
        </p:txBody>
      </p:sp>
    </p:spTree>
    <p:extLst>
      <p:ext uri="{BB962C8B-B14F-4D97-AF65-F5344CB8AC3E}">
        <p14:creationId xmlns:p14="http://schemas.microsoft.com/office/powerpoint/2010/main" val="24365037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E5FE2C-C941-4E3B-BCB8-59241C27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Leadership Roles at the School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/>
              <a:t>OBJECTIVES</a:t>
            </a:r>
          </a:p>
          <a:p>
            <a:pPr marL="0" indent="0">
              <a:buNone/>
            </a:pPr>
            <a:r>
              <a:rPr lang="en-US" i="1" dirty="0"/>
              <a:t>Cadets will be prepared to work within the structure of the cadet battalion or brigade, and serve successfully in leadership positions within the California Cadet Corps.</a:t>
            </a:r>
            <a:endParaRPr lang="en-US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Plan of Action</a:t>
            </a:r>
            <a:endParaRPr lang="en-US" dirty="0"/>
          </a:p>
          <a:p>
            <a:pPr marL="0" lvl="0" indent="0">
              <a:buNone/>
            </a:pPr>
            <a:r>
              <a:rPr lang="en-US" dirty="0">
                <a:highlight>
                  <a:srgbClr val="FFFF00"/>
                </a:highlight>
              </a:rPr>
              <a:t>Describe the role and responsibilities of the cadet leadership position in California Cadet Corps Battalions: S1 – Administration and Personnel.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Essential Question</a:t>
            </a:r>
            <a:r>
              <a:rPr lang="en-US" dirty="0"/>
              <a:t>: </a:t>
            </a:r>
            <a:r>
              <a:rPr lang="en-US" dirty="0">
                <a:highlight>
                  <a:srgbClr val="FFFF00"/>
                </a:highlight>
              </a:rPr>
              <a:t>What is the role of the S1 – Administration and Personnel?</a:t>
            </a:r>
            <a:endParaRPr lang="en-US" sz="4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07769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52D0-FD0A-4552-9427-FAB2DD88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Leadership Roles and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45FD-4A90-493A-8524-718C7D089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CACC’s primary objective: </a:t>
            </a:r>
            <a:r>
              <a:rPr lang="en-US" b="1" dirty="0"/>
              <a:t>Teaching Leadership</a:t>
            </a:r>
          </a:p>
          <a:p>
            <a:r>
              <a:rPr lang="en-US" dirty="0"/>
              <a:t>Leadership curriculum standard emphasizes:</a:t>
            </a:r>
          </a:p>
          <a:p>
            <a:pPr lvl="1"/>
            <a:r>
              <a:rPr lang="en-US" dirty="0"/>
              <a:t>Military knowledge</a:t>
            </a:r>
          </a:p>
          <a:p>
            <a:pPr lvl="1"/>
            <a:r>
              <a:rPr lang="en-US" dirty="0"/>
              <a:t>Citizenship and patriotism</a:t>
            </a:r>
          </a:p>
          <a:p>
            <a:pPr lvl="1"/>
            <a:r>
              <a:rPr lang="en-US" dirty="0"/>
              <a:t>Academic Excellence</a:t>
            </a:r>
          </a:p>
          <a:p>
            <a:pPr lvl="1"/>
            <a:r>
              <a:rPr lang="en-US" dirty="0"/>
              <a:t>Health and fitness</a:t>
            </a:r>
          </a:p>
        </p:txBody>
      </p:sp>
      <p:pic>
        <p:nvPicPr>
          <p:cNvPr id="5" name="image3.jpeg">
            <a:extLst>
              <a:ext uri="{FF2B5EF4-FFF2-40B4-BE49-F238E27FC236}">
                <a16:creationId xmlns:a16="http://schemas.microsoft.com/office/drawing/2014/main" id="{7D89F83F-907F-43F4-A2C5-C5D816B9829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7800" y="3429000"/>
            <a:ext cx="3581400" cy="2803208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92722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72143-D893-41C2-A950-FCA1EE53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686" y="274638"/>
            <a:ext cx="7552113" cy="1143000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S1: Administration and Personnel</a:t>
            </a:r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0941613-3889-4364-9EE5-710C664B23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r="11940" b="3"/>
          <a:stretch/>
        </p:blipFill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F5804-3363-4819-A581-F225E0771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Administrative Office manages personnel and administrative systems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Function as administrative liaison between CACC units and HQ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Handle personnel action:  promotions, awards, administration, assignments force structure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Also called the Adjutant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Battalion may have one or more Assistant S1s and Admin NCOs. </a:t>
            </a:r>
          </a:p>
        </p:txBody>
      </p:sp>
    </p:spTree>
    <p:extLst>
      <p:ext uri="{BB962C8B-B14F-4D97-AF65-F5344CB8AC3E}">
        <p14:creationId xmlns:p14="http://schemas.microsoft.com/office/powerpoint/2010/main" val="30743194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29A3A-6F68-4E9D-AB3B-D600FB58C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S1: Administration and Personnel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0EB42-7C1B-40B4-AF1A-7F9DEF914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Commander’s primary point of contact for personnel accountability</a:t>
            </a:r>
          </a:p>
          <a:p>
            <a:pPr lvl="0"/>
            <a:r>
              <a:rPr lang="en-US" dirty="0"/>
              <a:t>Submit monthly SAR monthly to HQ</a:t>
            </a:r>
          </a:p>
          <a:p>
            <a:pPr lvl="0"/>
            <a:r>
              <a:rPr lang="en-US" dirty="0"/>
              <a:t>Manage unit’s regulation library </a:t>
            </a:r>
          </a:p>
          <a:p>
            <a:pPr marL="339725" lvl="0" indent="0">
              <a:spcBef>
                <a:spcPts val="0"/>
              </a:spcBef>
              <a:buNone/>
            </a:pPr>
            <a:r>
              <a:rPr lang="en-US" dirty="0"/>
              <a:t>and forms</a:t>
            </a:r>
          </a:p>
          <a:p>
            <a:pPr lvl="0"/>
            <a:r>
              <a:rPr lang="en-US" dirty="0"/>
              <a:t>Organize unit files; </a:t>
            </a:r>
          </a:p>
          <a:p>
            <a:pPr marL="339725" lvl="0" indent="0">
              <a:spcBef>
                <a:spcPts val="0"/>
              </a:spcBef>
              <a:buNone/>
            </a:pPr>
            <a:r>
              <a:rPr lang="en-US" dirty="0"/>
              <a:t>coordinate with all</a:t>
            </a:r>
          </a:p>
          <a:p>
            <a:pPr marL="339725" lvl="0" indent="0">
              <a:spcBef>
                <a:spcPts val="0"/>
              </a:spcBef>
              <a:buNone/>
            </a:pPr>
            <a:r>
              <a:rPr lang="en-US" dirty="0"/>
              <a:t>staff sections</a:t>
            </a:r>
          </a:p>
        </p:txBody>
      </p:sp>
      <p:pic>
        <p:nvPicPr>
          <p:cNvPr id="6" name="Picture 5" descr="A screenshot of text&#10;&#10;Description automatically generated">
            <a:extLst>
              <a:ext uri="{FF2B5EF4-FFF2-40B4-BE49-F238E27FC236}">
                <a16:creationId xmlns:a16="http://schemas.microsoft.com/office/drawing/2014/main" id="{DF7E9D88-9726-43CD-82D1-F5EFA3070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4514">
            <a:off x="4887315" y="4036641"/>
            <a:ext cx="3600450" cy="21383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67525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29A3A-6F68-4E9D-AB3B-D600FB58C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S1: Administration and Personnel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0EB42-7C1B-40B4-AF1A-7F9DEF914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Process Cadet orders and permanent orders  </a:t>
            </a:r>
          </a:p>
          <a:p>
            <a:pPr lvl="0"/>
            <a:r>
              <a:rPr lang="en-US" dirty="0"/>
              <a:t>Establish and maintain personnel records	</a:t>
            </a:r>
          </a:p>
          <a:p>
            <a:pPr lvl="0"/>
            <a:r>
              <a:rPr lang="en-US" dirty="0"/>
              <a:t>Manage unit’s awards program</a:t>
            </a:r>
          </a:p>
          <a:p>
            <a:pPr lvl="0"/>
            <a:r>
              <a:rPr lang="en-US" dirty="0"/>
              <a:t>Perform duty of Adjutant in battalion formations</a:t>
            </a:r>
          </a:p>
          <a:p>
            <a:pPr lvl="0"/>
            <a:r>
              <a:rPr lang="en-US" dirty="0"/>
              <a:t>In charge of morale 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3801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52D0-FD0A-4552-9427-FAB2DD88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on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45FD-4A90-493A-8524-718C7D089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The S1 office handle _____________ and ______________ systems.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T/F:  The S1 is also called the Adjutant.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What monthly report does the S1 submit to HQ?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0090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514600"/>
            <a:ext cx="9143999" cy="1362075"/>
          </a:xfrm>
        </p:spPr>
        <p:txBody>
          <a:bodyPr>
            <a:normAutofit fontScale="90000"/>
          </a:bodyPr>
          <a:lstStyle/>
          <a:p>
            <a:pPr indent="3175"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hlinkClick r:id="rId2" action="ppaction://hlinksldjump"/>
              </a:rPr>
              <a:t>S2: SAFETY and SECURITY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A10. S2: Safety and Security</a:t>
            </a:r>
          </a:p>
        </p:txBody>
      </p:sp>
    </p:spTree>
    <p:extLst>
      <p:ext uri="{BB962C8B-B14F-4D97-AF65-F5344CB8AC3E}">
        <p14:creationId xmlns:p14="http://schemas.microsoft.com/office/powerpoint/2010/main" val="17433280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E5FE2C-C941-4E3B-BCB8-59241C27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Leadership Roles at the School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/>
              <a:t>OBJECTIVES</a:t>
            </a:r>
          </a:p>
          <a:p>
            <a:pPr marL="0" indent="0">
              <a:buNone/>
            </a:pPr>
            <a:r>
              <a:rPr lang="en-US" i="1" dirty="0"/>
              <a:t>Cadets will be prepared to work within the structure of the cadet battalion or brigade, and serve successfully in leadership positions within the California Cadet Corps.</a:t>
            </a:r>
            <a:endParaRPr lang="en-US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Plan of Action</a:t>
            </a:r>
            <a:endParaRPr lang="en-US" dirty="0"/>
          </a:p>
          <a:p>
            <a:pPr marL="0" lvl="0" indent="0">
              <a:buNone/>
            </a:pPr>
            <a:r>
              <a:rPr lang="en-US" dirty="0">
                <a:highlight>
                  <a:srgbClr val="FFFF00"/>
                </a:highlight>
              </a:rPr>
              <a:t>Describe the role and responsibilities of the cadet leadership position in California Cadet Corps Battalions: S2 – Safety and Security.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Essential Question</a:t>
            </a:r>
            <a:r>
              <a:rPr lang="en-US" dirty="0"/>
              <a:t>: </a:t>
            </a:r>
            <a:r>
              <a:rPr lang="en-US" dirty="0">
                <a:highlight>
                  <a:srgbClr val="FFFF00"/>
                </a:highlight>
              </a:rPr>
              <a:t>What is the role of the S2 – Safety and Security?</a:t>
            </a:r>
            <a:endParaRPr lang="en-US" sz="4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534675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F475-4AFF-4480-8346-97510B4D4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S2: Safety and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387B0-6912-4B5C-B506-76B8D8852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39" y="1905000"/>
            <a:ext cx="4784522" cy="4525963"/>
          </a:xfrm>
        </p:spPr>
        <p:txBody>
          <a:bodyPr/>
          <a:lstStyle/>
          <a:p>
            <a:r>
              <a:rPr lang="en-US" dirty="0"/>
              <a:t>Cadet Corps S2 is different from the Army</a:t>
            </a:r>
          </a:p>
          <a:p>
            <a:r>
              <a:rPr lang="en-US" dirty="0"/>
              <a:t>Changed from traditional security and intelligence to medical services and safety of Cadets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581000-E3AC-49EA-9C72-F9E91DCE97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1661" y="1676400"/>
            <a:ext cx="3505200" cy="40969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696138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92AC7-1BE3-4147-8CF6-54A6F82D9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687" y="274638"/>
            <a:ext cx="68580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S2: Safety and Security</a:t>
            </a:r>
          </a:p>
        </p:txBody>
      </p:sp>
      <p:pic>
        <p:nvPicPr>
          <p:cNvPr id="4" name="Picture 3" descr="A group of people standing in front of a mountain&#10;&#10;Description automatically generated">
            <a:extLst>
              <a:ext uri="{FF2B5EF4-FFF2-40B4-BE49-F238E27FC236}">
                <a16:creationId xmlns:a16="http://schemas.microsoft.com/office/drawing/2014/main" id="{677C9349-EFBA-400B-8B77-08E9F9AF7A1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" r="1" b="1"/>
          <a:stretch/>
        </p:blipFill>
        <p:spPr bwMode="auto">
          <a:xfrm>
            <a:off x="457200" y="1752600"/>
            <a:ext cx="4038600" cy="452596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7BADF-C3F7-4439-968F-FD371EEAC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52599"/>
            <a:ext cx="4038600" cy="4525963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2200" dirty="0"/>
              <a:t>Supervise unit physical security</a:t>
            </a:r>
          </a:p>
          <a:p>
            <a:pPr lvl="0">
              <a:lnSpc>
                <a:spcPct val="90000"/>
              </a:lnSpc>
            </a:pPr>
            <a:r>
              <a:rPr lang="en-US" sz="2200" dirty="0"/>
              <a:t>Provide risk assessments and safety briefings</a:t>
            </a:r>
          </a:p>
          <a:p>
            <a:pPr lvl="0">
              <a:lnSpc>
                <a:spcPct val="90000"/>
              </a:lnSpc>
            </a:pPr>
            <a:r>
              <a:rPr lang="en-US" sz="2200" dirty="0"/>
              <a:t>Plan and conduct unit training</a:t>
            </a:r>
          </a:p>
          <a:p>
            <a:pPr lvl="0">
              <a:lnSpc>
                <a:spcPct val="90000"/>
              </a:lnSpc>
            </a:pPr>
            <a:r>
              <a:rPr lang="en-US" sz="2200" dirty="0"/>
              <a:t>Develop and implement medical service plans for Cadets at events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Sick call procedures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Medication management and administration protocols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Treatment of minor and major injuries and illnesses (with adult supervision)</a:t>
            </a:r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3367639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52D0-FD0A-4552-9427-FAB2DD88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on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45FD-4A90-493A-8524-718C7D089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T/F:  The S2 in the CACC provides medical services and safety of Cadets.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Does the S2 provide risk assessments and safety briefings?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3060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514600"/>
            <a:ext cx="9143999" cy="1362075"/>
          </a:xfrm>
        </p:spPr>
        <p:txBody>
          <a:bodyPr>
            <a:normAutofit fontScale="90000"/>
          </a:bodyPr>
          <a:lstStyle/>
          <a:p>
            <a:pPr indent="3175"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hlinkClick r:id="rId2" action="ppaction://hlinksldjump"/>
              </a:rPr>
              <a:t>S3: TRAINING AND OPERATIONS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A11. S3: Training and Operations</a:t>
            </a:r>
          </a:p>
        </p:txBody>
      </p:sp>
    </p:spTree>
    <p:extLst>
      <p:ext uri="{BB962C8B-B14F-4D97-AF65-F5344CB8AC3E}">
        <p14:creationId xmlns:p14="http://schemas.microsoft.com/office/powerpoint/2010/main" val="16944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52D0-FD0A-4552-9427-FAB2DD88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Leadership Roles and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45FD-4A90-493A-8524-718C7D089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/>
              <a:t>Leadership is </a:t>
            </a:r>
            <a:r>
              <a:rPr lang="en-US" b="1" i="1" dirty="0"/>
              <a:t>experiential</a:t>
            </a:r>
            <a:r>
              <a:rPr lang="en-US" dirty="0"/>
              <a:t> – learn by doing</a:t>
            </a:r>
          </a:p>
          <a:p>
            <a:r>
              <a:rPr lang="en-US" dirty="0"/>
              <a:t>Foundation to lead after 2 or 3 semesters</a:t>
            </a:r>
          </a:p>
          <a:p>
            <a:pPr lvl="1"/>
            <a:r>
              <a:rPr lang="en-US" dirty="0"/>
              <a:t>Process of learning</a:t>
            </a:r>
          </a:p>
          <a:p>
            <a:pPr lvl="1"/>
            <a:r>
              <a:rPr lang="en-US" dirty="0"/>
              <a:t>Developing skills</a:t>
            </a:r>
          </a:p>
          <a:p>
            <a:pPr lvl="1"/>
            <a:r>
              <a:rPr lang="en-US" dirty="0"/>
              <a:t>Embracing Values</a:t>
            </a:r>
          </a:p>
          <a:p>
            <a:pPr lvl="1"/>
            <a:r>
              <a:rPr lang="en-US" dirty="0"/>
              <a:t>Transform from a TAKER (takes orders, instructions)…</a:t>
            </a:r>
          </a:p>
          <a:p>
            <a:pPr lvl="1"/>
            <a:r>
              <a:rPr lang="en-US" dirty="0"/>
              <a:t>…to a GIVER (give order, tasks, motivates)</a:t>
            </a:r>
          </a:p>
        </p:txBody>
      </p:sp>
    </p:spTree>
    <p:extLst>
      <p:ext uri="{BB962C8B-B14F-4D97-AF65-F5344CB8AC3E}">
        <p14:creationId xmlns:p14="http://schemas.microsoft.com/office/powerpoint/2010/main" val="344727098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E5FE2C-C941-4E3B-BCB8-59241C27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Leadership Roles at the School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/>
              <a:t>OBJECTIVES</a:t>
            </a:r>
          </a:p>
          <a:p>
            <a:pPr marL="0" indent="0">
              <a:buNone/>
            </a:pPr>
            <a:r>
              <a:rPr lang="en-US" i="1" dirty="0"/>
              <a:t>Cadets will be prepared to work within the structure of the cadet battalion or brigade, and serve successfully in leadership positions within the California Cadet Corps.</a:t>
            </a:r>
            <a:endParaRPr lang="en-US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Plan of Action</a:t>
            </a:r>
            <a:endParaRPr lang="en-US" dirty="0"/>
          </a:p>
          <a:p>
            <a:pPr marL="0" lvl="0" indent="0">
              <a:buNone/>
            </a:pPr>
            <a:r>
              <a:rPr lang="en-US" dirty="0">
                <a:highlight>
                  <a:srgbClr val="FFFF00"/>
                </a:highlight>
              </a:rPr>
              <a:t>Describe the role and responsibilities of the cadet leadership position in California Cadet Corps Battalions: S3 – Training and Operations.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Essential Question</a:t>
            </a:r>
            <a:r>
              <a:rPr lang="en-US" dirty="0"/>
              <a:t>: </a:t>
            </a:r>
            <a:r>
              <a:rPr lang="en-US" dirty="0">
                <a:highlight>
                  <a:srgbClr val="FFFF00"/>
                </a:highlight>
              </a:rPr>
              <a:t>What is the role of the S3 – Training and Operations?</a:t>
            </a:r>
            <a:endParaRPr lang="en-US" sz="4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877431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E3CFA-EA69-46A8-AEF1-D5F30AE0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143000"/>
          </a:xfrm>
        </p:spPr>
        <p:txBody>
          <a:bodyPr/>
          <a:lstStyle/>
          <a:p>
            <a:r>
              <a:rPr lang="en-US" dirty="0"/>
              <a:t>S3: Training and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E1E8A-7311-472F-A4F2-1EEE83E0B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21637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Training and Operations Officers identify training needs, planning, organizing, and oversight of training</a:t>
            </a:r>
          </a:p>
          <a:p>
            <a:r>
              <a:rPr lang="en-US" dirty="0"/>
              <a:t>Training Officer ensures ongoing military education of Cadets. </a:t>
            </a:r>
          </a:p>
        </p:txBody>
      </p:sp>
      <p:pic>
        <p:nvPicPr>
          <p:cNvPr id="6" name="Picture 5" descr="A person standing in front of a computer screen&#10;&#10;Description automatically generated">
            <a:extLst>
              <a:ext uri="{FF2B5EF4-FFF2-40B4-BE49-F238E27FC236}">
                <a16:creationId xmlns:a16="http://schemas.microsoft.com/office/drawing/2014/main" id="{BC8068A5-ABE1-4867-A3AB-2A97D5E783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8" b="30833"/>
          <a:stretch/>
        </p:blipFill>
        <p:spPr>
          <a:xfrm>
            <a:off x="1905000" y="4160839"/>
            <a:ext cx="5334000" cy="24082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779390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CAA3A-85BC-4FFF-A28B-C06E83ECC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S3: Training and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A91B6-A240-41E8-8F59-5F1A017F9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Create operational plans implemented by all unit leaders and staff</a:t>
            </a:r>
          </a:p>
          <a:p>
            <a:pPr lvl="0"/>
            <a:r>
              <a:rPr lang="en-US" dirty="0"/>
              <a:t>Coordinate activities and operations with staff</a:t>
            </a:r>
          </a:p>
          <a:p>
            <a:pPr lvl="0"/>
            <a:r>
              <a:rPr lang="en-US" dirty="0"/>
              <a:t>Advise Commander concerning training and other matters that can affect the unit’s status</a:t>
            </a:r>
          </a:p>
          <a:p>
            <a:pPr lvl="0"/>
            <a:r>
              <a:rPr lang="en-US" dirty="0"/>
              <a:t>Publish and maintain training schedules and files</a:t>
            </a:r>
          </a:p>
        </p:txBody>
      </p:sp>
    </p:spTree>
    <p:extLst>
      <p:ext uri="{BB962C8B-B14F-4D97-AF65-F5344CB8AC3E}">
        <p14:creationId xmlns:p14="http://schemas.microsoft.com/office/powerpoint/2010/main" val="358113764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CAA3A-85BC-4FFF-A28B-C06E83ECC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S3: Training and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A91B6-A240-41E8-8F59-5F1A017F9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6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Manage unit training resources</a:t>
            </a:r>
          </a:p>
          <a:p>
            <a:pPr lvl="0"/>
            <a:r>
              <a:rPr lang="en-US" dirty="0"/>
              <a:t>Visit smaller battalion units to assess  leadership readiness</a:t>
            </a:r>
          </a:p>
          <a:p>
            <a:pPr lvl="0"/>
            <a:r>
              <a:rPr lang="en-US" dirty="0"/>
              <a:t>Produce AARs for unit events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8D748F8B-BDE5-4A0D-8EC8-99F51C6F8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93" y="3980652"/>
            <a:ext cx="5434013" cy="255429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250125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52D0-FD0A-4552-9427-FAB2DD88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on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45FD-4A90-493A-8524-718C7D089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The _________ Officer identifies ensures ongoing military education of Cadets.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T/F:  The S3 creates operational plans implemented by all unit leaders and staff.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8672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514600"/>
            <a:ext cx="9143999" cy="1362075"/>
          </a:xfrm>
        </p:spPr>
        <p:txBody>
          <a:bodyPr>
            <a:normAutofit fontScale="90000"/>
          </a:bodyPr>
          <a:lstStyle/>
          <a:p>
            <a:pPr indent="3175"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hlinkClick r:id="rId2" action="ppaction://hlinksldjump"/>
              </a:rPr>
              <a:t>S4: SUPPLY AND LOGISTICS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A12. S4: Supply and Logistics</a:t>
            </a:r>
          </a:p>
        </p:txBody>
      </p:sp>
    </p:spTree>
    <p:extLst>
      <p:ext uri="{BB962C8B-B14F-4D97-AF65-F5344CB8AC3E}">
        <p14:creationId xmlns:p14="http://schemas.microsoft.com/office/powerpoint/2010/main" val="300895673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E5FE2C-C941-4E3B-BCB8-59241C27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Leadership Roles at the School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/>
              <a:t>OBJECTIVES</a:t>
            </a:r>
          </a:p>
          <a:p>
            <a:pPr marL="0" indent="0">
              <a:buNone/>
            </a:pPr>
            <a:r>
              <a:rPr lang="en-US" i="1" dirty="0"/>
              <a:t>Cadets will be prepared to work within the structure of the cadet battalion or brigade, and serve successfully in leadership positions within the California Cadet Corps.</a:t>
            </a:r>
            <a:endParaRPr lang="en-US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Plan of Action</a:t>
            </a:r>
            <a:endParaRPr lang="en-US" dirty="0"/>
          </a:p>
          <a:p>
            <a:pPr marL="0" lvl="0" indent="0">
              <a:buNone/>
            </a:pPr>
            <a:r>
              <a:rPr lang="en-US" dirty="0">
                <a:highlight>
                  <a:srgbClr val="FFFF00"/>
                </a:highlight>
              </a:rPr>
              <a:t>Describe the role and responsibilities of the cadet leadership position in California Cadet Corps Battalions: S4 – Supply and Logistics.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Essential Question</a:t>
            </a:r>
            <a:r>
              <a:rPr lang="en-US" dirty="0"/>
              <a:t>: </a:t>
            </a:r>
            <a:r>
              <a:rPr lang="en-US" dirty="0">
                <a:highlight>
                  <a:srgbClr val="FFFF00"/>
                </a:highlight>
              </a:rPr>
              <a:t>What is the role of the S4 – Supply and Logistics?</a:t>
            </a:r>
            <a:endParaRPr lang="en-US" sz="4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7550538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504B-0EE9-432D-BA7E-30E515DEF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S4: Supply and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FBF24-1460-468A-8D3C-2F274C2C7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67312"/>
            <a:ext cx="5105400" cy="4916050"/>
          </a:xfrm>
        </p:spPr>
        <p:txBody>
          <a:bodyPr>
            <a:normAutofit/>
          </a:bodyPr>
          <a:lstStyle/>
          <a:p>
            <a:r>
              <a:rPr lang="en-US" dirty="0"/>
              <a:t>Supply Officer manages ALL supplies and equipment</a:t>
            </a:r>
          </a:p>
          <a:p>
            <a:r>
              <a:rPr lang="en-US" dirty="0"/>
              <a:t>Usually at battalion level</a:t>
            </a:r>
          </a:p>
          <a:p>
            <a:r>
              <a:rPr lang="en-US" dirty="0"/>
              <a:t>Supervise Supply Sergeants at company level</a:t>
            </a:r>
          </a:p>
          <a:p>
            <a:r>
              <a:rPr lang="en-US" dirty="0"/>
              <a:t>Manage storage of unit supplies, accountability of property, and logistics support of unit activities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6FF503-C80F-450B-BE66-23940D10B7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 r="19811" b="13601"/>
          <a:stretch/>
        </p:blipFill>
        <p:spPr>
          <a:xfrm>
            <a:off x="5562600" y="2209800"/>
            <a:ext cx="3319933" cy="29808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356471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C781-A4C7-4646-A52E-4CF759FCF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S4: Supply and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B6652-495A-41BE-BDA0-AFBC45D0D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0404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Conduct periodic inventory of property</a:t>
            </a:r>
          </a:p>
          <a:p>
            <a:pPr lvl="0"/>
            <a:r>
              <a:rPr lang="en-US" dirty="0"/>
              <a:t>Requisition, receive, and store supplies issued</a:t>
            </a:r>
          </a:p>
        </p:txBody>
      </p:sp>
      <p:pic>
        <p:nvPicPr>
          <p:cNvPr id="5" name="Picture 4" descr="A group of people standing in front of a truck&#10;&#10;Description automatically generated">
            <a:extLst>
              <a:ext uri="{FF2B5EF4-FFF2-40B4-BE49-F238E27FC236}">
                <a16:creationId xmlns:a16="http://schemas.microsoft.com/office/drawing/2014/main" id="{968E85EB-703B-49BF-88B5-4865319E6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1" t="16706" r="5015" b="3482"/>
          <a:stretch/>
        </p:blipFill>
        <p:spPr>
          <a:xfrm>
            <a:off x="457200" y="3048000"/>
            <a:ext cx="4419600" cy="26766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A5B696-2801-4F8D-AB54-9986FC07F273}"/>
              </a:ext>
            </a:extLst>
          </p:cNvPr>
          <p:cNvSpPr/>
          <p:nvPr/>
        </p:nvSpPr>
        <p:spPr>
          <a:xfrm>
            <a:off x="5105401" y="2842215"/>
            <a:ext cx="35813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Prepare lateral supply transfer from unit to unit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Requisition and stock awards</a:t>
            </a:r>
          </a:p>
        </p:txBody>
      </p:sp>
    </p:spTree>
    <p:extLst>
      <p:ext uri="{BB962C8B-B14F-4D97-AF65-F5344CB8AC3E}">
        <p14:creationId xmlns:p14="http://schemas.microsoft.com/office/powerpoint/2010/main" val="351592579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C781-A4C7-4646-A52E-4CF759FCF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S4: Supply and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B6652-495A-41BE-BDA0-AFBC45D0D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Maintain individual clothing records</a:t>
            </a:r>
          </a:p>
          <a:p>
            <a:pPr lvl="0"/>
            <a:r>
              <a:rPr lang="en-US" dirty="0"/>
              <a:t>Maintain unit property book stock records</a:t>
            </a:r>
          </a:p>
          <a:p>
            <a:pPr lvl="0"/>
            <a:r>
              <a:rPr lang="en-US" dirty="0"/>
              <a:t>Maintain Temporary Hand Receipts</a:t>
            </a:r>
          </a:p>
          <a:p>
            <a:pPr lvl="0"/>
            <a:r>
              <a:rPr lang="en-US" dirty="0"/>
              <a:t>Plan, coordinate, and execute logistics support necessary for unit activities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557BD5-6B62-4260-84E6-062B80F2AA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77"/>
          <a:stretch/>
        </p:blipFill>
        <p:spPr>
          <a:xfrm>
            <a:off x="895350" y="4572000"/>
            <a:ext cx="7353300" cy="228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76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52D0-FD0A-4552-9427-FAB2DD88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Leadership Roles and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45FD-4A90-493A-8524-718C7D089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Academic aspects of leadership introduced</a:t>
            </a:r>
          </a:p>
          <a:p>
            <a:pPr lvl="1"/>
            <a:r>
              <a:rPr lang="en-US" dirty="0"/>
              <a:t>Theories, models</a:t>
            </a:r>
          </a:p>
          <a:p>
            <a:pPr lvl="1"/>
            <a:r>
              <a:rPr lang="en-US" dirty="0"/>
              <a:t>Different styles, types of leadership</a:t>
            </a:r>
          </a:p>
          <a:p>
            <a:r>
              <a:rPr lang="en-US" dirty="0"/>
              <a:t>Good leaders study the experts</a:t>
            </a:r>
          </a:p>
          <a:p>
            <a:r>
              <a:rPr lang="en-US" dirty="0"/>
              <a:t>CACC develops leaders by</a:t>
            </a:r>
          </a:p>
          <a:p>
            <a:pPr lvl="1"/>
            <a:r>
              <a:rPr lang="en-US" dirty="0"/>
              <a:t>Serving in leadership/staff positions</a:t>
            </a:r>
          </a:p>
          <a:p>
            <a:pPr lvl="1"/>
            <a:r>
              <a:rPr lang="en-US" dirty="0"/>
              <a:t>Practice leadership skills</a:t>
            </a:r>
          </a:p>
          <a:p>
            <a:endParaRPr lang="en-US" dirty="0"/>
          </a:p>
          <a:p>
            <a:r>
              <a:rPr lang="en-US" dirty="0"/>
              <a:t>May not serve in all positions, but</a:t>
            </a:r>
          </a:p>
          <a:p>
            <a:pPr lvl="1"/>
            <a:r>
              <a:rPr lang="en-US" dirty="0"/>
              <a:t>Be familiar with duties and responsibilities</a:t>
            </a:r>
          </a:p>
          <a:p>
            <a:pPr lvl="1"/>
            <a:r>
              <a:rPr lang="en-US" dirty="0"/>
              <a:t>Helps the Cadet program at your school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2713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52D0-FD0A-4552-9427-FAB2DD88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on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45FD-4A90-493A-8524-718C7D089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The S4 manages ALL of what?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The S4 maintains which of the following:</a:t>
            </a:r>
          </a:p>
          <a:p>
            <a:pPr marL="914400" lvl="1" indent="-514350">
              <a:buAutoNum type="alphaLcPeriod"/>
            </a:pPr>
            <a:r>
              <a:rPr lang="en-US" dirty="0"/>
              <a:t>Individual clothing records</a:t>
            </a:r>
          </a:p>
          <a:p>
            <a:pPr marL="914400" lvl="1" indent="-514350">
              <a:buAutoNum type="alphaLcPeriod"/>
            </a:pPr>
            <a:r>
              <a:rPr lang="en-US" dirty="0"/>
              <a:t>Unit property book stock records</a:t>
            </a:r>
          </a:p>
          <a:p>
            <a:pPr marL="914400" lvl="1" indent="-514350">
              <a:buAutoNum type="alphaLcPeriod"/>
            </a:pPr>
            <a:r>
              <a:rPr lang="en-US" dirty="0"/>
              <a:t>Temporary Hand Receipts</a:t>
            </a:r>
          </a:p>
          <a:p>
            <a:pPr marL="40005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5225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514600"/>
            <a:ext cx="9143999" cy="1362075"/>
          </a:xfrm>
        </p:spPr>
        <p:txBody>
          <a:bodyPr>
            <a:normAutofit fontScale="90000"/>
          </a:bodyPr>
          <a:lstStyle/>
          <a:p>
            <a:pPr indent="3175"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hlinkClick r:id="rId2" action="ppaction://hlinksldjump"/>
              </a:rPr>
              <a:t>S5: CIVIC, PUBLIC AND </a:t>
            </a:r>
            <a:br>
              <a:rPr lang="en-US" dirty="0">
                <a:hlinkClick r:id="rId2" action="ppaction://hlinksldjump"/>
              </a:rPr>
            </a:br>
            <a:r>
              <a:rPr lang="en-US" dirty="0">
                <a:hlinkClick r:id="rId2" action="ppaction://hlinksldjump"/>
              </a:rPr>
              <a:t>MILITARY RELATIONS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A13. S5: Civic, Public and Military Relations</a:t>
            </a:r>
          </a:p>
        </p:txBody>
      </p:sp>
    </p:spTree>
    <p:extLst>
      <p:ext uri="{BB962C8B-B14F-4D97-AF65-F5344CB8AC3E}">
        <p14:creationId xmlns:p14="http://schemas.microsoft.com/office/powerpoint/2010/main" val="252243596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E5FE2C-C941-4E3B-BCB8-59241C27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Leadership Roles at the School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/>
              <a:t>OBJECTIVES</a:t>
            </a:r>
          </a:p>
          <a:p>
            <a:pPr marL="0" indent="0">
              <a:buNone/>
            </a:pPr>
            <a:r>
              <a:rPr lang="en-US" i="1" dirty="0"/>
              <a:t>Cadets will be prepared to work within the structure of the cadet battalion or brigade, and serve successfully in leadership positions within the California Cadet Corps.</a:t>
            </a:r>
            <a:endParaRPr lang="en-US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Plan of Action</a:t>
            </a:r>
            <a:endParaRPr lang="en-US" dirty="0"/>
          </a:p>
          <a:p>
            <a:pPr marL="0" lvl="0" indent="0">
              <a:buNone/>
            </a:pPr>
            <a:r>
              <a:rPr lang="en-US" dirty="0">
                <a:highlight>
                  <a:srgbClr val="FFFF00"/>
                </a:highlight>
              </a:rPr>
              <a:t>Describe the role and responsibilities of the cadet leadership position in California Cadet Corps Battalions: S5 – Civic, Public and Military Relations.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Essential Question</a:t>
            </a:r>
            <a:r>
              <a:rPr lang="en-US" dirty="0"/>
              <a:t>: </a:t>
            </a:r>
            <a:r>
              <a:rPr lang="en-US" dirty="0">
                <a:highlight>
                  <a:srgbClr val="FFFF00"/>
                </a:highlight>
              </a:rPr>
              <a:t>What is the role of the S5 – Civic, Public and Military Relations?</a:t>
            </a:r>
            <a:endParaRPr lang="en-US" sz="4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175248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5786E-B378-4DAB-83C9-133DA914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143000"/>
          </a:xfrm>
        </p:spPr>
        <p:txBody>
          <a:bodyPr>
            <a:normAutofit/>
          </a:bodyPr>
          <a:lstStyle/>
          <a:p>
            <a:r>
              <a:rPr lang="en-US" sz="3700" dirty="0"/>
              <a:t>S5: Civic, Public and Military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6FB28-86F8-4678-8DE8-B69A2751A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Responsible for public outreach, engagement, and relationship management with:</a:t>
            </a:r>
          </a:p>
          <a:p>
            <a:pPr lvl="1"/>
            <a:r>
              <a:rPr lang="en-US" dirty="0"/>
              <a:t>Cadets </a:t>
            </a:r>
          </a:p>
          <a:p>
            <a:pPr lvl="1"/>
            <a:r>
              <a:rPr lang="en-US" dirty="0"/>
              <a:t>Parents and families</a:t>
            </a:r>
          </a:p>
          <a:p>
            <a:pPr lvl="1"/>
            <a:r>
              <a:rPr lang="en-US" dirty="0"/>
              <a:t>Local communities</a:t>
            </a:r>
          </a:p>
          <a:p>
            <a:pPr lvl="1"/>
            <a:r>
              <a:rPr lang="en-US" dirty="0"/>
              <a:t>Legislative offices</a:t>
            </a:r>
          </a:p>
          <a:p>
            <a:r>
              <a:rPr lang="en-US" dirty="0"/>
              <a:t>Tell the unit and Cadet Corps story</a:t>
            </a:r>
          </a:p>
          <a:p>
            <a:pPr lvl="0"/>
            <a:r>
              <a:rPr lang="en-US" dirty="0"/>
              <a:t>Manage unit social media presence </a:t>
            </a:r>
          </a:p>
          <a:p>
            <a:pPr lvl="1"/>
            <a:r>
              <a:rPr lang="en-US" dirty="0"/>
              <a:t>Facebook, Twitter, YouTube,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6231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87396-C3E8-4D2E-B59F-C1C1AABFB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686" y="274638"/>
            <a:ext cx="7552113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S5: Civic, Public and Military Relations</a:t>
            </a:r>
          </a:p>
        </p:txBody>
      </p:sp>
      <p:pic>
        <p:nvPicPr>
          <p:cNvPr id="6" name="Picture 5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91FA3F03-6085-431F-8371-627C7314A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4" r="4" b="4"/>
          <a:stretch/>
        </p:blipFill>
        <p:spPr>
          <a:xfrm>
            <a:off x="457200" y="1832109"/>
            <a:ext cx="3733800" cy="418438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DE745-C86D-415C-9B16-453D76BAD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9600" y="1832109"/>
            <a:ext cx="4267200" cy="4184381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3200" dirty="0"/>
              <a:t>Prepare and release information bulletins</a:t>
            </a:r>
          </a:p>
          <a:p>
            <a:pPr lvl="0">
              <a:lnSpc>
                <a:spcPct val="90000"/>
              </a:lnSpc>
            </a:pPr>
            <a:r>
              <a:rPr lang="en-US" sz="3200" dirty="0"/>
              <a:t>Coordinate community service activities support</a:t>
            </a:r>
          </a:p>
          <a:p>
            <a:pPr lvl="0">
              <a:lnSpc>
                <a:spcPct val="90000"/>
              </a:lnSpc>
            </a:pPr>
            <a:r>
              <a:rPr lang="en-US" sz="3200" dirty="0"/>
              <a:t>Communicate with media outlets (under adult supervision)</a:t>
            </a:r>
          </a:p>
        </p:txBody>
      </p:sp>
    </p:spTree>
    <p:extLst>
      <p:ext uri="{BB962C8B-B14F-4D97-AF65-F5344CB8AC3E}">
        <p14:creationId xmlns:p14="http://schemas.microsoft.com/office/powerpoint/2010/main" val="172760886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87396-C3E8-4D2E-B59F-C1C1AABFB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686" y="274638"/>
            <a:ext cx="7552113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S5: Civic, Public and Military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DE745-C86D-415C-9B16-453D76BAD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0" y="1825418"/>
            <a:ext cx="4417647" cy="4041982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3200" dirty="0"/>
              <a:t>Maintain list of local press, media and community contacts</a:t>
            </a:r>
          </a:p>
          <a:p>
            <a:pPr lvl="0">
              <a:lnSpc>
                <a:spcPct val="90000"/>
              </a:lnSpc>
            </a:pPr>
            <a:r>
              <a:rPr lang="en-US" sz="3200" dirty="0"/>
              <a:t>Invite distinguished guests and press to unit activities</a:t>
            </a:r>
          </a:p>
          <a:p>
            <a:pPr lvl="0">
              <a:lnSpc>
                <a:spcPct val="90000"/>
              </a:lnSpc>
            </a:pPr>
            <a:r>
              <a:rPr lang="en-US" sz="3200" dirty="0"/>
              <a:t>Escort visitors and VIPs when visiting the unit</a:t>
            </a:r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pic>
        <p:nvPicPr>
          <p:cNvPr id="5" name="Picture 4" descr="A person standing next to a wine glass&#10;&#10;Description automatically generated">
            <a:extLst>
              <a:ext uri="{FF2B5EF4-FFF2-40B4-BE49-F238E27FC236}">
                <a16:creationId xmlns:a16="http://schemas.microsoft.com/office/drawing/2014/main" id="{D2B1BDB8-4789-469C-8939-569811CF85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1" r="6160"/>
          <a:stretch/>
        </p:blipFill>
        <p:spPr>
          <a:xfrm>
            <a:off x="4722447" y="1825419"/>
            <a:ext cx="3811953" cy="37480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309180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87396-C3E8-4D2E-B59F-C1C1AABFB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686" y="274638"/>
            <a:ext cx="7552113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S5: Civic, Public and Military Relations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054B00EF-7679-4277-8F9A-7734AD27C9B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2092641"/>
            <a:ext cx="5238750" cy="35325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4237AB1-78E5-4633-B76A-537B205E34B6}"/>
              </a:ext>
            </a:extLst>
          </p:cNvPr>
          <p:cNvSpPr/>
          <p:nvPr/>
        </p:nvSpPr>
        <p:spPr>
          <a:xfrm>
            <a:off x="2359759" y="5625146"/>
            <a:ext cx="4424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https://www.instagram.com/p/BzZDgyABt9f/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2803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52D0-FD0A-4552-9427-FAB2DD88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on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45FD-4A90-493A-8524-718C7D089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The S5 is responsible for public outreach, engagement, and relationship management with who?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T/F:  It is the S5 officer that tells the unit and Cadet Corps story.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8205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514600"/>
            <a:ext cx="9143999" cy="1362075"/>
          </a:xfrm>
        </p:spPr>
        <p:txBody>
          <a:bodyPr>
            <a:normAutofit fontScale="90000"/>
          </a:bodyPr>
          <a:lstStyle/>
          <a:p>
            <a:pPr indent="3175"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hlinkClick r:id="rId2" action="ppaction://hlinksldjump"/>
              </a:rPr>
              <a:t>S6: COMMUNICATIONS AND IT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A14. S6: Communications and IT</a:t>
            </a:r>
          </a:p>
        </p:txBody>
      </p:sp>
    </p:spTree>
    <p:extLst>
      <p:ext uri="{BB962C8B-B14F-4D97-AF65-F5344CB8AC3E}">
        <p14:creationId xmlns:p14="http://schemas.microsoft.com/office/powerpoint/2010/main" val="302881693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E5FE2C-C941-4E3B-BCB8-59241C27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Leadership Roles at the School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/>
              <a:t>OBJECTIVES</a:t>
            </a:r>
          </a:p>
          <a:p>
            <a:pPr marL="0" indent="0">
              <a:buNone/>
            </a:pPr>
            <a:r>
              <a:rPr lang="en-US" i="1" dirty="0"/>
              <a:t>Cadets will be prepared to work within the structure of the cadet battalion or brigade, and serve successfully in leadership positions within the California Cadet Corps.</a:t>
            </a:r>
            <a:endParaRPr lang="en-US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Plan of Action</a:t>
            </a:r>
            <a:endParaRPr lang="en-US" dirty="0"/>
          </a:p>
          <a:p>
            <a:pPr marL="0" lvl="0" indent="0">
              <a:buNone/>
            </a:pPr>
            <a:r>
              <a:rPr lang="en-US" dirty="0">
                <a:highlight>
                  <a:srgbClr val="FFFF00"/>
                </a:highlight>
              </a:rPr>
              <a:t>Describe the role and responsibilities of the cadet leadership position in California Cadet Corps Battalions: S6 – Communications and 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Essential Question</a:t>
            </a:r>
            <a:r>
              <a:rPr lang="en-US" dirty="0"/>
              <a:t>: </a:t>
            </a:r>
            <a:r>
              <a:rPr lang="en-US" dirty="0">
                <a:highlight>
                  <a:srgbClr val="FFFF00"/>
                </a:highlight>
              </a:rPr>
              <a:t>What is the role of the S6 – Communications and IT?</a:t>
            </a:r>
            <a:endParaRPr lang="en-US" sz="4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09496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A00655A302474D88B2B49F2E449606" ma:contentTypeVersion="12" ma:contentTypeDescription="Create a new document." ma:contentTypeScope="" ma:versionID="f216cd87623845bc0d84cdbf854e4cfe">
  <xsd:schema xmlns:xsd="http://www.w3.org/2001/XMLSchema" xmlns:xs="http://www.w3.org/2001/XMLSchema" xmlns:p="http://schemas.microsoft.com/office/2006/metadata/properties" xmlns:ns2="2665fec4-cfca-41c5-9f2f-25aa23ac4cd6" xmlns:ns3="8c6ba933-d8ba-4763-869f-28ea2b188e6f" targetNamespace="http://schemas.microsoft.com/office/2006/metadata/properties" ma:root="true" ma:fieldsID="be0b24c83c9f7e726db38c948ca0ec3f" ns2:_="" ns3:_="">
    <xsd:import namespace="2665fec4-cfca-41c5-9f2f-25aa23ac4cd6"/>
    <xsd:import namespace="8c6ba933-d8ba-4763-869f-28ea2b188e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65fec4-cfca-41c5-9f2f-25aa23ac4c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ba933-d8ba-4763-869f-28ea2b188e6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A4D2B1-F8DF-4AA2-AAC5-6FFC25BDAB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65fec4-cfca-41c5-9f2f-25aa23ac4cd6"/>
    <ds:schemaRef ds:uri="8c6ba933-d8ba-4763-869f-28ea2b188e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1DBEB2-D505-4EE4-B8C7-6F953199FFF6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8c6ba933-d8ba-4763-869f-28ea2b188e6f"/>
    <ds:schemaRef ds:uri="http://purl.org/dc/terms/"/>
    <ds:schemaRef ds:uri="2665fec4-cfca-41c5-9f2f-25aa23ac4cd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1200278-000E-41F4-8289-8489CCEF96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4767</Words>
  <Application>Microsoft Office PowerPoint</Application>
  <PresentationFormat>On-screen Show (4:3)</PresentationFormat>
  <Paragraphs>742</Paragraphs>
  <Slides>128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128</vt:i4>
      </vt:variant>
    </vt:vector>
  </HeadingPairs>
  <TitlesOfParts>
    <vt:vector size="131" baseType="lpstr">
      <vt:lpstr>Arial</vt:lpstr>
      <vt:lpstr>Calibri</vt:lpstr>
      <vt:lpstr>Office Theme</vt:lpstr>
      <vt:lpstr> California Cadet Corps Curriculum on Leadership Roles</vt:lpstr>
      <vt:lpstr>PowerPoint Presentation</vt:lpstr>
      <vt:lpstr>PowerPoint Presentation</vt:lpstr>
      <vt:lpstr>PowerPoint Presentation</vt:lpstr>
      <vt:lpstr>Introduction to Leadership Roles  and Responsibilities</vt:lpstr>
      <vt:lpstr>Leadership Roles at the School Level</vt:lpstr>
      <vt:lpstr>Introduction to Leadership Roles and Responsibilities</vt:lpstr>
      <vt:lpstr>Introduction to Leadership Roles and Responsibilities</vt:lpstr>
      <vt:lpstr>Introduction to Leadership Roles and Responsibilities</vt:lpstr>
      <vt:lpstr>Common Staff Procedures</vt:lpstr>
      <vt:lpstr>Common Staff Procedures</vt:lpstr>
      <vt:lpstr>Common Staff Procedures</vt:lpstr>
      <vt:lpstr>Common Staff Procedures</vt:lpstr>
      <vt:lpstr>Common Staff Procedures</vt:lpstr>
      <vt:lpstr>Common Staff Procedures</vt:lpstr>
      <vt:lpstr>Common Staff Procedures</vt:lpstr>
      <vt:lpstr>Common Staff Procedures</vt:lpstr>
      <vt:lpstr>Common Staff Procedures</vt:lpstr>
      <vt:lpstr>Common Staff Procedures</vt:lpstr>
      <vt:lpstr>Check on Learning</vt:lpstr>
      <vt:lpstr>Assistant Squad Leader  and Guidon Bearer</vt:lpstr>
      <vt:lpstr>Leadership Roles at the School Level</vt:lpstr>
      <vt:lpstr>Assistant Squad Leader</vt:lpstr>
      <vt:lpstr>Guidon Bearer</vt:lpstr>
      <vt:lpstr>Check on Learning</vt:lpstr>
      <vt:lpstr>Squad Leader  </vt:lpstr>
      <vt:lpstr>Leadership Roles at the School Level</vt:lpstr>
      <vt:lpstr>Squad Leader</vt:lpstr>
      <vt:lpstr>Squad Leader</vt:lpstr>
      <vt:lpstr>Squad Leader</vt:lpstr>
      <vt:lpstr>Squad Leader</vt:lpstr>
      <vt:lpstr>Squad Leader</vt:lpstr>
      <vt:lpstr>Check on Learning</vt:lpstr>
      <vt:lpstr>Squad Leaders</vt:lpstr>
      <vt:lpstr>PLATOON SERGEANT </vt:lpstr>
      <vt:lpstr>Leadership Roles at the School Level</vt:lpstr>
      <vt:lpstr>Platoon Sergeant</vt:lpstr>
      <vt:lpstr>Platoon Sergeant</vt:lpstr>
      <vt:lpstr>Platoon Sergeant</vt:lpstr>
      <vt:lpstr>Platoon Sergeant</vt:lpstr>
      <vt:lpstr>Check on Learning</vt:lpstr>
      <vt:lpstr>PLATOON LEADER </vt:lpstr>
      <vt:lpstr>Leadership Roles at the School Level</vt:lpstr>
      <vt:lpstr>Platoon Leader</vt:lpstr>
      <vt:lpstr>Platoon Leader</vt:lpstr>
      <vt:lpstr>Platoon Leader</vt:lpstr>
      <vt:lpstr>Platoon Leader</vt:lpstr>
      <vt:lpstr>Platoon Leader</vt:lpstr>
      <vt:lpstr>Check on Learning</vt:lpstr>
      <vt:lpstr>Platoon Sergeant Platoon Leader</vt:lpstr>
      <vt:lpstr>FIRST SERGEANT </vt:lpstr>
      <vt:lpstr>Leadership Roles at the School Level</vt:lpstr>
      <vt:lpstr>First Sergeant</vt:lpstr>
      <vt:lpstr>First Sergeant</vt:lpstr>
      <vt:lpstr>First Sergeant</vt:lpstr>
      <vt:lpstr>Check on Learning</vt:lpstr>
      <vt:lpstr>COMPANY EXECUTIVE OFFICER </vt:lpstr>
      <vt:lpstr>Leadership Roles at the School Level</vt:lpstr>
      <vt:lpstr>Company Executive Officer (XO)</vt:lpstr>
      <vt:lpstr>Company XO</vt:lpstr>
      <vt:lpstr>Check on Learning</vt:lpstr>
      <vt:lpstr>COMPANY COMMANDER </vt:lpstr>
      <vt:lpstr>Leadership Roles at the School Level</vt:lpstr>
      <vt:lpstr>Company Commander</vt:lpstr>
      <vt:lpstr>Company Commander</vt:lpstr>
      <vt:lpstr>Check on Learning</vt:lpstr>
      <vt:lpstr>First Sergeant, XO, CO</vt:lpstr>
      <vt:lpstr>S1: ADMINISTRATION and PERSONNEL </vt:lpstr>
      <vt:lpstr>Leadership Roles at the School Level</vt:lpstr>
      <vt:lpstr>S1: Administration and Personnel</vt:lpstr>
      <vt:lpstr>S1: Administration and Personnel</vt:lpstr>
      <vt:lpstr>S1: Administration and Personnel</vt:lpstr>
      <vt:lpstr>Check on Learning</vt:lpstr>
      <vt:lpstr>S2: SAFETY and SECURITY </vt:lpstr>
      <vt:lpstr>Leadership Roles at the School Level</vt:lpstr>
      <vt:lpstr>S2: Safety and Security</vt:lpstr>
      <vt:lpstr>S2: Safety and Security</vt:lpstr>
      <vt:lpstr>Check on Learning</vt:lpstr>
      <vt:lpstr>S3: TRAINING AND OPERATIONS </vt:lpstr>
      <vt:lpstr>Leadership Roles at the School Level</vt:lpstr>
      <vt:lpstr>S3: Training and Operations</vt:lpstr>
      <vt:lpstr>S3: Training and Operations</vt:lpstr>
      <vt:lpstr>S3: Training and Operations</vt:lpstr>
      <vt:lpstr>Check on Learning</vt:lpstr>
      <vt:lpstr>S4: SUPPLY AND LOGISTICS </vt:lpstr>
      <vt:lpstr>Leadership Roles at the School Level</vt:lpstr>
      <vt:lpstr>S4: Supply and Logistics</vt:lpstr>
      <vt:lpstr>S4: Supply and Logistics</vt:lpstr>
      <vt:lpstr>S4: Supply and Logistics</vt:lpstr>
      <vt:lpstr>Check on Learning</vt:lpstr>
      <vt:lpstr>S5: CIVIC, PUBLIC AND  MILITARY RELATIONS </vt:lpstr>
      <vt:lpstr>Leadership Roles at the School Level</vt:lpstr>
      <vt:lpstr>S5: Civic, Public and Military Relations</vt:lpstr>
      <vt:lpstr>S5: Civic, Public and Military Relations</vt:lpstr>
      <vt:lpstr>S5: Civic, Public and Military Relations</vt:lpstr>
      <vt:lpstr>S5: Civic, Public and Military Relations</vt:lpstr>
      <vt:lpstr>Check on Learning</vt:lpstr>
      <vt:lpstr>S6: COMMUNICATIONS AND IT </vt:lpstr>
      <vt:lpstr>Leadership Roles at the School Level</vt:lpstr>
      <vt:lpstr>S6: Communications and IT</vt:lpstr>
      <vt:lpstr>S6: Communications and IT</vt:lpstr>
      <vt:lpstr>S6: Communications and IT</vt:lpstr>
      <vt:lpstr>Check on Learning</vt:lpstr>
      <vt:lpstr>Staff Units</vt:lpstr>
      <vt:lpstr>Staff Units</vt:lpstr>
      <vt:lpstr>BATTALION EXECUTIVE OFFICER (XO)</vt:lpstr>
      <vt:lpstr>Leadership Roles at the School Level</vt:lpstr>
      <vt:lpstr>Battalion Executive Officer (XO)</vt:lpstr>
      <vt:lpstr>Battalion XO</vt:lpstr>
      <vt:lpstr>Battalion XO</vt:lpstr>
      <vt:lpstr>Battalion XO</vt:lpstr>
      <vt:lpstr>Battalion XO</vt:lpstr>
      <vt:lpstr>Check on Learning</vt:lpstr>
      <vt:lpstr>BATTALION  COMMAND SERGEANT MAJOR (CSM)</vt:lpstr>
      <vt:lpstr>Leadership Roles at the School Level</vt:lpstr>
      <vt:lpstr>Battalion Command Sergeant Major (CSM)</vt:lpstr>
      <vt:lpstr>Battalion CSM</vt:lpstr>
      <vt:lpstr>Battalion CSM</vt:lpstr>
      <vt:lpstr>Battalion CSM</vt:lpstr>
      <vt:lpstr>Check on Learning</vt:lpstr>
      <vt:lpstr>BATTALION COMMANDER (CO)</vt:lpstr>
      <vt:lpstr>Leadership Roles at the School Level</vt:lpstr>
      <vt:lpstr>Battalion Commander</vt:lpstr>
      <vt:lpstr>Battalion Commander</vt:lpstr>
      <vt:lpstr>Battalion Commander</vt:lpstr>
      <vt:lpstr>Battalion Commander</vt:lpstr>
      <vt:lpstr>Check on Learning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California Cadet Corps Curriculum on Leadership Roles</dc:title>
  <dc:creator>Ellen Monsalve, CPT, CACC</dc:creator>
  <cp:lastModifiedBy>Ellen Monsalve, CPT, CACC</cp:lastModifiedBy>
  <cp:revision>24</cp:revision>
  <dcterms:created xsi:type="dcterms:W3CDTF">2020-04-13T02:41:50Z</dcterms:created>
  <dcterms:modified xsi:type="dcterms:W3CDTF">2020-05-07T04:10:19Z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0x010100E3A00655A302474D88B2B49F2E449606</vt:lpwstr>
  </property>
</Properties>
</file>